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Override PartName="/ppt/comments/comment7.xml" ContentType="application/vnd.openxmlformats-officedocument.presentationml.comments+xml"/>
  <Override PartName="/ppt/comments/comment8.xml" ContentType="application/vnd.openxmlformats-officedocument.presentationml.comment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omments/comment5.xml" ContentType="application/vnd.openxmlformats-officedocument.presentationml.comments+xml"/>
  <Override PartName="/ppt/comments/comment6.xml" ContentType="application/vnd.openxmlformats-officedocument.presentationml.comment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s/comment3.xml" ContentType="application/vnd.openxmlformats-officedocument.presentationml.comments+xml"/>
  <Override PartName="/ppt/comments/comment4.xml" ContentType="application/vnd.openxmlformats-officedocument.presentationml.comments+xml"/>
  <Override PartName="/ppt/comments/comment11.xml" ContentType="application/vnd.openxmlformats-officedocument.presentationml.comments+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Default Extension="vml" ContentType="application/vnd.openxmlformats-officedocument.vmlDrawing"/>
  <Override PartName="/ppt/comments/comment10.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omments/comment9.xml" ContentType="application/vnd.openxmlformats-officedocument.presentationml.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5"/>
  </p:notesMasterIdLst>
  <p:handoutMasterIdLst>
    <p:handoutMasterId r:id="rId16"/>
  </p:handoutMasterIdLst>
  <p:sldIdLst>
    <p:sldId id="274" r:id="rId2"/>
    <p:sldId id="316" r:id="rId3"/>
    <p:sldId id="325" r:id="rId4"/>
    <p:sldId id="326" r:id="rId5"/>
    <p:sldId id="302" r:id="rId6"/>
    <p:sldId id="309" r:id="rId7"/>
    <p:sldId id="324" r:id="rId8"/>
    <p:sldId id="310" r:id="rId9"/>
    <p:sldId id="321" r:id="rId10"/>
    <p:sldId id="318" r:id="rId11"/>
    <p:sldId id="317" r:id="rId12"/>
    <p:sldId id="315" r:id="rId13"/>
    <p:sldId id="327"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srael" initials="IELM"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FF0000"/>
    <a:srgbClr val="000099"/>
    <a:srgbClr val="3333FF"/>
    <a:srgbClr val="D5FAFF"/>
    <a:srgbClr val="A0F3FE"/>
    <a:srgbClr val="FFFF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80" autoAdjust="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8-03-12T12:20:44.931" idx="1">
    <p:pos x="10" y="10"/>
    <p:text>First of all understand...
Regarding LCE what people usually do is determine the absolute birefringence of the sample, but so far nobody has measured the individual values of the ordinary and extraordinary refrective indices.
We are interested not only in measuring this values in a NLCE but also we want to determine how this values change as the order in the sample is increased by applying a strain.</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08-03-12T12:12:29.180" idx="10">
    <p:pos x="10" y="10"/>
    <p:text>A comparison of the results for both techniques is shown in this picture. where we can see that there's a good agreement between the two methods.
However we have to say that we aould expect a larger change in ne with respect to no.</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08-03-12T12:14:52.966" idx="11">
    <p:pos x="10" y="10"/>
    <p:text>We have measured the individual values of the ordinary and extraordinary refractive indices of a LCE using two different techiniques.
The results showed a good agreement between this techniques.
And finally we still need to keep working on this to confirm and interpret our results.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08-03-12T12:24:45.487" idx="2">
    <p:pos x="10" y="10"/>
    <p:text>Briefly LCE consists basically on 3 components: The LC of course, which provides the birefringence in the smaple, the backbone which is the polymer per se, and finally the crosslinker to attach this two components in the elastomer.
If we have a monodmoain in the sample, this looks pretty much  transparent and somthhing impoertant to note is that it preserves the high nirefringence given bu the LC as we can see in this pciture where the sample is between cross polarizers.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08-03-12T12:44:06.324" idx="3">
    <p:pos x="10" y="10"/>
    <p:text>Since we are dealing with an anisotropic material, 2 different refractive indices are expected. 
If the electric field is oriented in such a way that is perpendicular to the nematic director the light will experince an ordinary refractive index
On the other hand if the E is parallel to the director we will have the extraordinary refractive index.
We want to measure this indices using two differet techniques, one based on reflection which is Brewster angle measurements, and the other based on transmission using a Mach zehnder interferometer.</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08-03-12T12:27:14.246" idx="4">
    <p:pos x="10" y="10"/>
    <p:text>Brewster abgle; As we know from theory for a pi polarization there's an angle at which the reflection is zero.
By knowing this angle we can determine the refactive index of the sample. </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08-03-12T11:44:43.007" idx="5">
    <p:pos x="10" y="10"/>
    <p:text>In general we will have two configurations, the ordianry refractive index is determined in the same way we determine the refractive index in an isotropic material using Brewster angle technique. However this relation is not completely true for the extraordinary case. The reason is that when we have this configuration the electric field is not perpendicular anymore to the propagation vector k as light propagates through the sample.
-------
Doing the calculations we ended up with a very nice expression for the extraordinary refractive index which is a function of 2 variables that we can actually measure form the experiment.</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08-03-12T11:41:26.210" idx="6">
    <p:pos x="10" y="10"/>
    <p:text>Here there's a cartoon showing the components of the electric field outside and inside the elastomer. In order to satisfy the boundary conditions for the tangential components of the electric field we need to consider the angle beta that the electric field separates away from the displacement vector.</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08-03-12T12:33:46.381" idx="7">
    <p:pos x="10" y="10"/>
    <p:text>This graph shows the results that we got from the experiment. We can see that the extraordinary refractive index increases as a fucntion of the strain and on the contrary the ordianry refractive index is decreasing.
This results are expected somehow if look at the theoretical expression for the refractice indices in a LC we can see that for the extraordinary index 'something' adds to the isotropic part of the dielectric permitivities and in a similar way for the ordinary case we can see that something substracts to the isotropic part.
This something is a fucntion of the order parameter in the sample, and as we know the order parameter increases with the applied strain.</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08-03-12T11:58:23.832" idx="8">
    <p:pos x="10" y="10"/>
    <p:text>In order to compare the previous results we implemet a second technique based on transmission. Here the light travels different distances as it goes through the sample.
And again we have two differerent configutrations when the electric field is paralell or perpendicular to the director.</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08-03-12T12:08:34.962" idx="9">
    <p:pos x="10" y="10"/>
    <p:text>We analize the intensity profile of the interference pattern. The phase shift between the reference beam and another inciding at an angle theta  i on the sample is given by this expression. 
For the ordinary refractive index this expression doesnt require any other consideration and no = n2.
However for the extraordinary index we need to consider that n2 is now the effective refractive index given by the properties of the LC </p:text>
  </p:cm>
</p:cmLst>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542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542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542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1AF0982-97D5-497A-BB15-00E3E9F37506}"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1157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1157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57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57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1157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1BE5D3F0-29FC-40A8-9CEA-7407B4A317E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381000" y="990600"/>
            <a:ext cx="76200" cy="5105400"/>
          </a:xfrm>
          <a:prstGeom prst="rect">
            <a:avLst/>
          </a:prstGeom>
          <a:solidFill>
            <a:schemeClr val="bg2"/>
          </a:solidFill>
          <a:ln w="12700">
            <a:noFill/>
            <a:miter lim="800000"/>
            <a:headEnd/>
            <a:tailEnd/>
          </a:ln>
          <a:effectLst/>
        </p:spPr>
        <p:txBody>
          <a:bodyPr wrap="none" anchor="ctr"/>
          <a:lstStyle/>
          <a:p>
            <a:pPr algn="ctr"/>
            <a:endParaRPr lang="en-US" sz="2400"/>
          </a:p>
        </p:txBody>
      </p:sp>
      <p:sp>
        <p:nvSpPr>
          <p:cNvPr id="92163" name="Rectangle 3"/>
          <p:cNvSpPr>
            <a:spLocks noGrp="1" noChangeArrowheads="1"/>
          </p:cNvSpPr>
          <p:nvPr>
            <p:ph type="ctrTitle"/>
          </p:nvPr>
        </p:nvSpPr>
        <p:spPr>
          <a:xfrm>
            <a:off x="762000" y="1371600"/>
            <a:ext cx="7696200" cy="2057400"/>
          </a:xfrm>
        </p:spPr>
        <p:txBody>
          <a:bodyPr/>
          <a:lstStyle>
            <a:lvl1pPr>
              <a:defRPr sz="5400"/>
            </a:lvl1pPr>
          </a:lstStyle>
          <a:p>
            <a:r>
              <a:rPr lang="en-US"/>
              <a:t>Click to edit Master title style</a:t>
            </a:r>
          </a:p>
        </p:txBody>
      </p:sp>
      <p:sp>
        <p:nvSpPr>
          <p:cNvPr id="92164"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r>
              <a:rPr lang="en-US"/>
              <a:t>Click to edit Master subtitle style</a:t>
            </a:r>
          </a:p>
        </p:txBody>
      </p:sp>
      <p:sp>
        <p:nvSpPr>
          <p:cNvPr id="92165" name="Rectangle 5"/>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92166" name="Rectangle 6"/>
          <p:cNvSpPr>
            <a:spLocks noGrp="1" noChangeArrowheads="1"/>
          </p:cNvSpPr>
          <p:nvPr>
            <p:ph type="ftr" sz="quarter" idx="3"/>
          </p:nvPr>
        </p:nvSpPr>
        <p:spPr/>
        <p:txBody>
          <a:bodyPr/>
          <a:lstStyle>
            <a:lvl1pPr>
              <a:defRPr/>
            </a:lvl1pPr>
          </a:lstStyle>
          <a:p>
            <a:r>
              <a:rPr lang="en-US"/>
              <a:t>American Physical Society 2008</a:t>
            </a:r>
          </a:p>
        </p:txBody>
      </p:sp>
      <p:sp>
        <p:nvSpPr>
          <p:cNvPr id="92167" name="Rectangle 7"/>
          <p:cNvSpPr>
            <a:spLocks noGrp="1" noChangeArrowheads="1"/>
          </p:cNvSpPr>
          <p:nvPr>
            <p:ph type="sldNum" sz="quarter" idx="4"/>
          </p:nvPr>
        </p:nvSpPr>
        <p:spPr>
          <a:xfrm>
            <a:off x="6553200" y="6248400"/>
            <a:ext cx="2133600" cy="457200"/>
          </a:xfrm>
        </p:spPr>
        <p:txBody>
          <a:bodyPr/>
          <a:lstStyle>
            <a:lvl1pPr>
              <a:defRPr b="1"/>
            </a:lvl1pPr>
          </a:lstStyle>
          <a:p>
            <a:fld id="{8CFB60FA-567A-47D8-99C6-B93C9B1A9D3B}" type="slidenum">
              <a:rPr lang="en-US"/>
              <a:pPr/>
              <a:t>‹#›</a:t>
            </a:fld>
            <a:endParaRPr lang="en-US"/>
          </a:p>
        </p:txBody>
      </p:sp>
      <p:grpSp>
        <p:nvGrpSpPr>
          <p:cNvPr id="92168" name="Group 8"/>
          <p:cNvGrpSpPr>
            <a:grpSpLocks/>
          </p:cNvGrpSpPr>
          <p:nvPr/>
        </p:nvGrpSpPr>
        <p:grpSpPr bwMode="auto">
          <a:xfrm>
            <a:off x="381000" y="304800"/>
            <a:ext cx="8391525" cy="5791200"/>
            <a:chOff x="240" y="192"/>
            <a:chExt cx="5286" cy="3648"/>
          </a:xfrm>
        </p:grpSpPr>
        <p:sp>
          <p:nvSpPr>
            <p:cNvPr id="9216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p:spPr>
          <p:txBody>
            <a:bodyPr rot="10800000" wrap="none" anchor="ctr"/>
            <a:lstStyle/>
            <a:p>
              <a:pPr algn="ctr"/>
              <a:endParaRPr lang="en-US" sz="2400"/>
            </a:p>
          </p:txBody>
        </p:sp>
        <p:sp>
          <p:nvSpPr>
            <p:cNvPr id="9217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p:spPr>
          <p:txBody>
            <a:bodyPr wrap="none" anchor="ctr"/>
            <a:lstStyle/>
            <a:p>
              <a:pPr algn="ctr"/>
              <a:endParaRPr lang="en-US" sz="2400"/>
            </a:p>
          </p:txBody>
        </p:sp>
        <p:sp>
          <p:nvSpPr>
            <p:cNvPr id="9217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p:spPr>
          <p:txBody>
            <a:bodyPr rot="10800000" wrap="none" anchor="ctr"/>
            <a:lstStyle/>
            <a:p>
              <a:pPr algn="ctr"/>
              <a:endParaRPr lang="en-US" sz="2400"/>
            </a:p>
          </p:txBody>
        </p:sp>
        <p:sp>
          <p:nvSpPr>
            <p:cNvPr id="9217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p:spPr>
          <p:txBody>
            <a:bodyPr wrap="none" anchor="ctr"/>
            <a:lstStyle/>
            <a:p>
              <a:pPr algn="ctr"/>
              <a:endParaRPr lang="en-US" sz="2400"/>
            </a:p>
          </p:txBody>
        </p:sp>
        <p:sp>
          <p:nvSpPr>
            <p:cNvPr id="92173" name="Line 13"/>
            <p:cNvSpPr>
              <a:spLocks noChangeShapeType="1"/>
            </p:cNvSpPr>
            <p:nvPr/>
          </p:nvSpPr>
          <p:spPr bwMode="auto">
            <a:xfrm flipH="1">
              <a:off x="480" y="2256"/>
              <a:ext cx="4848" cy="0"/>
            </a:xfrm>
            <a:prstGeom prst="line">
              <a:avLst/>
            </a:prstGeom>
            <a:noFill/>
            <a:ln w="12700">
              <a:solidFill>
                <a:schemeClr val="tx1"/>
              </a:solidFill>
              <a:round/>
              <a:headEnd/>
              <a:tailEnd/>
            </a:ln>
            <a:effectLst/>
          </p:spPr>
          <p:txBody>
            <a:bodyPr/>
            <a:lstStyle/>
            <a:p>
              <a:endParaRPr lang="en-US"/>
            </a:p>
          </p:txBody>
        </p:sp>
        <p:sp>
          <p:nvSpPr>
            <p:cNvPr id="9217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p:spPr>
          <p:txBody>
            <a:bodyPr wrap="none" anchor="ctr"/>
            <a:lstStyle/>
            <a:p>
              <a:pPr algn="ctr"/>
              <a:endParaRPr lang="en-US" sz="2400"/>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American Physical Society 2008</a:t>
            </a:r>
          </a:p>
        </p:txBody>
      </p:sp>
      <p:sp>
        <p:nvSpPr>
          <p:cNvPr id="6" name="Slide Number Placeholder 5"/>
          <p:cNvSpPr>
            <a:spLocks noGrp="1"/>
          </p:cNvSpPr>
          <p:nvPr>
            <p:ph type="sldNum" sz="quarter" idx="12"/>
          </p:nvPr>
        </p:nvSpPr>
        <p:spPr/>
        <p:txBody>
          <a:bodyPr/>
          <a:lstStyle>
            <a:lvl1pPr>
              <a:defRPr/>
            </a:lvl1pPr>
          </a:lstStyle>
          <a:p>
            <a:fld id="{6234D857-023F-41E5-B618-E5BC6541917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American Physical Society 2008</a:t>
            </a:r>
          </a:p>
        </p:txBody>
      </p:sp>
      <p:sp>
        <p:nvSpPr>
          <p:cNvPr id="6" name="Slide Number Placeholder 5"/>
          <p:cNvSpPr>
            <a:spLocks noGrp="1"/>
          </p:cNvSpPr>
          <p:nvPr>
            <p:ph type="sldNum" sz="quarter" idx="12"/>
          </p:nvPr>
        </p:nvSpPr>
        <p:spPr/>
        <p:txBody>
          <a:bodyPr/>
          <a:lstStyle>
            <a:lvl1pPr>
              <a:defRPr/>
            </a:lvl1pPr>
          </a:lstStyle>
          <a:p>
            <a:fld id="{EFB3E846-9D14-484C-AE6F-9036D63DF25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5334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828800"/>
            <a:ext cx="4038600" cy="207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28800"/>
            <a:ext cx="4038600" cy="207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56063"/>
            <a:ext cx="4038600" cy="2074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56063"/>
            <a:ext cx="4038600" cy="2074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8400"/>
            <a:ext cx="1676400" cy="457200"/>
          </a:xfr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r>
              <a:rPr lang="en-US"/>
              <a:t>American Physical Society 2008</a:t>
            </a:r>
          </a:p>
        </p:txBody>
      </p:sp>
      <p:sp>
        <p:nvSpPr>
          <p:cNvPr id="9" name="Slide Number Placeholder 8"/>
          <p:cNvSpPr>
            <a:spLocks noGrp="1"/>
          </p:cNvSpPr>
          <p:nvPr>
            <p:ph type="sldNum" sz="quarter" idx="12"/>
          </p:nvPr>
        </p:nvSpPr>
        <p:spPr>
          <a:xfrm>
            <a:off x="6781800" y="6248400"/>
            <a:ext cx="1905000" cy="457200"/>
          </a:xfrm>
        </p:spPr>
        <p:txBody>
          <a:bodyPr/>
          <a:lstStyle>
            <a:lvl1pPr>
              <a:defRPr/>
            </a:lvl1pPr>
          </a:lstStyle>
          <a:p>
            <a:fld id="{81CB385B-768D-4509-B600-B89A9D1E4F0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28800"/>
            <a:ext cx="4038600" cy="207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56063"/>
            <a:ext cx="4038600" cy="2074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16764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r>
              <a:rPr lang="en-US"/>
              <a:t>American Physical Society 2008</a:t>
            </a:r>
          </a:p>
        </p:txBody>
      </p:sp>
      <p:sp>
        <p:nvSpPr>
          <p:cNvPr id="8" name="Slide Number Placeholder 7"/>
          <p:cNvSpPr>
            <a:spLocks noGrp="1"/>
          </p:cNvSpPr>
          <p:nvPr>
            <p:ph type="sldNum" sz="quarter" idx="12"/>
          </p:nvPr>
        </p:nvSpPr>
        <p:spPr>
          <a:xfrm>
            <a:off x="6781800" y="6248400"/>
            <a:ext cx="1905000" cy="457200"/>
          </a:xfrm>
        </p:spPr>
        <p:txBody>
          <a:bodyPr/>
          <a:lstStyle>
            <a:lvl1pPr>
              <a:defRPr/>
            </a:lvl1pPr>
          </a:lstStyle>
          <a:p>
            <a:fld id="{3900BE45-F17E-4B16-94C8-1ADBB2902A3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3400"/>
            <a:ext cx="8229600" cy="5597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16764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r>
              <a:rPr lang="en-US"/>
              <a:t>American Physical Society 2008</a:t>
            </a:r>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fld id="{50BE1BA5-CCB9-40A0-8808-E9B7E8B5E35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American Physical Society 2008</a:t>
            </a:r>
          </a:p>
        </p:txBody>
      </p:sp>
      <p:sp>
        <p:nvSpPr>
          <p:cNvPr id="6" name="Slide Number Placeholder 5"/>
          <p:cNvSpPr>
            <a:spLocks noGrp="1"/>
          </p:cNvSpPr>
          <p:nvPr>
            <p:ph type="sldNum" sz="quarter" idx="12"/>
          </p:nvPr>
        </p:nvSpPr>
        <p:spPr/>
        <p:txBody>
          <a:bodyPr/>
          <a:lstStyle>
            <a:lvl1pPr>
              <a:defRPr/>
            </a:lvl1pPr>
          </a:lstStyle>
          <a:p>
            <a:fld id="{F1DBC447-9AEE-40DF-A302-0652230C506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American Physical Society 2008</a:t>
            </a:r>
          </a:p>
        </p:txBody>
      </p:sp>
      <p:sp>
        <p:nvSpPr>
          <p:cNvPr id="6" name="Slide Number Placeholder 5"/>
          <p:cNvSpPr>
            <a:spLocks noGrp="1"/>
          </p:cNvSpPr>
          <p:nvPr>
            <p:ph type="sldNum" sz="quarter" idx="12"/>
          </p:nvPr>
        </p:nvSpPr>
        <p:spPr/>
        <p:txBody>
          <a:bodyPr/>
          <a:lstStyle>
            <a:lvl1pPr>
              <a:defRPr/>
            </a:lvl1pPr>
          </a:lstStyle>
          <a:p>
            <a:fld id="{788DCD9D-F26A-4C17-B78F-53CF07A479C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American Physical Society 2008</a:t>
            </a:r>
          </a:p>
        </p:txBody>
      </p:sp>
      <p:sp>
        <p:nvSpPr>
          <p:cNvPr id="7" name="Slide Number Placeholder 6"/>
          <p:cNvSpPr>
            <a:spLocks noGrp="1"/>
          </p:cNvSpPr>
          <p:nvPr>
            <p:ph type="sldNum" sz="quarter" idx="12"/>
          </p:nvPr>
        </p:nvSpPr>
        <p:spPr/>
        <p:txBody>
          <a:bodyPr/>
          <a:lstStyle>
            <a:lvl1pPr>
              <a:defRPr/>
            </a:lvl1pPr>
          </a:lstStyle>
          <a:p>
            <a:fld id="{2B6E0CCC-379B-4F21-929A-B87237229B9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American Physical Society 2008</a:t>
            </a:r>
          </a:p>
        </p:txBody>
      </p:sp>
      <p:sp>
        <p:nvSpPr>
          <p:cNvPr id="9" name="Slide Number Placeholder 8"/>
          <p:cNvSpPr>
            <a:spLocks noGrp="1"/>
          </p:cNvSpPr>
          <p:nvPr>
            <p:ph type="sldNum" sz="quarter" idx="12"/>
          </p:nvPr>
        </p:nvSpPr>
        <p:spPr/>
        <p:txBody>
          <a:bodyPr/>
          <a:lstStyle>
            <a:lvl1pPr>
              <a:defRPr/>
            </a:lvl1pPr>
          </a:lstStyle>
          <a:p>
            <a:fld id="{CE1F18EA-7F1B-4BAE-B0BB-303145E9343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American Physical Society 2008</a:t>
            </a:r>
          </a:p>
        </p:txBody>
      </p:sp>
      <p:sp>
        <p:nvSpPr>
          <p:cNvPr id="5" name="Slide Number Placeholder 4"/>
          <p:cNvSpPr>
            <a:spLocks noGrp="1"/>
          </p:cNvSpPr>
          <p:nvPr>
            <p:ph type="sldNum" sz="quarter" idx="12"/>
          </p:nvPr>
        </p:nvSpPr>
        <p:spPr/>
        <p:txBody>
          <a:bodyPr/>
          <a:lstStyle>
            <a:lvl1pPr>
              <a:defRPr/>
            </a:lvl1pPr>
          </a:lstStyle>
          <a:p>
            <a:fld id="{D37CF91D-7951-48E8-9AA3-950F6287D35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American Physical Society 2008</a:t>
            </a:r>
          </a:p>
        </p:txBody>
      </p:sp>
      <p:sp>
        <p:nvSpPr>
          <p:cNvPr id="4" name="Slide Number Placeholder 3"/>
          <p:cNvSpPr>
            <a:spLocks noGrp="1"/>
          </p:cNvSpPr>
          <p:nvPr>
            <p:ph type="sldNum" sz="quarter" idx="12"/>
          </p:nvPr>
        </p:nvSpPr>
        <p:spPr/>
        <p:txBody>
          <a:bodyPr/>
          <a:lstStyle>
            <a:lvl1pPr>
              <a:defRPr/>
            </a:lvl1pPr>
          </a:lstStyle>
          <a:p>
            <a:fld id="{07FDE609-1DFC-4568-A520-1379F357E28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American Physical Society 2008</a:t>
            </a:r>
          </a:p>
        </p:txBody>
      </p:sp>
      <p:sp>
        <p:nvSpPr>
          <p:cNvPr id="7" name="Slide Number Placeholder 6"/>
          <p:cNvSpPr>
            <a:spLocks noGrp="1"/>
          </p:cNvSpPr>
          <p:nvPr>
            <p:ph type="sldNum" sz="quarter" idx="12"/>
          </p:nvPr>
        </p:nvSpPr>
        <p:spPr/>
        <p:txBody>
          <a:bodyPr/>
          <a:lstStyle>
            <a:lvl1pPr>
              <a:defRPr/>
            </a:lvl1pPr>
          </a:lstStyle>
          <a:p>
            <a:fld id="{57CE52EF-901B-4257-BE9A-B88CCB09AAC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American Physical Society 2008</a:t>
            </a:r>
          </a:p>
        </p:txBody>
      </p:sp>
      <p:sp>
        <p:nvSpPr>
          <p:cNvPr id="7" name="Slide Number Placeholder 6"/>
          <p:cNvSpPr>
            <a:spLocks noGrp="1"/>
          </p:cNvSpPr>
          <p:nvPr>
            <p:ph type="sldNum" sz="quarter" idx="12"/>
          </p:nvPr>
        </p:nvSpPr>
        <p:spPr/>
        <p:txBody>
          <a:bodyPr/>
          <a:lstStyle>
            <a:lvl1pPr>
              <a:defRPr/>
            </a:lvl1pPr>
          </a:lstStyle>
          <a:p>
            <a:fld id="{DCDE99BC-8ADE-42A6-92BB-136E35AF048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91139" name="Rectangle 3"/>
          <p:cNvSpPr>
            <a:spLocks noGrp="1" noChangeArrowheads="1"/>
          </p:cNvSpPr>
          <p:nvPr>
            <p:ph type="body" idx="1"/>
          </p:nvPr>
        </p:nvSpPr>
        <p:spPr bwMode="auto">
          <a:xfrm>
            <a:off x="457200" y="1828800"/>
            <a:ext cx="8229600" cy="430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endParaRPr lang="en-US"/>
          </a:p>
        </p:txBody>
      </p:sp>
      <p:sp>
        <p:nvSpPr>
          <p:cNvPr id="911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r>
              <a:rPr lang="en-US"/>
              <a:t>American Physical Society 2008</a:t>
            </a:r>
          </a:p>
        </p:txBody>
      </p:sp>
      <p:sp>
        <p:nvSpPr>
          <p:cNvPr id="91142"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fld id="{E745AE4F-D01A-4861-ADE7-1838AFB88A71}" type="slidenum">
              <a:rPr lang="en-US"/>
              <a:pPr/>
              <a:t>‹#›</a:t>
            </a:fld>
            <a:endParaRPr lang="en-US"/>
          </a:p>
        </p:txBody>
      </p:sp>
      <p:grpSp>
        <p:nvGrpSpPr>
          <p:cNvPr id="91143" name="Group 7"/>
          <p:cNvGrpSpPr>
            <a:grpSpLocks/>
          </p:cNvGrpSpPr>
          <p:nvPr/>
        </p:nvGrpSpPr>
        <p:grpSpPr bwMode="auto">
          <a:xfrm>
            <a:off x="279400" y="152400"/>
            <a:ext cx="8686800" cy="1600200"/>
            <a:chOff x="176" y="96"/>
            <a:chExt cx="5472" cy="1008"/>
          </a:xfrm>
        </p:grpSpPr>
        <p:sp>
          <p:nvSpPr>
            <p:cNvPr id="91144" name="Line 8"/>
            <p:cNvSpPr>
              <a:spLocks noChangeShapeType="1"/>
            </p:cNvSpPr>
            <p:nvPr/>
          </p:nvSpPr>
          <p:spPr bwMode="auto">
            <a:xfrm flipH="1">
              <a:off x="288" y="1104"/>
              <a:ext cx="5232" cy="0"/>
            </a:xfrm>
            <a:prstGeom prst="line">
              <a:avLst/>
            </a:prstGeom>
            <a:noFill/>
            <a:ln w="12700">
              <a:solidFill>
                <a:schemeClr val="tx1"/>
              </a:solidFill>
              <a:round/>
              <a:headEnd/>
              <a:tailEnd/>
            </a:ln>
            <a:effectLst/>
          </p:spPr>
          <p:txBody>
            <a:bodyPr/>
            <a:lstStyle/>
            <a:p>
              <a:endParaRPr lang="en-US"/>
            </a:p>
          </p:txBody>
        </p:sp>
        <p:sp>
          <p:nvSpPr>
            <p:cNvPr id="9114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p:spPr>
          <p:txBody>
            <a:bodyPr wrap="none" anchor="ctr"/>
            <a:lstStyle/>
            <a:p>
              <a:pPr algn="ctr"/>
              <a:endParaRPr lang="en-US" sz="2400"/>
            </a:p>
          </p:txBody>
        </p:sp>
        <p:sp>
          <p:nvSpPr>
            <p:cNvPr id="9114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p:spPr>
          <p:txBody>
            <a:bodyPr wrap="none" anchor="ctr"/>
            <a:lstStyle/>
            <a:p>
              <a:pPr algn="ctr"/>
              <a:endParaRPr lang="en-US" sz="2400"/>
            </a:p>
          </p:txBody>
        </p:sp>
        <p:sp>
          <p:nvSpPr>
            <p:cNvPr id="9114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p:spPr>
          <p:txBody>
            <a:bodyPr wrap="none" anchor="ctr"/>
            <a:lstStyle/>
            <a:p>
              <a:pPr algn="ctr"/>
              <a:endParaRPr lang="en-US" sz="2400"/>
            </a:p>
          </p:txBody>
        </p:sp>
        <p:sp>
          <p:nvSpPr>
            <p:cNvPr id="9114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p:spPr>
          <p:txBody>
            <a:bodyPr wrap="none" anchor="ctr"/>
            <a:lstStyle/>
            <a:p>
              <a:pPr algn="ctr"/>
              <a:endParaRPr lang="en-US" sz="2400"/>
            </a:p>
          </p:txBody>
        </p:sp>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iming>
    <p:tnLst>
      <p:par>
        <p:cTn id="1" dur="indefinite" restart="never" nodeType="tmRoot"/>
      </p:par>
    </p:tnLst>
  </p:timing>
  <p:hf hd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cs typeface="Arial" charset="0"/>
        </a:defRPr>
      </a:lvl2pPr>
      <a:lvl3pPr algn="l" rtl="0" fontAlgn="base">
        <a:spcBef>
          <a:spcPct val="0"/>
        </a:spcBef>
        <a:spcAft>
          <a:spcPct val="0"/>
        </a:spcAft>
        <a:defRPr sz="4400">
          <a:solidFill>
            <a:schemeClr val="tx2"/>
          </a:solidFill>
          <a:latin typeface="Times New Roman" pitchFamily="18" charset="0"/>
          <a:cs typeface="Arial" charset="0"/>
        </a:defRPr>
      </a:lvl3pPr>
      <a:lvl4pPr algn="l" rtl="0" fontAlgn="base">
        <a:spcBef>
          <a:spcPct val="0"/>
        </a:spcBef>
        <a:spcAft>
          <a:spcPct val="0"/>
        </a:spcAft>
        <a:defRPr sz="4400">
          <a:solidFill>
            <a:schemeClr val="tx2"/>
          </a:solidFill>
          <a:latin typeface="Times New Roman" pitchFamily="18" charset="0"/>
          <a:cs typeface="Arial" charset="0"/>
        </a:defRPr>
      </a:lvl4pPr>
      <a:lvl5pPr algn="l" rtl="0" fontAlgn="base">
        <a:spcBef>
          <a:spcPct val="0"/>
        </a:spcBef>
        <a:spcAft>
          <a:spcPct val="0"/>
        </a:spcAft>
        <a:defRPr sz="4400">
          <a:solidFill>
            <a:schemeClr val="tx2"/>
          </a:solidFill>
          <a:latin typeface="Times New Roman" pitchFamily="18" charset="0"/>
          <a:cs typeface="Arial" charset="0"/>
        </a:defRPr>
      </a:lvl5pPr>
      <a:lvl6pPr marL="457200" algn="l" rtl="0" fontAlgn="base">
        <a:spcBef>
          <a:spcPct val="0"/>
        </a:spcBef>
        <a:spcAft>
          <a:spcPct val="0"/>
        </a:spcAft>
        <a:defRPr sz="4400">
          <a:solidFill>
            <a:schemeClr val="tx2"/>
          </a:solidFill>
          <a:latin typeface="Times New Roman" pitchFamily="18" charset="0"/>
          <a:cs typeface="Arial" charset="0"/>
        </a:defRPr>
      </a:lvl6pPr>
      <a:lvl7pPr marL="914400" algn="l" rtl="0" fontAlgn="base">
        <a:spcBef>
          <a:spcPct val="0"/>
        </a:spcBef>
        <a:spcAft>
          <a:spcPct val="0"/>
        </a:spcAft>
        <a:defRPr sz="4400">
          <a:solidFill>
            <a:schemeClr val="tx2"/>
          </a:solidFill>
          <a:latin typeface="Times New Roman" pitchFamily="18" charset="0"/>
          <a:cs typeface="Arial" charset="0"/>
        </a:defRPr>
      </a:lvl7pPr>
      <a:lvl8pPr marL="1371600" algn="l" rtl="0" fontAlgn="base">
        <a:spcBef>
          <a:spcPct val="0"/>
        </a:spcBef>
        <a:spcAft>
          <a:spcPct val="0"/>
        </a:spcAft>
        <a:defRPr sz="4400">
          <a:solidFill>
            <a:schemeClr val="tx2"/>
          </a:solidFill>
          <a:latin typeface="Times New Roman" pitchFamily="18" charset="0"/>
          <a:cs typeface="Arial" charset="0"/>
        </a:defRPr>
      </a:lvl8pPr>
      <a:lvl9pPr marL="1828800" algn="l" rtl="0" fontAlgn="base">
        <a:spcBef>
          <a:spcPct val="0"/>
        </a:spcBef>
        <a:spcAft>
          <a:spcPct val="0"/>
        </a:spcAft>
        <a:defRPr sz="4400">
          <a:solidFill>
            <a:schemeClr val="tx2"/>
          </a:solidFill>
          <a:latin typeface="Times New Roman" pitchFamily="18" charset="0"/>
          <a:cs typeface="Arial" charset="0"/>
        </a:defRPr>
      </a:lvl9pPr>
    </p:titleStyle>
    <p:bodyStyle>
      <a:lvl1pPr marL="469900" indent="-469900" algn="l" rtl="0" fontAlgn="base">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cs typeface="+mn-cs"/>
        </a:defRPr>
      </a:lvl2pPr>
      <a:lvl3pPr marL="1377950" indent="-468313" algn="l" rtl="0" fontAlgn="base">
        <a:spcBef>
          <a:spcPct val="20000"/>
        </a:spcBef>
        <a:spcAft>
          <a:spcPct val="0"/>
        </a:spcAft>
        <a:buClr>
          <a:schemeClr val="bg2"/>
        </a:buClr>
        <a:buSzPct val="65000"/>
        <a:buFont typeface="Wingdings" pitchFamily="2" charset="2"/>
        <a:buChar char="o"/>
        <a:defRPr sz="2400">
          <a:solidFill>
            <a:schemeClr val="tx1"/>
          </a:solidFill>
          <a:latin typeface="+mn-lt"/>
          <a:cs typeface="+mn-cs"/>
        </a:defRPr>
      </a:lvl3pPr>
      <a:lvl4pPr marL="1827213" indent="-438150" algn="l" rtl="0" fontAlgn="base">
        <a:spcBef>
          <a:spcPct val="20000"/>
        </a:spcBef>
        <a:spcAft>
          <a:spcPct val="0"/>
        </a:spcAft>
        <a:buClr>
          <a:schemeClr val="accent2"/>
        </a:buClr>
        <a:buSzPct val="75000"/>
        <a:buFont typeface="Wingdings" pitchFamily="2" charset="2"/>
        <a:buChar char="n"/>
        <a:defRPr sz="2000">
          <a:solidFill>
            <a:schemeClr val="tx1"/>
          </a:solidFill>
          <a:latin typeface="+mn-lt"/>
          <a:cs typeface="+mn-cs"/>
        </a:defRPr>
      </a:lvl4pPr>
      <a:lvl5pPr marL="22971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comments" Target="../comments/comment9.xml"/><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4.xml"/><Relationship Id="rId1" Type="http://schemas.openxmlformats.org/officeDocument/2006/relationships/vmlDrawing" Target="../drawings/vmlDrawing6.vml"/><Relationship Id="rId4" Type="http://schemas.openxmlformats.org/officeDocument/2006/relationships/comments" Target="../comments/comment10.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oleObject" Target="../embeddings/oleObject25.bin"/></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comments" Target="../comments/comment4.xml"/><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comments" Target="../comments/comment5.xml"/><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comments" Target="../comments/comment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comments" Target="../comments/comment7.xml"/><Relationship Id="rId3" Type="http://schemas.openxmlformats.org/officeDocument/2006/relationships/oleObject" Target="../embeddings/oleObject9.bin"/><Relationship Id="rId7" Type="http://schemas.openxmlformats.org/officeDocument/2006/relationships/oleObject" Target="../embeddings/oleObject13.bin"/><Relationship Id="rId12"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oleObject" Target="../embeddings/oleObject17.bin"/><Relationship Id="rId5" Type="http://schemas.openxmlformats.org/officeDocument/2006/relationships/oleObject" Target="../embeddings/oleObject11.bin"/><Relationship Id="rId10" Type="http://schemas.openxmlformats.org/officeDocument/2006/relationships/oleObject" Target="../embeddings/oleObject16.bin"/><Relationship Id="rId4" Type="http://schemas.openxmlformats.org/officeDocument/2006/relationships/oleObject" Target="../embeddings/oleObject10.bin"/><Relationship Id="rId9"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American Physical Society 2008</a:t>
            </a:r>
          </a:p>
        </p:txBody>
      </p:sp>
      <p:sp>
        <p:nvSpPr>
          <p:cNvPr id="9" name="Slide Number Placeholder 5"/>
          <p:cNvSpPr>
            <a:spLocks noGrp="1"/>
          </p:cNvSpPr>
          <p:nvPr>
            <p:ph type="sldNum" sz="quarter" idx="12"/>
          </p:nvPr>
        </p:nvSpPr>
        <p:spPr/>
        <p:txBody>
          <a:bodyPr/>
          <a:lstStyle/>
          <a:p>
            <a:fld id="{3A02C544-E8A3-4EFB-B3B5-40CBE54A0103}" type="slidenum">
              <a:rPr lang="en-US"/>
              <a:pPr/>
              <a:t>1</a:t>
            </a:fld>
            <a:endParaRPr lang="en-US"/>
          </a:p>
        </p:txBody>
      </p:sp>
      <p:sp>
        <p:nvSpPr>
          <p:cNvPr id="21510" name="Rectangle 6"/>
          <p:cNvSpPr>
            <a:spLocks noChangeArrowheads="1"/>
          </p:cNvSpPr>
          <p:nvPr/>
        </p:nvSpPr>
        <p:spPr bwMode="auto">
          <a:xfrm>
            <a:off x="2438400" y="685800"/>
            <a:ext cx="6019800" cy="1470025"/>
          </a:xfrm>
          <a:prstGeom prst="rect">
            <a:avLst/>
          </a:prstGeom>
          <a:noFill/>
          <a:ln w="9525">
            <a:noFill/>
            <a:miter lim="800000"/>
            <a:headEnd/>
            <a:tailEnd/>
          </a:ln>
          <a:effectLst/>
        </p:spPr>
        <p:txBody>
          <a:bodyPr anchor="ctr"/>
          <a:lstStyle/>
          <a:p>
            <a:r>
              <a:rPr lang="en-US" sz="3600">
                <a:solidFill>
                  <a:schemeClr val="tx2"/>
                </a:solidFill>
              </a:rPr>
              <a:t>Liquid Crystal Institute</a:t>
            </a:r>
          </a:p>
        </p:txBody>
      </p:sp>
      <p:sp>
        <p:nvSpPr>
          <p:cNvPr id="21511" name="Rectangle 7"/>
          <p:cNvSpPr>
            <a:spLocks noChangeArrowheads="1"/>
          </p:cNvSpPr>
          <p:nvPr/>
        </p:nvSpPr>
        <p:spPr bwMode="auto">
          <a:xfrm>
            <a:off x="1143000" y="4845050"/>
            <a:ext cx="6858000" cy="641350"/>
          </a:xfrm>
          <a:prstGeom prst="rect">
            <a:avLst/>
          </a:prstGeom>
          <a:noFill/>
          <a:ln w="9525">
            <a:noFill/>
            <a:miter lim="800000"/>
            <a:headEnd/>
            <a:tailEnd/>
          </a:ln>
          <a:effectLst/>
        </p:spPr>
        <p:txBody>
          <a:bodyPr>
            <a:spAutoFit/>
          </a:bodyPr>
          <a:lstStyle/>
          <a:p>
            <a:pPr algn="ctr"/>
            <a:r>
              <a:rPr lang="es-ES" b="1">
                <a:solidFill>
                  <a:srgbClr val="003399"/>
                </a:solidFill>
              </a:rPr>
              <a:t>Israel Lazo, Jeremy Neal and Peter Palffy-Muhoray</a:t>
            </a:r>
            <a:endParaRPr lang="en-US" b="1" i="1">
              <a:solidFill>
                <a:srgbClr val="003399"/>
              </a:solidFill>
            </a:endParaRPr>
          </a:p>
          <a:p>
            <a:pPr algn="ctr"/>
            <a:r>
              <a:rPr lang="en-US" b="1" i="1">
                <a:solidFill>
                  <a:srgbClr val="003399"/>
                </a:solidFill>
              </a:rPr>
              <a:t>Liquid Crystal Institute, Kent State University, Kent OH, 44242</a:t>
            </a:r>
          </a:p>
        </p:txBody>
      </p:sp>
      <p:sp>
        <p:nvSpPr>
          <p:cNvPr id="21519" name="Rectangle 15"/>
          <p:cNvSpPr>
            <a:spLocks noChangeArrowheads="1"/>
          </p:cNvSpPr>
          <p:nvPr/>
        </p:nvSpPr>
        <p:spPr bwMode="auto">
          <a:xfrm>
            <a:off x="762000" y="2667000"/>
            <a:ext cx="7620000" cy="1524000"/>
          </a:xfrm>
          <a:prstGeom prst="rect">
            <a:avLst/>
          </a:prstGeom>
          <a:solidFill>
            <a:schemeClr val="bg2"/>
          </a:solidFill>
          <a:ln w="9525">
            <a:noFill/>
            <a:miter lim="800000"/>
            <a:headEnd/>
            <a:tailEnd/>
          </a:ln>
          <a:effectLst/>
        </p:spPr>
        <p:txBody>
          <a:bodyPr anchor="b"/>
          <a:lstStyle/>
          <a:p>
            <a:pPr algn="ctr"/>
            <a:r>
              <a:rPr lang="en-US" sz="4000">
                <a:solidFill>
                  <a:schemeClr val="accent1"/>
                </a:solidFill>
              </a:rPr>
              <a:t>Determination of refractive indices of liquid crystal elastomer </a:t>
            </a:r>
          </a:p>
        </p:txBody>
      </p:sp>
      <p:sp>
        <p:nvSpPr>
          <p:cNvPr id="21527" name="Rectangle 23"/>
          <p:cNvSpPr>
            <a:spLocks noChangeArrowheads="1"/>
          </p:cNvSpPr>
          <p:nvPr/>
        </p:nvSpPr>
        <p:spPr bwMode="auto">
          <a:xfrm>
            <a:off x="228600" y="0"/>
            <a:ext cx="8763000" cy="838200"/>
          </a:xfrm>
          <a:prstGeom prst="rect">
            <a:avLst/>
          </a:prstGeom>
          <a:solidFill>
            <a:schemeClr val="bg1"/>
          </a:solidFill>
          <a:ln w="9525">
            <a:solidFill>
              <a:schemeClr val="bg1"/>
            </a:solidFill>
            <a:miter lim="800000"/>
            <a:headEnd/>
            <a:tailEnd/>
          </a:ln>
          <a:effectLst/>
        </p:spPr>
        <p:txBody>
          <a:bodyPr wrap="none" anchor="ctr"/>
          <a:lstStyle/>
          <a:p>
            <a:endParaRPr lang="en-US"/>
          </a:p>
        </p:txBody>
      </p:sp>
      <p:pic>
        <p:nvPicPr>
          <p:cNvPr id="21531" name="Picture 27" descr="Kent State University Logo, Liquid Crystal Institute &amp; Chemical Physics Interdisciplinary Program Logo"/>
          <p:cNvPicPr>
            <a:picLocks noChangeAspect="1" noChangeArrowheads="1"/>
          </p:cNvPicPr>
          <p:nvPr/>
        </p:nvPicPr>
        <p:blipFill>
          <a:blip r:embed="rId2"/>
          <a:srcRect/>
          <a:stretch>
            <a:fillRect/>
          </a:stretch>
        </p:blipFill>
        <p:spPr bwMode="auto">
          <a:xfrm>
            <a:off x="152400" y="409575"/>
            <a:ext cx="8991600" cy="1284288"/>
          </a:xfrm>
          <a:prstGeom prst="rect">
            <a:avLst/>
          </a:prstGeom>
          <a:noFill/>
        </p:spPr>
      </p:pic>
      <p:sp>
        <p:nvSpPr>
          <p:cNvPr id="21532" name="Rectangle 28"/>
          <p:cNvSpPr>
            <a:spLocks noChangeArrowheads="1"/>
          </p:cNvSpPr>
          <p:nvPr/>
        </p:nvSpPr>
        <p:spPr bwMode="auto">
          <a:xfrm>
            <a:off x="6705600" y="381000"/>
            <a:ext cx="2438400" cy="1371600"/>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7"/>
          <p:cNvSpPr>
            <a:spLocks noGrp="1"/>
          </p:cNvSpPr>
          <p:nvPr>
            <p:ph type="ftr" sz="quarter" idx="11"/>
          </p:nvPr>
        </p:nvSpPr>
        <p:spPr/>
        <p:txBody>
          <a:bodyPr/>
          <a:lstStyle/>
          <a:p>
            <a:r>
              <a:rPr lang="en-US"/>
              <a:t>American Physical Society 2008</a:t>
            </a:r>
          </a:p>
        </p:txBody>
      </p:sp>
      <p:sp>
        <p:nvSpPr>
          <p:cNvPr id="13" name="Slide Number Placeholder 8"/>
          <p:cNvSpPr>
            <a:spLocks noGrp="1"/>
          </p:cNvSpPr>
          <p:nvPr>
            <p:ph type="sldNum" sz="quarter" idx="12"/>
          </p:nvPr>
        </p:nvSpPr>
        <p:spPr/>
        <p:txBody>
          <a:bodyPr/>
          <a:lstStyle/>
          <a:p>
            <a:fld id="{30E14F36-3082-4B6F-8033-8916286914B4}" type="slidenum">
              <a:rPr lang="en-US"/>
              <a:pPr/>
              <a:t>10</a:t>
            </a:fld>
            <a:endParaRPr lang="en-US"/>
          </a:p>
        </p:txBody>
      </p:sp>
      <p:sp>
        <p:nvSpPr>
          <p:cNvPr id="102402" name="Rectangle 2"/>
          <p:cNvSpPr>
            <a:spLocks noGrp="1" noChangeArrowheads="1"/>
          </p:cNvSpPr>
          <p:nvPr>
            <p:ph type="title" sz="quarter"/>
          </p:nvPr>
        </p:nvSpPr>
        <p:spPr/>
        <p:txBody>
          <a:bodyPr/>
          <a:lstStyle/>
          <a:p>
            <a:r>
              <a:rPr lang="en-US" sz="4000"/>
              <a:t>Interferometer</a:t>
            </a:r>
          </a:p>
        </p:txBody>
      </p:sp>
      <p:grpSp>
        <p:nvGrpSpPr>
          <p:cNvPr id="102432" name="Group 32"/>
          <p:cNvGrpSpPr>
            <a:grpSpLocks/>
          </p:cNvGrpSpPr>
          <p:nvPr/>
        </p:nvGrpSpPr>
        <p:grpSpPr bwMode="auto">
          <a:xfrm>
            <a:off x="4267200" y="2209800"/>
            <a:ext cx="3657600" cy="685800"/>
            <a:chOff x="2832" y="1776"/>
            <a:chExt cx="2592" cy="480"/>
          </a:xfrm>
        </p:grpSpPr>
        <p:sp>
          <p:nvSpPr>
            <p:cNvPr id="102428" name="Rectangle 28"/>
            <p:cNvSpPr>
              <a:spLocks noChangeArrowheads="1"/>
            </p:cNvSpPr>
            <p:nvPr/>
          </p:nvSpPr>
          <p:spPr bwMode="auto">
            <a:xfrm>
              <a:off x="2832" y="1776"/>
              <a:ext cx="2592" cy="480"/>
            </a:xfrm>
            <a:prstGeom prst="rect">
              <a:avLst/>
            </a:prstGeom>
            <a:solidFill>
              <a:srgbClr val="00FFFF"/>
            </a:solidFill>
            <a:ln w="9525">
              <a:noFill/>
              <a:miter lim="800000"/>
              <a:headEnd/>
              <a:tailEnd/>
            </a:ln>
            <a:effectLst/>
          </p:spPr>
          <p:txBody>
            <a:bodyPr wrap="none" anchor="ctr"/>
            <a:lstStyle/>
            <a:p>
              <a:endParaRPr lang="en-US"/>
            </a:p>
          </p:txBody>
        </p:sp>
        <p:graphicFrame>
          <p:nvGraphicFramePr>
            <p:cNvPr id="102425" name="Object 25"/>
            <p:cNvGraphicFramePr>
              <a:graphicFrameLocks noChangeAspect="1"/>
            </p:cNvGraphicFramePr>
            <p:nvPr/>
          </p:nvGraphicFramePr>
          <p:xfrm>
            <a:off x="2976" y="1845"/>
            <a:ext cx="2352" cy="363"/>
          </p:xfrm>
          <a:graphic>
            <a:graphicData uri="http://schemas.openxmlformats.org/presentationml/2006/ole">
              <p:oleObj spid="_x0000_s102425" name="Equation" r:id="rId3" imgW="2552400" imgH="393480" progId="Equation.3">
                <p:embed/>
              </p:oleObj>
            </a:graphicData>
          </a:graphic>
        </p:graphicFrame>
      </p:grpSp>
      <p:graphicFrame>
        <p:nvGraphicFramePr>
          <p:cNvPr id="102435" name="Object 35"/>
          <p:cNvGraphicFramePr>
            <a:graphicFrameLocks noChangeAspect="1"/>
          </p:cNvGraphicFramePr>
          <p:nvPr>
            <p:ph sz="quarter" idx="3"/>
          </p:nvPr>
        </p:nvGraphicFramePr>
        <p:xfrm>
          <a:off x="4343400" y="4278313"/>
          <a:ext cx="2362200" cy="623887"/>
        </p:xfrm>
        <a:graphic>
          <a:graphicData uri="http://schemas.openxmlformats.org/presentationml/2006/ole">
            <p:oleObj spid="_x0000_s102435" name="Equation" r:id="rId4" imgW="1777680" imgH="469800" progId="Equation.3">
              <p:embed/>
            </p:oleObj>
          </a:graphicData>
        </a:graphic>
      </p:graphicFrame>
      <p:sp>
        <p:nvSpPr>
          <p:cNvPr id="102427" name="Text Box 27"/>
          <p:cNvSpPr txBox="1">
            <a:spLocks noChangeArrowheads="1"/>
          </p:cNvSpPr>
          <p:nvPr/>
        </p:nvSpPr>
        <p:spPr bwMode="auto">
          <a:xfrm>
            <a:off x="4191000" y="1828800"/>
            <a:ext cx="1181100" cy="366713"/>
          </a:xfrm>
          <a:prstGeom prst="rect">
            <a:avLst/>
          </a:prstGeom>
          <a:noFill/>
          <a:ln w="9525">
            <a:noFill/>
            <a:miter lim="800000"/>
            <a:headEnd/>
            <a:tailEnd/>
          </a:ln>
          <a:effectLst/>
        </p:spPr>
        <p:txBody>
          <a:bodyPr wrap="none">
            <a:spAutoFit/>
          </a:bodyPr>
          <a:lstStyle/>
          <a:p>
            <a:r>
              <a:rPr lang="en-US"/>
              <a:t>Phase shift</a:t>
            </a:r>
          </a:p>
        </p:txBody>
      </p:sp>
      <p:sp>
        <p:nvSpPr>
          <p:cNvPr id="102429" name="Text Box 29"/>
          <p:cNvSpPr txBox="1">
            <a:spLocks noChangeArrowheads="1"/>
          </p:cNvSpPr>
          <p:nvPr/>
        </p:nvSpPr>
        <p:spPr bwMode="auto">
          <a:xfrm>
            <a:off x="4267200" y="3886200"/>
            <a:ext cx="4767263" cy="336550"/>
          </a:xfrm>
          <a:prstGeom prst="rect">
            <a:avLst/>
          </a:prstGeom>
          <a:noFill/>
          <a:ln w="9525">
            <a:noFill/>
            <a:miter lim="800000"/>
            <a:headEnd/>
            <a:tailEnd/>
          </a:ln>
          <a:effectLst/>
        </p:spPr>
        <p:txBody>
          <a:bodyPr wrap="none">
            <a:spAutoFit/>
          </a:bodyPr>
          <a:lstStyle/>
          <a:p>
            <a:r>
              <a:rPr lang="en-US" sz="1600">
                <a:solidFill>
                  <a:schemeClr val="folHlink"/>
                </a:solidFill>
              </a:rPr>
              <a:t>Special consideration must be taken when calculating n</a:t>
            </a:r>
            <a:r>
              <a:rPr lang="en-US" sz="1600" baseline="-25000">
                <a:solidFill>
                  <a:schemeClr val="folHlink"/>
                </a:solidFill>
              </a:rPr>
              <a:t>e</a:t>
            </a:r>
          </a:p>
        </p:txBody>
      </p:sp>
      <p:sp>
        <p:nvSpPr>
          <p:cNvPr id="102433" name="Text Box 33"/>
          <p:cNvSpPr txBox="1">
            <a:spLocks noChangeArrowheads="1"/>
          </p:cNvSpPr>
          <p:nvPr/>
        </p:nvSpPr>
        <p:spPr bwMode="auto">
          <a:xfrm>
            <a:off x="4267200" y="3048000"/>
            <a:ext cx="2508250" cy="823913"/>
          </a:xfrm>
          <a:prstGeom prst="rect">
            <a:avLst/>
          </a:prstGeom>
          <a:noFill/>
          <a:ln w="9525">
            <a:noFill/>
            <a:miter lim="800000"/>
            <a:headEnd/>
            <a:tailEnd/>
          </a:ln>
          <a:effectLst/>
        </p:spPr>
        <p:txBody>
          <a:bodyPr wrap="none">
            <a:spAutoFit/>
          </a:bodyPr>
          <a:lstStyle/>
          <a:p>
            <a:r>
              <a:rPr lang="en-US"/>
              <a:t>Ordinary refractive index</a:t>
            </a:r>
          </a:p>
          <a:p>
            <a:r>
              <a:rPr lang="en-US"/>
              <a:t>n</a:t>
            </a:r>
            <a:r>
              <a:rPr lang="en-US" baseline="-25000"/>
              <a:t>o</a:t>
            </a:r>
            <a:r>
              <a:rPr lang="en-US">
                <a:sym typeface="Symbol" pitchFamily="18" charset="2"/>
              </a:rPr>
              <a:t>n</a:t>
            </a:r>
            <a:r>
              <a:rPr lang="en-US" baseline="-25000">
                <a:sym typeface="Symbol" pitchFamily="18" charset="2"/>
              </a:rPr>
              <a:t>2</a:t>
            </a:r>
            <a:r>
              <a:rPr lang="en-US"/>
              <a:t> </a:t>
            </a:r>
          </a:p>
          <a:p>
            <a:endParaRPr lang="en-US" baseline="-25000"/>
          </a:p>
        </p:txBody>
      </p:sp>
      <p:graphicFrame>
        <p:nvGraphicFramePr>
          <p:cNvPr id="102436" name="Object 36"/>
          <p:cNvGraphicFramePr>
            <a:graphicFrameLocks noChangeAspect="1"/>
          </p:cNvGraphicFramePr>
          <p:nvPr>
            <p:ph sz="quarter" idx="4"/>
          </p:nvPr>
        </p:nvGraphicFramePr>
        <p:xfrm>
          <a:off x="4419600" y="4879975"/>
          <a:ext cx="2209800" cy="1258888"/>
        </p:xfrm>
        <a:graphic>
          <a:graphicData uri="http://schemas.openxmlformats.org/presentationml/2006/ole">
            <p:oleObj spid="_x0000_s102436" name="Equation" r:id="rId5" imgW="1828800" imgH="1041120" progId="Equation.3">
              <p:embed/>
            </p:oleObj>
          </a:graphicData>
        </a:graphic>
      </p:graphicFrame>
      <p:graphicFrame>
        <p:nvGraphicFramePr>
          <p:cNvPr id="102442" name="Object 42"/>
          <p:cNvGraphicFramePr>
            <a:graphicFrameLocks noChangeAspect="1"/>
          </p:cNvGraphicFramePr>
          <p:nvPr>
            <p:ph sz="quarter" idx="1"/>
          </p:nvPr>
        </p:nvGraphicFramePr>
        <p:xfrm>
          <a:off x="0" y="1771650"/>
          <a:ext cx="4419600" cy="3313113"/>
        </p:xfrm>
        <a:graphic>
          <a:graphicData uri="http://schemas.openxmlformats.org/presentationml/2006/ole">
            <p:oleObj spid="_x0000_s102442" name="Graph" r:id="rId6" imgW="3867840" imgH="2898720" progId="Origin50.Graph">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t>American Physical Society 2008</a:t>
            </a:r>
          </a:p>
        </p:txBody>
      </p:sp>
      <p:sp>
        <p:nvSpPr>
          <p:cNvPr id="6" name="Slide Number Placeholder 4"/>
          <p:cNvSpPr>
            <a:spLocks noGrp="1"/>
          </p:cNvSpPr>
          <p:nvPr>
            <p:ph type="sldNum" sz="quarter" idx="12"/>
          </p:nvPr>
        </p:nvSpPr>
        <p:spPr/>
        <p:txBody>
          <a:bodyPr/>
          <a:lstStyle/>
          <a:p>
            <a:fld id="{50529082-DC35-4D69-9997-067B8DCECA9C}" type="slidenum">
              <a:rPr lang="en-US"/>
              <a:pPr/>
              <a:t>11</a:t>
            </a:fld>
            <a:endParaRPr lang="en-US"/>
          </a:p>
        </p:txBody>
      </p:sp>
      <p:sp>
        <p:nvSpPr>
          <p:cNvPr id="98324" name="Text Box 20"/>
          <p:cNvSpPr txBox="1">
            <a:spLocks noChangeArrowheads="1"/>
          </p:cNvSpPr>
          <p:nvPr/>
        </p:nvSpPr>
        <p:spPr bwMode="auto">
          <a:xfrm>
            <a:off x="1687513" y="5791200"/>
            <a:ext cx="5818187" cy="304800"/>
          </a:xfrm>
          <a:prstGeom prst="rect">
            <a:avLst/>
          </a:prstGeom>
          <a:noFill/>
          <a:ln w="9525">
            <a:noFill/>
            <a:miter lim="800000"/>
            <a:headEnd/>
            <a:tailEnd/>
          </a:ln>
          <a:effectLst/>
        </p:spPr>
        <p:txBody>
          <a:bodyPr wrap="none">
            <a:spAutoFit/>
          </a:bodyPr>
          <a:lstStyle/>
          <a:p>
            <a:pPr algn="ctr"/>
            <a:r>
              <a:rPr lang="en-US" sz="1400" i="1">
                <a:latin typeface="Arial" charset="0"/>
              </a:rPr>
              <a:t>Experimental results for Interferometer and Brewster’s angle techniques</a:t>
            </a:r>
          </a:p>
        </p:txBody>
      </p:sp>
      <p:sp>
        <p:nvSpPr>
          <p:cNvPr id="98336" name="Rectangle 32"/>
          <p:cNvSpPr>
            <a:spLocks noChangeArrowheads="1"/>
          </p:cNvSpPr>
          <p:nvPr/>
        </p:nvSpPr>
        <p:spPr bwMode="auto">
          <a:xfrm>
            <a:off x="304800" y="1600200"/>
            <a:ext cx="8534400" cy="2286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98339" name="Object 35"/>
          <p:cNvGraphicFramePr>
            <a:graphicFrameLocks noChangeAspect="1"/>
          </p:cNvGraphicFramePr>
          <p:nvPr>
            <p:ph/>
          </p:nvPr>
        </p:nvGraphicFramePr>
        <p:xfrm>
          <a:off x="914400" y="533400"/>
          <a:ext cx="7367588" cy="5597525"/>
        </p:xfrm>
        <a:graphic>
          <a:graphicData uri="http://schemas.openxmlformats.org/presentationml/2006/ole">
            <p:oleObj spid="_x0000_s98339" name="Graph" r:id="rId3" imgW="4011840" imgH="3048480" progId="Origin50.Graph">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American Physical Society 2008</a:t>
            </a:r>
          </a:p>
        </p:txBody>
      </p:sp>
      <p:sp>
        <p:nvSpPr>
          <p:cNvPr id="5" name="Slide Number Placeholder 5"/>
          <p:cNvSpPr>
            <a:spLocks noGrp="1"/>
          </p:cNvSpPr>
          <p:nvPr>
            <p:ph type="sldNum" sz="quarter" idx="12"/>
          </p:nvPr>
        </p:nvSpPr>
        <p:spPr/>
        <p:txBody>
          <a:bodyPr/>
          <a:lstStyle/>
          <a:p>
            <a:fld id="{ECBF8549-EC9D-4C60-98D5-C17913D690C4}" type="slidenum">
              <a:rPr lang="en-US"/>
              <a:pPr/>
              <a:t>12</a:t>
            </a:fld>
            <a:endParaRPr lang="en-US"/>
          </a:p>
        </p:txBody>
      </p:sp>
      <p:sp>
        <p:nvSpPr>
          <p:cNvPr id="89090" name="Rectangle 2"/>
          <p:cNvSpPr>
            <a:spLocks noGrp="1" noChangeArrowheads="1"/>
          </p:cNvSpPr>
          <p:nvPr>
            <p:ph type="title"/>
          </p:nvPr>
        </p:nvSpPr>
        <p:spPr>
          <a:xfrm>
            <a:off x="457200" y="304800"/>
            <a:ext cx="8229600" cy="1143000"/>
          </a:xfrm>
        </p:spPr>
        <p:txBody>
          <a:bodyPr/>
          <a:lstStyle/>
          <a:p>
            <a:r>
              <a:rPr lang="en-US" sz="3600"/>
              <a:t>Conclusion</a:t>
            </a:r>
          </a:p>
        </p:txBody>
      </p:sp>
      <p:sp>
        <p:nvSpPr>
          <p:cNvPr id="89091" name="Rectangle 3"/>
          <p:cNvSpPr>
            <a:spLocks noGrp="1" noChangeArrowheads="1"/>
          </p:cNvSpPr>
          <p:nvPr>
            <p:ph type="body" idx="1"/>
          </p:nvPr>
        </p:nvSpPr>
        <p:spPr>
          <a:xfrm>
            <a:off x="304800" y="2286000"/>
            <a:ext cx="8229600" cy="2667000"/>
          </a:xfrm>
        </p:spPr>
        <p:txBody>
          <a:bodyPr/>
          <a:lstStyle/>
          <a:p>
            <a:pPr algn="just">
              <a:lnSpc>
                <a:spcPct val="80000"/>
              </a:lnSpc>
              <a:buFont typeface="Wingdings" pitchFamily="2" charset="2"/>
              <a:buNone/>
            </a:pPr>
            <a:r>
              <a:rPr lang="en-US" sz="2000"/>
              <a:t>	We have measured the ordinary and extraordinary refractive indices of a nematic liquid crystal elastomer using two different methods</a:t>
            </a:r>
          </a:p>
          <a:p>
            <a:pPr algn="just">
              <a:lnSpc>
                <a:spcPct val="80000"/>
              </a:lnSpc>
              <a:buFont typeface="Wingdings" pitchFamily="2" charset="2"/>
              <a:buNone/>
            </a:pPr>
            <a:endParaRPr lang="en-US" sz="2000"/>
          </a:p>
          <a:p>
            <a:pPr algn="just">
              <a:lnSpc>
                <a:spcPct val="80000"/>
              </a:lnSpc>
              <a:buFont typeface="Wingdings" pitchFamily="2" charset="2"/>
              <a:buNone/>
            </a:pPr>
            <a:r>
              <a:rPr lang="en-US" sz="2000"/>
              <a:t>	Two methods are in a good agreement</a:t>
            </a:r>
          </a:p>
          <a:p>
            <a:pPr algn="just">
              <a:lnSpc>
                <a:spcPct val="80000"/>
              </a:lnSpc>
              <a:buFont typeface="Wingdings" pitchFamily="2" charset="2"/>
              <a:buNone/>
            </a:pPr>
            <a:endParaRPr lang="en-US" sz="2000"/>
          </a:p>
          <a:p>
            <a:pPr algn="just">
              <a:lnSpc>
                <a:spcPct val="80000"/>
              </a:lnSpc>
              <a:buFont typeface="Wingdings" pitchFamily="2" charset="2"/>
              <a:buNone/>
            </a:pPr>
            <a:r>
              <a:rPr lang="en-US" sz="2000">
                <a:solidFill>
                  <a:schemeClr val="folHlink"/>
                </a:solidFill>
              </a:rPr>
              <a:t>	</a:t>
            </a:r>
          </a:p>
          <a:p>
            <a:pPr algn="just">
              <a:lnSpc>
                <a:spcPct val="80000"/>
              </a:lnSpc>
              <a:buFont typeface="Wingdings" pitchFamily="2" charset="2"/>
              <a:buNone/>
            </a:pPr>
            <a:r>
              <a:rPr lang="en-US" sz="2000">
                <a:solidFill>
                  <a:schemeClr val="folHlink"/>
                </a:solidFill>
              </a:rPr>
              <a:t>	To do</a:t>
            </a:r>
          </a:p>
          <a:p>
            <a:pPr algn="just">
              <a:lnSpc>
                <a:spcPct val="80000"/>
              </a:lnSpc>
              <a:buFont typeface="Wingdings" pitchFamily="2" charset="2"/>
              <a:buNone/>
            </a:pPr>
            <a:r>
              <a:rPr lang="en-US" sz="2000"/>
              <a:t>	</a:t>
            </a:r>
            <a:r>
              <a:rPr lang="en-US" sz="2000">
                <a:solidFill>
                  <a:srgbClr val="3333FF"/>
                </a:solidFill>
              </a:rPr>
              <a:t>Confirm and interpret the results.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American Physical Society 2008</a:t>
            </a:r>
          </a:p>
        </p:txBody>
      </p:sp>
      <p:sp>
        <p:nvSpPr>
          <p:cNvPr id="6" name="Slide Number Placeholder 6"/>
          <p:cNvSpPr>
            <a:spLocks noGrp="1"/>
          </p:cNvSpPr>
          <p:nvPr>
            <p:ph type="sldNum" sz="quarter" idx="12"/>
          </p:nvPr>
        </p:nvSpPr>
        <p:spPr/>
        <p:txBody>
          <a:bodyPr/>
          <a:lstStyle/>
          <a:p>
            <a:fld id="{5ACAA2C9-1BDE-446A-A742-98ACCBB46EE6}" type="slidenum">
              <a:rPr lang="en-US"/>
              <a:pPr/>
              <a:t>13</a:t>
            </a:fld>
            <a:endParaRPr lang="en-US"/>
          </a:p>
        </p:txBody>
      </p:sp>
      <p:sp>
        <p:nvSpPr>
          <p:cNvPr id="128008" name="Rectangle 8"/>
          <p:cNvSpPr>
            <a:spLocks noGrp="1" noChangeArrowheads="1"/>
          </p:cNvSpPr>
          <p:nvPr>
            <p:ph type="title"/>
          </p:nvPr>
        </p:nvSpPr>
        <p:spPr/>
        <p:txBody>
          <a:bodyPr/>
          <a:lstStyle/>
          <a:p>
            <a:endParaRPr lang="en-US"/>
          </a:p>
        </p:txBody>
      </p:sp>
      <p:graphicFrame>
        <p:nvGraphicFramePr>
          <p:cNvPr id="128004" name="Object 4"/>
          <p:cNvGraphicFramePr>
            <a:graphicFrameLocks noChangeAspect="1"/>
          </p:cNvGraphicFramePr>
          <p:nvPr>
            <p:ph sz="half" idx="1"/>
          </p:nvPr>
        </p:nvGraphicFramePr>
        <p:xfrm>
          <a:off x="719138" y="2435225"/>
          <a:ext cx="3513137" cy="3089275"/>
        </p:xfrm>
        <a:graphic>
          <a:graphicData uri="http://schemas.openxmlformats.org/presentationml/2006/ole">
            <p:oleObj spid="_x0000_s128004" name="Graph" r:id="rId3" imgW="3513600" imgH="3088800" progId="Origin50.Graph">
              <p:embed/>
            </p:oleObj>
          </a:graphicData>
        </a:graphic>
      </p:graphicFrame>
      <p:graphicFrame>
        <p:nvGraphicFramePr>
          <p:cNvPr id="128007" name="Object 7"/>
          <p:cNvGraphicFramePr>
            <a:graphicFrameLocks noChangeAspect="1"/>
          </p:cNvGraphicFramePr>
          <p:nvPr>
            <p:ph sz="half" idx="2"/>
          </p:nvPr>
        </p:nvGraphicFramePr>
        <p:xfrm>
          <a:off x="3886200" y="2743200"/>
          <a:ext cx="4953000" cy="2700338"/>
        </p:xfrm>
        <a:graphic>
          <a:graphicData uri="http://schemas.openxmlformats.org/presentationml/2006/ole">
            <p:oleObj spid="_x0000_s128007" name="Graph" r:id="rId4" imgW="5667840" imgH="3090240" progId="Origin50.Graph">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American Physical Society 2008</a:t>
            </a:r>
          </a:p>
        </p:txBody>
      </p:sp>
      <p:sp>
        <p:nvSpPr>
          <p:cNvPr id="5" name="Slide Number Placeholder 5"/>
          <p:cNvSpPr>
            <a:spLocks noGrp="1"/>
          </p:cNvSpPr>
          <p:nvPr>
            <p:ph type="sldNum" sz="quarter" idx="12"/>
          </p:nvPr>
        </p:nvSpPr>
        <p:spPr/>
        <p:txBody>
          <a:bodyPr/>
          <a:lstStyle/>
          <a:p>
            <a:fld id="{DC961F9A-5E01-41D1-AA57-42109952CD40}" type="slidenum">
              <a:rPr lang="en-US"/>
              <a:pPr/>
              <a:t>2</a:t>
            </a:fld>
            <a:endParaRPr lang="en-US"/>
          </a:p>
        </p:txBody>
      </p:sp>
      <p:sp>
        <p:nvSpPr>
          <p:cNvPr id="94210" name="Rectangle 2"/>
          <p:cNvSpPr>
            <a:spLocks noGrp="1" noChangeArrowheads="1"/>
          </p:cNvSpPr>
          <p:nvPr>
            <p:ph type="title"/>
          </p:nvPr>
        </p:nvSpPr>
        <p:spPr/>
        <p:txBody>
          <a:bodyPr/>
          <a:lstStyle/>
          <a:p>
            <a:r>
              <a:rPr lang="en-US" sz="3600"/>
              <a:t>Motivation and Objectives</a:t>
            </a:r>
          </a:p>
        </p:txBody>
      </p:sp>
      <p:sp>
        <p:nvSpPr>
          <p:cNvPr id="94212" name="Rectangle 4"/>
          <p:cNvSpPr>
            <a:spLocks noGrp="1" noChangeArrowheads="1"/>
          </p:cNvSpPr>
          <p:nvPr>
            <p:ph type="body" idx="1"/>
          </p:nvPr>
        </p:nvSpPr>
        <p:spPr>
          <a:xfrm>
            <a:off x="457200" y="2133600"/>
            <a:ext cx="7772400" cy="4302125"/>
          </a:xfrm>
          <a:noFill/>
          <a:ln/>
        </p:spPr>
        <p:txBody>
          <a:bodyPr/>
          <a:lstStyle/>
          <a:p>
            <a:pPr marL="609600" indent="-609600" algn="just">
              <a:lnSpc>
                <a:spcPct val="90000"/>
              </a:lnSpc>
            </a:pPr>
            <a:r>
              <a:rPr lang="en-US" sz="2800"/>
              <a:t>Understand the physical properties of this new materials	</a:t>
            </a:r>
          </a:p>
          <a:p>
            <a:pPr marL="609600" indent="-609600" algn="just">
              <a:lnSpc>
                <a:spcPct val="90000"/>
              </a:lnSpc>
            </a:pPr>
            <a:endParaRPr lang="en-US" sz="2800"/>
          </a:p>
          <a:p>
            <a:pPr marL="609600" indent="-609600" algn="just">
              <a:lnSpc>
                <a:spcPct val="90000"/>
              </a:lnSpc>
            </a:pPr>
            <a:r>
              <a:rPr lang="en-US" sz="2800"/>
              <a:t>Measure the individual refractive indices of a nematic liquid crystal elastomer 	</a:t>
            </a:r>
          </a:p>
          <a:p>
            <a:pPr marL="609600" indent="-609600" algn="just">
              <a:lnSpc>
                <a:spcPct val="90000"/>
              </a:lnSpc>
            </a:pPr>
            <a:endParaRPr lang="en-US" sz="2800"/>
          </a:p>
          <a:p>
            <a:pPr marL="609600" indent="-609600" algn="just">
              <a:lnSpc>
                <a:spcPct val="90000"/>
              </a:lnSpc>
            </a:pPr>
            <a:r>
              <a:rPr lang="en-US" sz="2800"/>
              <a:t>Determine how this refractive indices change as a function of strain</a:t>
            </a:r>
          </a:p>
          <a:p>
            <a:pPr marL="609600" indent="-609600" algn="just">
              <a:lnSpc>
                <a:spcPct val="90000"/>
              </a:lnSpc>
              <a:buFont typeface="Wingdings" pitchFamily="2" charset="2"/>
              <a:buNone/>
            </a:pPr>
            <a:r>
              <a:rPr lang="en-US" sz="280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Footer Placeholder 4"/>
          <p:cNvSpPr>
            <a:spLocks noGrp="1"/>
          </p:cNvSpPr>
          <p:nvPr>
            <p:ph type="ftr" sz="quarter" idx="11"/>
          </p:nvPr>
        </p:nvSpPr>
        <p:spPr/>
        <p:txBody>
          <a:bodyPr/>
          <a:lstStyle/>
          <a:p>
            <a:r>
              <a:rPr lang="en-US"/>
              <a:t>American Physical Society 2008</a:t>
            </a:r>
          </a:p>
        </p:txBody>
      </p:sp>
      <p:sp>
        <p:nvSpPr>
          <p:cNvPr id="107" name="Slide Number Placeholder 5"/>
          <p:cNvSpPr>
            <a:spLocks noGrp="1"/>
          </p:cNvSpPr>
          <p:nvPr>
            <p:ph type="sldNum" sz="quarter" idx="12"/>
          </p:nvPr>
        </p:nvSpPr>
        <p:spPr/>
        <p:txBody>
          <a:bodyPr/>
          <a:lstStyle/>
          <a:p>
            <a:fld id="{DD4E51A3-2F87-4203-A7EE-89663082FA20}" type="slidenum">
              <a:rPr lang="en-US"/>
              <a:pPr/>
              <a:t>3</a:t>
            </a:fld>
            <a:endParaRPr lang="en-US"/>
          </a:p>
        </p:txBody>
      </p:sp>
      <p:sp>
        <p:nvSpPr>
          <p:cNvPr id="124930" name="Rectangle 2"/>
          <p:cNvSpPr>
            <a:spLocks noGrp="1" noChangeArrowheads="1"/>
          </p:cNvSpPr>
          <p:nvPr>
            <p:ph type="title"/>
          </p:nvPr>
        </p:nvSpPr>
        <p:spPr/>
        <p:txBody>
          <a:bodyPr/>
          <a:lstStyle/>
          <a:p>
            <a:r>
              <a:rPr lang="en-US"/>
              <a:t>LC elastomer</a:t>
            </a:r>
          </a:p>
        </p:txBody>
      </p:sp>
      <p:pic>
        <p:nvPicPr>
          <p:cNvPr id="124932" name="Picture 4" descr="elas001"/>
          <p:cNvPicPr>
            <a:picLocks noChangeAspect="1" noChangeArrowheads="1"/>
          </p:cNvPicPr>
          <p:nvPr/>
        </p:nvPicPr>
        <p:blipFill>
          <a:blip r:embed="rId2"/>
          <a:srcRect/>
          <a:stretch>
            <a:fillRect/>
          </a:stretch>
        </p:blipFill>
        <p:spPr bwMode="auto">
          <a:xfrm>
            <a:off x="4648200" y="4191000"/>
            <a:ext cx="3962400" cy="1955800"/>
          </a:xfrm>
          <a:prstGeom prst="rect">
            <a:avLst/>
          </a:prstGeom>
          <a:noFill/>
          <a:ln w="9525">
            <a:noFill/>
            <a:miter lim="800000"/>
            <a:headEnd/>
            <a:tailEnd/>
          </a:ln>
        </p:spPr>
      </p:pic>
      <p:grpSp>
        <p:nvGrpSpPr>
          <p:cNvPr id="124936" name="Group 8"/>
          <p:cNvGrpSpPr>
            <a:grpSpLocks/>
          </p:cNvGrpSpPr>
          <p:nvPr/>
        </p:nvGrpSpPr>
        <p:grpSpPr bwMode="auto">
          <a:xfrm>
            <a:off x="7953375" y="5538788"/>
            <a:ext cx="533400" cy="533400"/>
            <a:chOff x="2418" y="3504"/>
            <a:chExt cx="336" cy="336"/>
          </a:xfrm>
        </p:grpSpPr>
        <p:sp>
          <p:nvSpPr>
            <p:cNvPr id="124934" name="Line 6"/>
            <p:cNvSpPr>
              <a:spLocks noChangeShapeType="1"/>
            </p:cNvSpPr>
            <p:nvPr/>
          </p:nvSpPr>
          <p:spPr bwMode="auto">
            <a:xfrm flipV="1">
              <a:off x="2592" y="3504"/>
              <a:ext cx="0" cy="336"/>
            </a:xfrm>
            <a:prstGeom prst="line">
              <a:avLst/>
            </a:prstGeom>
            <a:noFill/>
            <a:ln w="22225">
              <a:solidFill>
                <a:schemeClr val="bg1"/>
              </a:solidFill>
              <a:round/>
              <a:headEnd/>
              <a:tailEnd type="triangle" w="med" len="med"/>
            </a:ln>
            <a:effectLst/>
          </p:spPr>
          <p:txBody>
            <a:bodyPr/>
            <a:lstStyle/>
            <a:p>
              <a:endParaRPr lang="en-US"/>
            </a:p>
          </p:txBody>
        </p:sp>
        <p:sp>
          <p:nvSpPr>
            <p:cNvPr id="124935" name="Line 7"/>
            <p:cNvSpPr>
              <a:spLocks noChangeShapeType="1"/>
            </p:cNvSpPr>
            <p:nvPr/>
          </p:nvSpPr>
          <p:spPr bwMode="auto">
            <a:xfrm rot="5400000" flipV="1">
              <a:off x="2586" y="3528"/>
              <a:ext cx="0" cy="336"/>
            </a:xfrm>
            <a:prstGeom prst="line">
              <a:avLst/>
            </a:prstGeom>
            <a:noFill/>
            <a:ln w="22225">
              <a:solidFill>
                <a:schemeClr val="bg1"/>
              </a:solidFill>
              <a:round/>
              <a:headEnd/>
              <a:tailEnd type="triangle" w="med" len="med"/>
            </a:ln>
            <a:effectLst/>
          </p:spPr>
          <p:txBody>
            <a:bodyPr/>
            <a:lstStyle/>
            <a:p>
              <a:endParaRPr lang="en-US"/>
            </a:p>
          </p:txBody>
        </p:sp>
      </p:grpSp>
      <p:grpSp>
        <p:nvGrpSpPr>
          <p:cNvPr id="125035" name="Group 107"/>
          <p:cNvGrpSpPr>
            <a:grpSpLocks/>
          </p:cNvGrpSpPr>
          <p:nvPr/>
        </p:nvGrpSpPr>
        <p:grpSpPr bwMode="auto">
          <a:xfrm>
            <a:off x="898525" y="1981200"/>
            <a:ext cx="2835275" cy="1023938"/>
            <a:chOff x="3408" y="1295"/>
            <a:chExt cx="1786" cy="645"/>
          </a:xfrm>
        </p:grpSpPr>
        <p:grpSp>
          <p:nvGrpSpPr>
            <p:cNvPr id="124938" name="Group 10"/>
            <p:cNvGrpSpPr>
              <a:grpSpLocks noChangeAspect="1"/>
            </p:cNvGrpSpPr>
            <p:nvPr/>
          </p:nvGrpSpPr>
          <p:grpSpPr bwMode="auto">
            <a:xfrm>
              <a:off x="3989" y="1383"/>
              <a:ext cx="271" cy="232"/>
              <a:chOff x="2640" y="1776"/>
              <a:chExt cx="672" cy="576"/>
            </a:xfrm>
          </p:grpSpPr>
          <p:sp>
            <p:nvSpPr>
              <p:cNvPr id="124939" name="AutoShape 11"/>
              <p:cNvSpPr>
                <a:spLocks noChangeAspect="1" noChangeArrowheads="1"/>
              </p:cNvSpPr>
              <p:nvPr/>
            </p:nvSpPr>
            <p:spPr bwMode="auto">
              <a:xfrm>
                <a:off x="2640" y="1776"/>
                <a:ext cx="672" cy="576"/>
              </a:xfrm>
              <a:prstGeom prst="hexagon">
                <a:avLst>
                  <a:gd name="adj" fmla="val 29167"/>
                  <a:gd name="vf" fmla="val 115470"/>
                </a:avLst>
              </a:prstGeom>
              <a:noFill/>
              <a:ln w="9525">
                <a:solidFill>
                  <a:schemeClr val="tx1"/>
                </a:solidFill>
                <a:miter lim="800000"/>
                <a:headEnd/>
                <a:tailEnd/>
              </a:ln>
              <a:effectLst/>
            </p:spPr>
            <p:txBody>
              <a:bodyPr wrap="none" anchor="ctr"/>
              <a:lstStyle/>
              <a:p>
                <a:endParaRPr lang="en-US"/>
              </a:p>
            </p:txBody>
          </p:sp>
          <p:sp>
            <p:nvSpPr>
              <p:cNvPr id="124940" name="Line 12"/>
              <p:cNvSpPr>
                <a:spLocks noChangeAspect="1" noChangeShapeType="1"/>
              </p:cNvSpPr>
              <p:nvPr/>
            </p:nvSpPr>
            <p:spPr bwMode="auto">
              <a:xfrm>
                <a:off x="2688" y="2064"/>
                <a:ext cx="144" cy="240"/>
              </a:xfrm>
              <a:prstGeom prst="line">
                <a:avLst/>
              </a:prstGeom>
              <a:noFill/>
              <a:ln w="9525">
                <a:solidFill>
                  <a:schemeClr val="tx1"/>
                </a:solidFill>
                <a:round/>
                <a:headEnd/>
                <a:tailEnd/>
              </a:ln>
              <a:effectLst/>
            </p:spPr>
            <p:txBody>
              <a:bodyPr/>
              <a:lstStyle/>
              <a:p>
                <a:endParaRPr lang="en-US"/>
              </a:p>
            </p:txBody>
          </p:sp>
          <p:sp>
            <p:nvSpPr>
              <p:cNvPr id="124941" name="Line 13"/>
              <p:cNvSpPr>
                <a:spLocks noChangeAspect="1" noChangeShapeType="1"/>
              </p:cNvSpPr>
              <p:nvPr/>
            </p:nvSpPr>
            <p:spPr bwMode="auto">
              <a:xfrm flipV="1">
                <a:off x="3120" y="2064"/>
                <a:ext cx="144" cy="240"/>
              </a:xfrm>
              <a:prstGeom prst="line">
                <a:avLst/>
              </a:prstGeom>
              <a:noFill/>
              <a:ln w="9525">
                <a:solidFill>
                  <a:schemeClr val="tx1"/>
                </a:solidFill>
                <a:round/>
                <a:headEnd/>
                <a:tailEnd/>
              </a:ln>
              <a:effectLst/>
            </p:spPr>
            <p:txBody>
              <a:bodyPr/>
              <a:lstStyle/>
              <a:p>
                <a:endParaRPr lang="en-US"/>
              </a:p>
            </p:txBody>
          </p:sp>
          <p:sp>
            <p:nvSpPr>
              <p:cNvPr id="124942" name="Line 14"/>
              <p:cNvSpPr>
                <a:spLocks noChangeAspect="1" noChangeShapeType="1"/>
              </p:cNvSpPr>
              <p:nvPr/>
            </p:nvSpPr>
            <p:spPr bwMode="auto">
              <a:xfrm>
                <a:off x="2832" y="1824"/>
                <a:ext cx="288" cy="0"/>
              </a:xfrm>
              <a:prstGeom prst="line">
                <a:avLst/>
              </a:prstGeom>
              <a:noFill/>
              <a:ln w="9525">
                <a:solidFill>
                  <a:schemeClr val="tx1"/>
                </a:solidFill>
                <a:round/>
                <a:headEnd/>
                <a:tailEnd/>
              </a:ln>
              <a:effectLst/>
            </p:spPr>
            <p:txBody>
              <a:bodyPr/>
              <a:lstStyle/>
              <a:p>
                <a:endParaRPr lang="en-US"/>
              </a:p>
            </p:txBody>
          </p:sp>
        </p:grpSp>
        <p:sp>
          <p:nvSpPr>
            <p:cNvPr id="124943" name="Line 15"/>
            <p:cNvSpPr>
              <a:spLocks noChangeAspect="1" noChangeShapeType="1"/>
            </p:cNvSpPr>
            <p:nvPr/>
          </p:nvSpPr>
          <p:spPr bwMode="auto">
            <a:xfrm flipH="1">
              <a:off x="3873" y="1499"/>
              <a:ext cx="116" cy="0"/>
            </a:xfrm>
            <a:prstGeom prst="line">
              <a:avLst/>
            </a:prstGeom>
            <a:noFill/>
            <a:ln w="9525">
              <a:solidFill>
                <a:schemeClr val="tx1"/>
              </a:solidFill>
              <a:round/>
              <a:headEnd/>
              <a:tailEnd/>
            </a:ln>
            <a:effectLst/>
          </p:spPr>
          <p:txBody>
            <a:bodyPr/>
            <a:lstStyle/>
            <a:p>
              <a:endParaRPr lang="en-US"/>
            </a:p>
          </p:txBody>
        </p:sp>
        <p:sp>
          <p:nvSpPr>
            <p:cNvPr id="124944" name="Line 16"/>
            <p:cNvSpPr>
              <a:spLocks noChangeAspect="1" noChangeShapeType="1"/>
            </p:cNvSpPr>
            <p:nvPr/>
          </p:nvSpPr>
          <p:spPr bwMode="auto">
            <a:xfrm flipH="1" flipV="1">
              <a:off x="3718" y="1422"/>
              <a:ext cx="77" cy="77"/>
            </a:xfrm>
            <a:prstGeom prst="line">
              <a:avLst/>
            </a:prstGeom>
            <a:noFill/>
            <a:ln w="9525">
              <a:solidFill>
                <a:schemeClr val="tx1"/>
              </a:solidFill>
              <a:round/>
              <a:headEnd/>
              <a:tailEnd/>
            </a:ln>
            <a:effectLst/>
          </p:spPr>
          <p:txBody>
            <a:bodyPr/>
            <a:lstStyle/>
            <a:p>
              <a:endParaRPr lang="en-US"/>
            </a:p>
          </p:txBody>
        </p:sp>
        <p:sp>
          <p:nvSpPr>
            <p:cNvPr id="124945" name="Line 17"/>
            <p:cNvSpPr>
              <a:spLocks noChangeAspect="1" noChangeShapeType="1"/>
            </p:cNvSpPr>
            <p:nvPr/>
          </p:nvSpPr>
          <p:spPr bwMode="auto">
            <a:xfrm flipH="1">
              <a:off x="3602" y="1422"/>
              <a:ext cx="116" cy="0"/>
            </a:xfrm>
            <a:prstGeom prst="line">
              <a:avLst/>
            </a:prstGeom>
            <a:noFill/>
            <a:ln w="9525">
              <a:solidFill>
                <a:schemeClr val="tx1"/>
              </a:solidFill>
              <a:round/>
              <a:headEnd/>
              <a:tailEnd/>
            </a:ln>
            <a:effectLst/>
          </p:spPr>
          <p:txBody>
            <a:bodyPr/>
            <a:lstStyle/>
            <a:p>
              <a:endParaRPr lang="en-US"/>
            </a:p>
          </p:txBody>
        </p:sp>
        <p:sp>
          <p:nvSpPr>
            <p:cNvPr id="124946" name="Line 18"/>
            <p:cNvSpPr>
              <a:spLocks noChangeAspect="1" noChangeShapeType="1"/>
            </p:cNvSpPr>
            <p:nvPr/>
          </p:nvSpPr>
          <p:spPr bwMode="auto">
            <a:xfrm flipH="1" flipV="1">
              <a:off x="3524" y="1344"/>
              <a:ext cx="78" cy="78"/>
            </a:xfrm>
            <a:prstGeom prst="line">
              <a:avLst/>
            </a:prstGeom>
            <a:noFill/>
            <a:ln w="9525">
              <a:solidFill>
                <a:schemeClr val="tx1"/>
              </a:solidFill>
              <a:round/>
              <a:headEnd/>
              <a:tailEnd/>
            </a:ln>
            <a:effectLst/>
          </p:spPr>
          <p:txBody>
            <a:bodyPr/>
            <a:lstStyle/>
            <a:p>
              <a:endParaRPr lang="en-US"/>
            </a:p>
          </p:txBody>
        </p:sp>
        <p:sp>
          <p:nvSpPr>
            <p:cNvPr id="124947" name="Line 19"/>
            <p:cNvSpPr>
              <a:spLocks noChangeAspect="1" noChangeShapeType="1"/>
            </p:cNvSpPr>
            <p:nvPr/>
          </p:nvSpPr>
          <p:spPr bwMode="auto">
            <a:xfrm flipH="1">
              <a:off x="3408" y="1344"/>
              <a:ext cx="116" cy="0"/>
            </a:xfrm>
            <a:prstGeom prst="line">
              <a:avLst/>
            </a:prstGeom>
            <a:noFill/>
            <a:ln w="9525">
              <a:solidFill>
                <a:schemeClr val="tx1"/>
              </a:solidFill>
              <a:round/>
              <a:headEnd/>
              <a:tailEnd/>
            </a:ln>
            <a:effectLst/>
          </p:spPr>
          <p:txBody>
            <a:bodyPr/>
            <a:lstStyle/>
            <a:p>
              <a:endParaRPr lang="en-US"/>
            </a:p>
          </p:txBody>
        </p:sp>
        <p:sp>
          <p:nvSpPr>
            <p:cNvPr id="124948" name="Line 20"/>
            <p:cNvSpPr>
              <a:spLocks noChangeAspect="1" noChangeShapeType="1"/>
            </p:cNvSpPr>
            <p:nvPr/>
          </p:nvSpPr>
          <p:spPr bwMode="auto">
            <a:xfrm flipH="1">
              <a:off x="3408" y="1356"/>
              <a:ext cx="116" cy="0"/>
            </a:xfrm>
            <a:prstGeom prst="line">
              <a:avLst/>
            </a:prstGeom>
            <a:noFill/>
            <a:ln w="9525">
              <a:solidFill>
                <a:schemeClr val="tx1"/>
              </a:solidFill>
              <a:round/>
              <a:headEnd/>
              <a:tailEnd/>
            </a:ln>
            <a:effectLst/>
          </p:spPr>
          <p:txBody>
            <a:bodyPr/>
            <a:lstStyle/>
            <a:p>
              <a:endParaRPr lang="en-US"/>
            </a:p>
          </p:txBody>
        </p:sp>
        <p:sp>
          <p:nvSpPr>
            <p:cNvPr id="124949" name="Line 21"/>
            <p:cNvSpPr>
              <a:spLocks noChangeAspect="1" noChangeShapeType="1"/>
            </p:cNvSpPr>
            <p:nvPr/>
          </p:nvSpPr>
          <p:spPr bwMode="auto">
            <a:xfrm flipH="1">
              <a:off x="4260" y="1499"/>
              <a:ext cx="116" cy="0"/>
            </a:xfrm>
            <a:prstGeom prst="line">
              <a:avLst/>
            </a:prstGeom>
            <a:noFill/>
            <a:ln w="9525">
              <a:solidFill>
                <a:schemeClr val="tx1"/>
              </a:solidFill>
              <a:round/>
              <a:headEnd/>
              <a:tailEnd/>
            </a:ln>
            <a:effectLst/>
          </p:spPr>
          <p:txBody>
            <a:bodyPr/>
            <a:lstStyle/>
            <a:p>
              <a:endParaRPr lang="en-US"/>
            </a:p>
          </p:txBody>
        </p:sp>
        <p:sp>
          <p:nvSpPr>
            <p:cNvPr id="124950" name="Line 22"/>
            <p:cNvSpPr>
              <a:spLocks noChangeAspect="1" noChangeShapeType="1"/>
            </p:cNvSpPr>
            <p:nvPr/>
          </p:nvSpPr>
          <p:spPr bwMode="auto">
            <a:xfrm flipV="1">
              <a:off x="4376" y="1422"/>
              <a:ext cx="78" cy="77"/>
            </a:xfrm>
            <a:prstGeom prst="line">
              <a:avLst/>
            </a:prstGeom>
            <a:noFill/>
            <a:ln w="9525">
              <a:solidFill>
                <a:schemeClr val="tx1"/>
              </a:solidFill>
              <a:round/>
              <a:headEnd/>
              <a:tailEnd/>
            </a:ln>
            <a:effectLst/>
          </p:spPr>
          <p:txBody>
            <a:bodyPr/>
            <a:lstStyle/>
            <a:p>
              <a:endParaRPr lang="en-US"/>
            </a:p>
          </p:txBody>
        </p:sp>
        <p:sp>
          <p:nvSpPr>
            <p:cNvPr id="124951" name="Line 23"/>
            <p:cNvSpPr>
              <a:spLocks noChangeAspect="1" noChangeShapeType="1"/>
            </p:cNvSpPr>
            <p:nvPr/>
          </p:nvSpPr>
          <p:spPr bwMode="auto">
            <a:xfrm flipV="1">
              <a:off x="4386" y="1429"/>
              <a:ext cx="77" cy="77"/>
            </a:xfrm>
            <a:prstGeom prst="line">
              <a:avLst/>
            </a:prstGeom>
            <a:noFill/>
            <a:ln w="9525">
              <a:solidFill>
                <a:schemeClr val="tx1"/>
              </a:solidFill>
              <a:round/>
              <a:headEnd/>
              <a:tailEnd/>
            </a:ln>
            <a:effectLst/>
          </p:spPr>
          <p:txBody>
            <a:bodyPr/>
            <a:lstStyle/>
            <a:p>
              <a:endParaRPr lang="en-US"/>
            </a:p>
          </p:txBody>
        </p:sp>
        <p:sp>
          <p:nvSpPr>
            <p:cNvPr id="124952" name="Line 24"/>
            <p:cNvSpPr>
              <a:spLocks noChangeAspect="1" noChangeShapeType="1"/>
            </p:cNvSpPr>
            <p:nvPr/>
          </p:nvSpPr>
          <p:spPr bwMode="auto">
            <a:xfrm>
              <a:off x="4376" y="1499"/>
              <a:ext cx="78" cy="77"/>
            </a:xfrm>
            <a:prstGeom prst="line">
              <a:avLst/>
            </a:prstGeom>
            <a:noFill/>
            <a:ln w="9525">
              <a:solidFill>
                <a:schemeClr val="tx1"/>
              </a:solidFill>
              <a:round/>
              <a:headEnd/>
              <a:tailEnd/>
            </a:ln>
            <a:effectLst/>
          </p:spPr>
          <p:txBody>
            <a:bodyPr/>
            <a:lstStyle/>
            <a:p>
              <a:endParaRPr lang="en-US"/>
            </a:p>
          </p:txBody>
        </p:sp>
        <p:grpSp>
          <p:nvGrpSpPr>
            <p:cNvPr id="124953" name="Group 25"/>
            <p:cNvGrpSpPr>
              <a:grpSpLocks noChangeAspect="1"/>
            </p:cNvGrpSpPr>
            <p:nvPr/>
          </p:nvGrpSpPr>
          <p:grpSpPr bwMode="auto">
            <a:xfrm>
              <a:off x="4647" y="1460"/>
              <a:ext cx="272" cy="232"/>
              <a:chOff x="2640" y="1776"/>
              <a:chExt cx="672" cy="576"/>
            </a:xfrm>
          </p:grpSpPr>
          <p:sp>
            <p:nvSpPr>
              <p:cNvPr id="124954" name="AutoShape 26"/>
              <p:cNvSpPr>
                <a:spLocks noChangeAspect="1" noChangeArrowheads="1"/>
              </p:cNvSpPr>
              <p:nvPr/>
            </p:nvSpPr>
            <p:spPr bwMode="auto">
              <a:xfrm>
                <a:off x="2640" y="1776"/>
                <a:ext cx="672" cy="576"/>
              </a:xfrm>
              <a:prstGeom prst="hexagon">
                <a:avLst>
                  <a:gd name="adj" fmla="val 29167"/>
                  <a:gd name="vf" fmla="val 115470"/>
                </a:avLst>
              </a:prstGeom>
              <a:noFill/>
              <a:ln w="9525">
                <a:solidFill>
                  <a:schemeClr val="tx1"/>
                </a:solidFill>
                <a:miter lim="800000"/>
                <a:headEnd/>
                <a:tailEnd/>
              </a:ln>
              <a:effectLst/>
            </p:spPr>
            <p:txBody>
              <a:bodyPr wrap="none" anchor="ctr"/>
              <a:lstStyle/>
              <a:p>
                <a:endParaRPr lang="en-US"/>
              </a:p>
            </p:txBody>
          </p:sp>
          <p:sp>
            <p:nvSpPr>
              <p:cNvPr id="124955" name="Line 27"/>
              <p:cNvSpPr>
                <a:spLocks noChangeAspect="1" noChangeShapeType="1"/>
              </p:cNvSpPr>
              <p:nvPr/>
            </p:nvSpPr>
            <p:spPr bwMode="auto">
              <a:xfrm>
                <a:off x="2688" y="2064"/>
                <a:ext cx="144" cy="240"/>
              </a:xfrm>
              <a:prstGeom prst="line">
                <a:avLst/>
              </a:prstGeom>
              <a:noFill/>
              <a:ln w="9525">
                <a:solidFill>
                  <a:schemeClr val="tx1"/>
                </a:solidFill>
                <a:round/>
                <a:headEnd/>
                <a:tailEnd/>
              </a:ln>
              <a:effectLst/>
            </p:spPr>
            <p:txBody>
              <a:bodyPr/>
              <a:lstStyle/>
              <a:p>
                <a:endParaRPr lang="en-US"/>
              </a:p>
            </p:txBody>
          </p:sp>
          <p:sp>
            <p:nvSpPr>
              <p:cNvPr id="124956" name="Line 28"/>
              <p:cNvSpPr>
                <a:spLocks noChangeAspect="1" noChangeShapeType="1"/>
              </p:cNvSpPr>
              <p:nvPr/>
            </p:nvSpPr>
            <p:spPr bwMode="auto">
              <a:xfrm flipV="1">
                <a:off x="3120" y="2064"/>
                <a:ext cx="144" cy="240"/>
              </a:xfrm>
              <a:prstGeom prst="line">
                <a:avLst/>
              </a:prstGeom>
              <a:noFill/>
              <a:ln w="9525">
                <a:solidFill>
                  <a:schemeClr val="tx1"/>
                </a:solidFill>
                <a:round/>
                <a:headEnd/>
                <a:tailEnd/>
              </a:ln>
              <a:effectLst/>
            </p:spPr>
            <p:txBody>
              <a:bodyPr/>
              <a:lstStyle/>
              <a:p>
                <a:endParaRPr lang="en-US"/>
              </a:p>
            </p:txBody>
          </p:sp>
          <p:sp>
            <p:nvSpPr>
              <p:cNvPr id="124957" name="Line 29"/>
              <p:cNvSpPr>
                <a:spLocks noChangeAspect="1" noChangeShapeType="1"/>
              </p:cNvSpPr>
              <p:nvPr/>
            </p:nvSpPr>
            <p:spPr bwMode="auto">
              <a:xfrm>
                <a:off x="2832" y="1824"/>
                <a:ext cx="288" cy="0"/>
              </a:xfrm>
              <a:prstGeom prst="line">
                <a:avLst/>
              </a:prstGeom>
              <a:noFill/>
              <a:ln w="9525">
                <a:solidFill>
                  <a:schemeClr val="tx1"/>
                </a:solidFill>
                <a:round/>
                <a:headEnd/>
                <a:tailEnd/>
              </a:ln>
              <a:effectLst/>
            </p:spPr>
            <p:txBody>
              <a:bodyPr/>
              <a:lstStyle/>
              <a:p>
                <a:endParaRPr lang="en-US"/>
              </a:p>
            </p:txBody>
          </p:sp>
        </p:grpSp>
        <p:sp>
          <p:nvSpPr>
            <p:cNvPr id="124958" name="Line 30"/>
            <p:cNvSpPr>
              <a:spLocks noChangeAspect="1" noChangeShapeType="1"/>
            </p:cNvSpPr>
            <p:nvPr/>
          </p:nvSpPr>
          <p:spPr bwMode="auto">
            <a:xfrm flipH="1">
              <a:off x="4531" y="1576"/>
              <a:ext cx="116" cy="0"/>
            </a:xfrm>
            <a:prstGeom prst="line">
              <a:avLst/>
            </a:prstGeom>
            <a:noFill/>
            <a:ln w="9525">
              <a:solidFill>
                <a:schemeClr val="tx1"/>
              </a:solidFill>
              <a:round/>
              <a:headEnd/>
              <a:tailEnd/>
            </a:ln>
            <a:effectLst/>
          </p:spPr>
          <p:txBody>
            <a:bodyPr/>
            <a:lstStyle/>
            <a:p>
              <a:endParaRPr lang="en-US"/>
            </a:p>
          </p:txBody>
        </p:sp>
        <p:sp>
          <p:nvSpPr>
            <p:cNvPr id="124959" name="Line 31"/>
            <p:cNvSpPr>
              <a:spLocks noChangeAspect="1" noChangeShapeType="1"/>
            </p:cNvSpPr>
            <p:nvPr/>
          </p:nvSpPr>
          <p:spPr bwMode="auto">
            <a:xfrm flipH="1">
              <a:off x="4919" y="1576"/>
              <a:ext cx="115" cy="0"/>
            </a:xfrm>
            <a:prstGeom prst="line">
              <a:avLst/>
            </a:prstGeom>
            <a:noFill/>
            <a:ln w="9525">
              <a:solidFill>
                <a:schemeClr val="tx1"/>
              </a:solidFill>
              <a:round/>
              <a:headEnd/>
              <a:tailEnd/>
            </a:ln>
            <a:effectLst/>
          </p:spPr>
          <p:txBody>
            <a:bodyPr/>
            <a:lstStyle/>
            <a:p>
              <a:endParaRPr lang="en-US"/>
            </a:p>
          </p:txBody>
        </p:sp>
        <p:sp>
          <p:nvSpPr>
            <p:cNvPr id="124960" name="Line 32"/>
            <p:cNvSpPr>
              <a:spLocks noChangeAspect="1" noChangeShapeType="1"/>
            </p:cNvSpPr>
            <p:nvPr/>
          </p:nvSpPr>
          <p:spPr bwMode="auto">
            <a:xfrm flipH="1" flipV="1">
              <a:off x="5092" y="1615"/>
              <a:ext cx="78" cy="77"/>
            </a:xfrm>
            <a:prstGeom prst="line">
              <a:avLst/>
            </a:prstGeom>
            <a:noFill/>
            <a:ln w="9525">
              <a:solidFill>
                <a:schemeClr val="tx1"/>
              </a:solidFill>
              <a:round/>
              <a:headEnd/>
              <a:tailEnd/>
            </a:ln>
            <a:effectLst/>
          </p:spPr>
          <p:txBody>
            <a:bodyPr/>
            <a:lstStyle/>
            <a:p>
              <a:endParaRPr lang="en-US"/>
            </a:p>
          </p:txBody>
        </p:sp>
        <p:sp>
          <p:nvSpPr>
            <p:cNvPr id="124961" name="Text Box 33"/>
            <p:cNvSpPr txBox="1">
              <a:spLocks noChangeAspect="1" noChangeArrowheads="1"/>
            </p:cNvSpPr>
            <p:nvPr/>
          </p:nvSpPr>
          <p:spPr bwMode="auto">
            <a:xfrm>
              <a:off x="3748" y="1455"/>
              <a:ext cx="203" cy="192"/>
            </a:xfrm>
            <a:prstGeom prst="rect">
              <a:avLst/>
            </a:prstGeom>
            <a:noFill/>
            <a:ln w="9525">
              <a:noFill/>
              <a:miter lim="800000"/>
              <a:headEnd/>
              <a:tailEnd/>
            </a:ln>
            <a:effectLst/>
          </p:spPr>
          <p:txBody>
            <a:bodyPr wrap="none">
              <a:spAutoFit/>
            </a:bodyPr>
            <a:lstStyle/>
            <a:p>
              <a:r>
                <a:rPr lang="en-US" sz="1400">
                  <a:latin typeface="Arial" charset="0"/>
                </a:rPr>
                <a:t>O</a:t>
              </a:r>
            </a:p>
          </p:txBody>
        </p:sp>
        <p:sp>
          <p:nvSpPr>
            <p:cNvPr id="124962" name="Text Box 34"/>
            <p:cNvSpPr txBox="1">
              <a:spLocks noChangeAspect="1" noChangeArrowheads="1"/>
            </p:cNvSpPr>
            <p:nvPr/>
          </p:nvSpPr>
          <p:spPr bwMode="auto">
            <a:xfrm>
              <a:off x="4991" y="1464"/>
              <a:ext cx="203" cy="192"/>
            </a:xfrm>
            <a:prstGeom prst="rect">
              <a:avLst/>
            </a:prstGeom>
            <a:noFill/>
            <a:ln w="9525">
              <a:noFill/>
              <a:miter lim="800000"/>
              <a:headEnd/>
              <a:tailEnd/>
            </a:ln>
            <a:effectLst/>
          </p:spPr>
          <p:txBody>
            <a:bodyPr wrap="none">
              <a:spAutoFit/>
            </a:bodyPr>
            <a:lstStyle/>
            <a:p>
              <a:r>
                <a:rPr lang="en-US" sz="1400">
                  <a:latin typeface="Arial" charset="0"/>
                </a:rPr>
                <a:t>O</a:t>
              </a:r>
            </a:p>
          </p:txBody>
        </p:sp>
        <p:sp>
          <p:nvSpPr>
            <p:cNvPr id="124963" name="Text Box 35"/>
            <p:cNvSpPr txBox="1">
              <a:spLocks noChangeAspect="1" noChangeArrowheads="1"/>
            </p:cNvSpPr>
            <p:nvPr/>
          </p:nvSpPr>
          <p:spPr bwMode="auto">
            <a:xfrm>
              <a:off x="4405" y="1295"/>
              <a:ext cx="203" cy="192"/>
            </a:xfrm>
            <a:prstGeom prst="rect">
              <a:avLst/>
            </a:prstGeom>
            <a:noFill/>
            <a:ln w="9525">
              <a:noFill/>
              <a:miter lim="800000"/>
              <a:headEnd/>
              <a:tailEnd/>
            </a:ln>
            <a:effectLst/>
          </p:spPr>
          <p:txBody>
            <a:bodyPr wrap="none">
              <a:spAutoFit/>
            </a:bodyPr>
            <a:lstStyle/>
            <a:p>
              <a:r>
                <a:rPr lang="en-US" sz="1400">
                  <a:latin typeface="Arial" charset="0"/>
                </a:rPr>
                <a:t>O</a:t>
              </a:r>
            </a:p>
          </p:txBody>
        </p:sp>
        <p:sp>
          <p:nvSpPr>
            <p:cNvPr id="124964" name="Text Box 36"/>
            <p:cNvSpPr txBox="1">
              <a:spLocks noChangeAspect="1" noChangeArrowheads="1"/>
            </p:cNvSpPr>
            <p:nvPr/>
          </p:nvSpPr>
          <p:spPr bwMode="auto">
            <a:xfrm>
              <a:off x="4396" y="1530"/>
              <a:ext cx="203" cy="192"/>
            </a:xfrm>
            <a:prstGeom prst="rect">
              <a:avLst/>
            </a:prstGeom>
            <a:noFill/>
            <a:ln w="9525">
              <a:noFill/>
              <a:miter lim="800000"/>
              <a:headEnd/>
              <a:tailEnd/>
            </a:ln>
            <a:effectLst/>
          </p:spPr>
          <p:txBody>
            <a:bodyPr wrap="none">
              <a:spAutoFit/>
            </a:bodyPr>
            <a:lstStyle/>
            <a:p>
              <a:r>
                <a:rPr lang="en-US" sz="1400">
                  <a:latin typeface="Arial" charset="0"/>
                </a:rPr>
                <a:t>O</a:t>
              </a:r>
            </a:p>
          </p:txBody>
        </p:sp>
        <p:sp>
          <p:nvSpPr>
            <p:cNvPr id="125032" name="Rectangle 104"/>
            <p:cNvSpPr>
              <a:spLocks noChangeArrowheads="1"/>
            </p:cNvSpPr>
            <p:nvPr/>
          </p:nvSpPr>
          <p:spPr bwMode="auto">
            <a:xfrm>
              <a:off x="4062" y="1728"/>
              <a:ext cx="642" cy="212"/>
            </a:xfrm>
            <a:prstGeom prst="rect">
              <a:avLst/>
            </a:prstGeom>
            <a:noFill/>
            <a:ln w="9525">
              <a:noFill/>
              <a:miter lim="800000"/>
              <a:headEnd/>
              <a:tailEnd/>
            </a:ln>
            <a:effectLst/>
          </p:spPr>
          <p:txBody>
            <a:bodyPr wrap="none">
              <a:spAutoFit/>
            </a:bodyPr>
            <a:lstStyle/>
            <a:p>
              <a:r>
                <a:rPr lang="en-US" sz="1600">
                  <a:solidFill>
                    <a:srgbClr val="3333FF"/>
                  </a:solidFill>
                  <a:latin typeface="Arial" charset="0"/>
                </a:rPr>
                <a:t>Mesogen</a:t>
              </a:r>
            </a:p>
          </p:txBody>
        </p:sp>
      </p:grpSp>
      <p:grpSp>
        <p:nvGrpSpPr>
          <p:cNvPr id="125037" name="Group 109"/>
          <p:cNvGrpSpPr>
            <a:grpSpLocks/>
          </p:cNvGrpSpPr>
          <p:nvPr/>
        </p:nvGrpSpPr>
        <p:grpSpPr bwMode="auto">
          <a:xfrm>
            <a:off x="762000" y="3276600"/>
            <a:ext cx="3260725" cy="1427163"/>
            <a:chOff x="3360" y="3024"/>
            <a:chExt cx="2054" cy="899"/>
          </a:xfrm>
        </p:grpSpPr>
        <p:sp>
          <p:nvSpPr>
            <p:cNvPr id="125004" name="Text Box 76"/>
            <p:cNvSpPr txBox="1">
              <a:spLocks noChangeAspect="1" noChangeArrowheads="1"/>
            </p:cNvSpPr>
            <p:nvPr/>
          </p:nvSpPr>
          <p:spPr bwMode="auto">
            <a:xfrm>
              <a:off x="3959" y="3258"/>
              <a:ext cx="203" cy="192"/>
            </a:xfrm>
            <a:prstGeom prst="rect">
              <a:avLst/>
            </a:prstGeom>
            <a:noFill/>
            <a:ln w="9525">
              <a:noFill/>
              <a:miter lim="800000"/>
              <a:headEnd/>
              <a:tailEnd/>
            </a:ln>
            <a:effectLst/>
          </p:spPr>
          <p:txBody>
            <a:bodyPr wrap="none">
              <a:spAutoFit/>
            </a:bodyPr>
            <a:lstStyle/>
            <a:p>
              <a:r>
                <a:rPr lang="en-US" sz="1400">
                  <a:latin typeface="Arial" charset="0"/>
                </a:rPr>
                <a:t>O</a:t>
              </a:r>
            </a:p>
          </p:txBody>
        </p:sp>
        <p:sp>
          <p:nvSpPr>
            <p:cNvPr id="125005" name="AutoShape 77"/>
            <p:cNvSpPr>
              <a:spLocks noChangeAspect="1"/>
            </p:cNvSpPr>
            <p:nvPr/>
          </p:nvSpPr>
          <p:spPr bwMode="auto">
            <a:xfrm>
              <a:off x="4224" y="3257"/>
              <a:ext cx="35" cy="405"/>
            </a:xfrm>
            <a:prstGeom prst="leftBracket">
              <a:avLst>
                <a:gd name="adj" fmla="val 96429"/>
              </a:avLst>
            </a:prstGeom>
            <a:noFill/>
            <a:ln w="9525">
              <a:solidFill>
                <a:schemeClr val="tx1"/>
              </a:solidFill>
              <a:round/>
              <a:headEnd/>
              <a:tailEnd/>
            </a:ln>
            <a:effectLst/>
          </p:spPr>
          <p:txBody>
            <a:bodyPr wrap="none" anchor="ctr"/>
            <a:lstStyle/>
            <a:p>
              <a:endParaRPr lang="en-US"/>
            </a:p>
          </p:txBody>
        </p:sp>
        <p:sp>
          <p:nvSpPr>
            <p:cNvPr id="125006" name="AutoShape 78"/>
            <p:cNvSpPr>
              <a:spLocks noChangeAspect="1"/>
            </p:cNvSpPr>
            <p:nvPr/>
          </p:nvSpPr>
          <p:spPr bwMode="auto">
            <a:xfrm>
              <a:off x="4765" y="3257"/>
              <a:ext cx="36" cy="405"/>
            </a:xfrm>
            <a:prstGeom prst="rightBracket">
              <a:avLst>
                <a:gd name="adj" fmla="val 93750"/>
              </a:avLst>
            </a:prstGeom>
            <a:noFill/>
            <a:ln w="9525">
              <a:solidFill>
                <a:schemeClr val="tx1"/>
              </a:solidFill>
              <a:round/>
              <a:headEnd/>
              <a:tailEnd/>
            </a:ln>
            <a:effectLst/>
          </p:spPr>
          <p:txBody>
            <a:bodyPr wrap="none" anchor="ctr"/>
            <a:lstStyle/>
            <a:p>
              <a:endParaRPr lang="en-US"/>
            </a:p>
          </p:txBody>
        </p:sp>
        <p:sp>
          <p:nvSpPr>
            <p:cNvPr id="125007" name="Text Box 79"/>
            <p:cNvSpPr txBox="1">
              <a:spLocks noChangeAspect="1" noChangeArrowheads="1"/>
            </p:cNvSpPr>
            <p:nvPr/>
          </p:nvSpPr>
          <p:spPr bwMode="auto">
            <a:xfrm>
              <a:off x="4856" y="3477"/>
              <a:ext cx="451" cy="192"/>
            </a:xfrm>
            <a:prstGeom prst="rect">
              <a:avLst/>
            </a:prstGeom>
            <a:noFill/>
            <a:ln w="9525">
              <a:noFill/>
              <a:miter lim="800000"/>
              <a:headEnd/>
              <a:tailEnd/>
            </a:ln>
            <a:effectLst/>
          </p:spPr>
          <p:txBody>
            <a:bodyPr>
              <a:spAutoFit/>
            </a:bodyPr>
            <a:lstStyle/>
            <a:p>
              <a:r>
                <a:rPr lang="en-US" sz="1400">
                  <a:latin typeface="Arial" charset="0"/>
                </a:rPr>
                <a:t>CH</a:t>
              </a:r>
              <a:r>
                <a:rPr lang="en-US" sz="1400" baseline="-25000">
                  <a:latin typeface="Arial" charset="0"/>
                </a:rPr>
                <a:t>3</a:t>
              </a:r>
            </a:p>
          </p:txBody>
        </p:sp>
        <p:sp>
          <p:nvSpPr>
            <p:cNvPr id="125008" name="Text Box 80"/>
            <p:cNvSpPr txBox="1">
              <a:spLocks noChangeAspect="1" noChangeArrowheads="1"/>
            </p:cNvSpPr>
            <p:nvPr/>
          </p:nvSpPr>
          <p:spPr bwMode="auto">
            <a:xfrm>
              <a:off x="4332" y="3460"/>
              <a:ext cx="325" cy="192"/>
            </a:xfrm>
            <a:prstGeom prst="rect">
              <a:avLst/>
            </a:prstGeom>
            <a:noFill/>
            <a:ln w="9525">
              <a:noFill/>
              <a:miter lim="800000"/>
              <a:headEnd/>
              <a:tailEnd/>
            </a:ln>
            <a:effectLst/>
          </p:spPr>
          <p:txBody>
            <a:bodyPr>
              <a:spAutoFit/>
            </a:bodyPr>
            <a:lstStyle/>
            <a:p>
              <a:r>
                <a:rPr lang="en-US" sz="1400">
                  <a:latin typeface="Arial" charset="0"/>
                </a:rPr>
                <a:t>H</a:t>
              </a:r>
              <a:endParaRPr lang="en-US" sz="1400" baseline="-25000">
                <a:latin typeface="Arial" charset="0"/>
              </a:endParaRPr>
            </a:p>
          </p:txBody>
        </p:sp>
        <p:sp>
          <p:nvSpPr>
            <p:cNvPr id="125009" name="Text Box 81"/>
            <p:cNvSpPr txBox="1">
              <a:spLocks noChangeAspect="1" noChangeArrowheads="1"/>
            </p:cNvSpPr>
            <p:nvPr/>
          </p:nvSpPr>
          <p:spPr bwMode="auto">
            <a:xfrm>
              <a:off x="4263" y="3029"/>
              <a:ext cx="326" cy="173"/>
            </a:xfrm>
            <a:prstGeom prst="rect">
              <a:avLst/>
            </a:prstGeom>
            <a:noFill/>
            <a:ln w="9525">
              <a:noFill/>
              <a:miter lim="800000"/>
              <a:headEnd/>
              <a:tailEnd/>
            </a:ln>
            <a:effectLst/>
          </p:spPr>
          <p:txBody>
            <a:bodyPr>
              <a:spAutoFit/>
            </a:bodyPr>
            <a:lstStyle/>
            <a:p>
              <a:r>
                <a:rPr lang="en-US" sz="1200">
                  <a:latin typeface="Arial" charset="0"/>
                </a:rPr>
                <a:t>CH</a:t>
              </a:r>
              <a:r>
                <a:rPr lang="en-US" sz="1200" baseline="-25000">
                  <a:latin typeface="Arial" charset="0"/>
                </a:rPr>
                <a:t>3</a:t>
              </a:r>
            </a:p>
          </p:txBody>
        </p:sp>
        <p:sp>
          <p:nvSpPr>
            <p:cNvPr id="125010" name="Text Box 82"/>
            <p:cNvSpPr txBox="1">
              <a:spLocks noChangeAspect="1" noChangeArrowheads="1"/>
            </p:cNvSpPr>
            <p:nvPr/>
          </p:nvSpPr>
          <p:spPr bwMode="auto">
            <a:xfrm>
              <a:off x="4296" y="3257"/>
              <a:ext cx="324" cy="192"/>
            </a:xfrm>
            <a:prstGeom prst="rect">
              <a:avLst/>
            </a:prstGeom>
            <a:noFill/>
            <a:ln w="9525">
              <a:noFill/>
              <a:miter lim="800000"/>
              <a:headEnd/>
              <a:tailEnd/>
            </a:ln>
            <a:effectLst/>
          </p:spPr>
          <p:txBody>
            <a:bodyPr>
              <a:spAutoFit/>
            </a:bodyPr>
            <a:lstStyle/>
            <a:p>
              <a:r>
                <a:rPr lang="en-US" sz="1400">
                  <a:latin typeface="Arial" charset="0"/>
                </a:rPr>
                <a:t>Si</a:t>
              </a:r>
              <a:endParaRPr lang="en-US" sz="1400" baseline="-25000">
                <a:latin typeface="Arial" charset="0"/>
              </a:endParaRPr>
            </a:p>
          </p:txBody>
        </p:sp>
        <p:sp>
          <p:nvSpPr>
            <p:cNvPr id="125011" name="Text Box 83"/>
            <p:cNvSpPr txBox="1">
              <a:spLocks noChangeAspect="1" noChangeArrowheads="1"/>
            </p:cNvSpPr>
            <p:nvPr/>
          </p:nvSpPr>
          <p:spPr bwMode="auto">
            <a:xfrm>
              <a:off x="4581" y="3258"/>
              <a:ext cx="203" cy="192"/>
            </a:xfrm>
            <a:prstGeom prst="rect">
              <a:avLst/>
            </a:prstGeom>
            <a:noFill/>
            <a:ln w="9525">
              <a:noFill/>
              <a:miter lim="800000"/>
              <a:headEnd/>
              <a:tailEnd/>
            </a:ln>
            <a:effectLst/>
          </p:spPr>
          <p:txBody>
            <a:bodyPr wrap="none">
              <a:spAutoFit/>
            </a:bodyPr>
            <a:lstStyle/>
            <a:p>
              <a:r>
                <a:rPr lang="en-US" sz="1400">
                  <a:latin typeface="Arial" charset="0"/>
                </a:rPr>
                <a:t>O</a:t>
              </a:r>
            </a:p>
          </p:txBody>
        </p:sp>
        <p:sp>
          <p:nvSpPr>
            <p:cNvPr id="125012" name="Line 84"/>
            <p:cNvSpPr>
              <a:spLocks noChangeAspect="1" noChangeShapeType="1"/>
            </p:cNvSpPr>
            <p:nvPr/>
          </p:nvSpPr>
          <p:spPr bwMode="auto">
            <a:xfrm flipH="1">
              <a:off x="4477" y="3325"/>
              <a:ext cx="143" cy="0"/>
            </a:xfrm>
            <a:prstGeom prst="line">
              <a:avLst/>
            </a:prstGeom>
            <a:noFill/>
            <a:ln w="9525">
              <a:solidFill>
                <a:schemeClr val="tx1"/>
              </a:solidFill>
              <a:round/>
              <a:headEnd/>
              <a:tailEnd/>
            </a:ln>
            <a:effectLst/>
          </p:spPr>
          <p:txBody>
            <a:bodyPr/>
            <a:lstStyle/>
            <a:p>
              <a:endParaRPr lang="en-US"/>
            </a:p>
          </p:txBody>
        </p:sp>
        <p:sp>
          <p:nvSpPr>
            <p:cNvPr id="125013" name="Line 85"/>
            <p:cNvSpPr>
              <a:spLocks noChangeAspect="1" noChangeShapeType="1"/>
            </p:cNvSpPr>
            <p:nvPr/>
          </p:nvSpPr>
          <p:spPr bwMode="auto">
            <a:xfrm flipH="1">
              <a:off x="4151" y="3325"/>
              <a:ext cx="145" cy="0"/>
            </a:xfrm>
            <a:prstGeom prst="line">
              <a:avLst/>
            </a:prstGeom>
            <a:noFill/>
            <a:ln w="9525">
              <a:solidFill>
                <a:schemeClr val="tx1"/>
              </a:solidFill>
              <a:round/>
              <a:headEnd/>
              <a:tailEnd/>
            </a:ln>
            <a:effectLst/>
          </p:spPr>
          <p:txBody>
            <a:bodyPr/>
            <a:lstStyle/>
            <a:p>
              <a:endParaRPr lang="en-US"/>
            </a:p>
          </p:txBody>
        </p:sp>
        <p:sp>
          <p:nvSpPr>
            <p:cNvPr id="125014" name="Text Box 86"/>
            <p:cNvSpPr txBox="1">
              <a:spLocks noChangeAspect="1" noChangeArrowheads="1"/>
            </p:cNvSpPr>
            <p:nvPr/>
          </p:nvSpPr>
          <p:spPr bwMode="auto">
            <a:xfrm>
              <a:off x="3614" y="3029"/>
              <a:ext cx="424" cy="192"/>
            </a:xfrm>
            <a:prstGeom prst="rect">
              <a:avLst/>
            </a:prstGeom>
            <a:noFill/>
            <a:ln w="9525">
              <a:noFill/>
              <a:miter lim="800000"/>
              <a:headEnd/>
              <a:tailEnd/>
            </a:ln>
            <a:effectLst/>
          </p:spPr>
          <p:txBody>
            <a:bodyPr>
              <a:spAutoFit/>
            </a:bodyPr>
            <a:lstStyle/>
            <a:p>
              <a:r>
                <a:rPr lang="en-US" sz="1400">
                  <a:latin typeface="Arial" charset="0"/>
                </a:rPr>
                <a:t>CH</a:t>
              </a:r>
              <a:r>
                <a:rPr lang="en-US" sz="1400" baseline="-25000">
                  <a:latin typeface="Arial" charset="0"/>
                </a:rPr>
                <a:t>3</a:t>
              </a:r>
            </a:p>
          </p:txBody>
        </p:sp>
        <p:sp>
          <p:nvSpPr>
            <p:cNvPr id="125015" name="Text Box 87"/>
            <p:cNvSpPr txBox="1">
              <a:spLocks noChangeAspect="1" noChangeArrowheads="1"/>
            </p:cNvSpPr>
            <p:nvPr/>
          </p:nvSpPr>
          <p:spPr bwMode="auto">
            <a:xfrm>
              <a:off x="3649" y="3257"/>
              <a:ext cx="325" cy="192"/>
            </a:xfrm>
            <a:prstGeom prst="rect">
              <a:avLst/>
            </a:prstGeom>
            <a:noFill/>
            <a:ln w="9525">
              <a:noFill/>
              <a:miter lim="800000"/>
              <a:headEnd/>
              <a:tailEnd/>
            </a:ln>
            <a:effectLst/>
          </p:spPr>
          <p:txBody>
            <a:bodyPr>
              <a:spAutoFit/>
            </a:bodyPr>
            <a:lstStyle/>
            <a:p>
              <a:r>
                <a:rPr lang="en-US" sz="1400">
                  <a:latin typeface="Arial" charset="0"/>
                </a:rPr>
                <a:t>Si</a:t>
              </a:r>
              <a:endParaRPr lang="en-US" sz="1400" baseline="-25000">
                <a:latin typeface="Arial" charset="0"/>
              </a:endParaRPr>
            </a:p>
          </p:txBody>
        </p:sp>
        <p:sp>
          <p:nvSpPr>
            <p:cNvPr id="125016" name="Line 88"/>
            <p:cNvSpPr>
              <a:spLocks noChangeAspect="1" noChangeShapeType="1"/>
            </p:cNvSpPr>
            <p:nvPr/>
          </p:nvSpPr>
          <p:spPr bwMode="auto">
            <a:xfrm flipH="1">
              <a:off x="3829" y="3325"/>
              <a:ext cx="145" cy="0"/>
            </a:xfrm>
            <a:prstGeom prst="line">
              <a:avLst/>
            </a:prstGeom>
            <a:noFill/>
            <a:ln w="9525">
              <a:solidFill>
                <a:schemeClr val="tx1"/>
              </a:solidFill>
              <a:round/>
              <a:headEnd/>
              <a:tailEnd/>
            </a:ln>
            <a:effectLst/>
          </p:spPr>
          <p:txBody>
            <a:bodyPr/>
            <a:lstStyle/>
            <a:p>
              <a:endParaRPr lang="en-US"/>
            </a:p>
          </p:txBody>
        </p:sp>
        <p:sp>
          <p:nvSpPr>
            <p:cNvPr id="125017" name="Line 89"/>
            <p:cNvSpPr>
              <a:spLocks noChangeAspect="1" noChangeShapeType="1"/>
            </p:cNvSpPr>
            <p:nvPr/>
          </p:nvSpPr>
          <p:spPr bwMode="auto">
            <a:xfrm flipH="1">
              <a:off x="3505" y="3325"/>
              <a:ext cx="144" cy="0"/>
            </a:xfrm>
            <a:prstGeom prst="line">
              <a:avLst/>
            </a:prstGeom>
            <a:noFill/>
            <a:ln w="9525">
              <a:solidFill>
                <a:schemeClr val="tx1"/>
              </a:solidFill>
              <a:round/>
              <a:headEnd/>
              <a:tailEnd/>
            </a:ln>
            <a:effectLst/>
          </p:spPr>
          <p:txBody>
            <a:bodyPr/>
            <a:lstStyle/>
            <a:p>
              <a:endParaRPr lang="en-US"/>
            </a:p>
          </p:txBody>
        </p:sp>
        <p:sp>
          <p:nvSpPr>
            <p:cNvPr id="125018" name="Text Box 90"/>
            <p:cNvSpPr txBox="1">
              <a:spLocks noChangeAspect="1" noChangeArrowheads="1"/>
            </p:cNvSpPr>
            <p:nvPr/>
          </p:nvSpPr>
          <p:spPr bwMode="auto">
            <a:xfrm>
              <a:off x="3360" y="3239"/>
              <a:ext cx="325" cy="192"/>
            </a:xfrm>
            <a:prstGeom prst="rect">
              <a:avLst/>
            </a:prstGeom>
            <a:noFill/>
            <a:ln w="9525">
              <a:noFill/>
              <a:miter lim="800000"/>
              <a:headEnd/>
              <a:tailEnd/>
            </a:ln>
            <a:effectLst/>
          </p:spPr>
          <p:txBody>
            <a:bodyPr>
              <a:spAutoFit/>
            </a:bodyPr>
            <a:lstStyle/>
            <a:p>
              <a:r>
                <a:rPr lang="en-US" sz="1400">
                  <a:latin typeface="Arial" charset="0"/>
                </a:rPr>
                <a:t>H</a:t>
              </a:r>
              <a:endParaRPr lang="en-US" sz="1400" baseline="-25000">
                <a:latin typeface="Arial" charset="0"/>
              </a:endParaRPr>
            </a:p>
          </p:txBody>
        </p:sp>
        <p:sp>
          <p:nvSpPr>
            <p:cNvPr id="125019" name="Line 91"/>
            <p:cNvSpPr>
              <a:spLocks noChangeAspect="1" noChangeShapeType="1"/>
            </p:cNvSpPr>
            <p:nvPr/>
          </p:nvSpPr>
          <p:spPr bwMode="auto">
            <a:xfrm>
              <a:off x="3757" y="3191"/>
              <a:ext cx="0" cy="101"/>
            </a:xfrm>
            <a:prstGeom prst="line">
              <a:avLst/>
            </a:prstGeom>
            <a:noFill/>
            <a:ln w="9525">
              <a:solidFill>
                <a:schemeClr val="tx1"/>
              </a:solidFill>
              <a:round/>
              <a:headEnd/>
              <a:tailEnd/>
            </a:ln>
            <a:effectLst/>
          </p:spPr>
          <p:txBody>
            <a:bodyPr/>
            <a:lstStyle/>
            <a:p>
              <a:endParaRPr lang="en-US"/>
            </a:p>
          </p:txBody>
        </p:sp>
        <p:sp>
          <p:nvSpPr>
            <p:cNvPr id="125020" name="Line 92"/>
            <p:cNvSpPr>
              <a:spLocks noChangeAspect="1" noChangeShapeType="1"/>
            </p:cNvSpPr>
            <p:nvPr/>
          </p:nvSpPr>
          <p:spPr bwMode="auto">
            <a:xfrm>
              <a:off x="3757" y="3393"/>
              <a:ext cx="0" cy="101"/>
            </a:xfrm>
            <a:prstGeom prst="line">
              <a:avLst/>
            </a:prstGeom>
            <a:noFill/>
            <a:ln w="9525">
              <a:solidFill>
                <a:schemeClr val="tx1"/>
              </a:solidFill>
              <a:round/>
              <a:headEnd/>
              <a:tailEnd/>
            </a:ln>
            <a:effectLst/>
          </p:spPr>
          <p:txBody>
            <a:bodyPr/>
            <a:lstStyle/>
            <a:p>
              <a:endParaRPr lang="en-US"/>
            </a:p>
          </p:txBody>
        </p:sp>
        <p:sp>
          <p:nvSpPr>
            <p:cNvPr id="125021" name="Line 93"/>
            <p:cNvSpPr>
              <a:spLocks noChangeAspect="1" noChangeShapeType="1"/>
            </p:cNvSpPr>
            <p:nvPr/>
          </p:nvSpPr>
          <p:spPr bwMode="auto">
            <a:xfrm>
              <a:off x="4404" y="3191"/>
              <a:ext cx="0" cy="101"/>
            </a:xfrm>
            <a:prstGeom prst="line">
              <a:avLst/>
            </a:prstGeom>
            <a:noFill/>
            <a:ln w="9525">
              <a:solidFill>
                <a:schemeClr val="tx1"/>
              </a:solidFill>
              <a:round/>
              <a:headEnd/>
              <a:tailEnd/>
            </a:ln>
            <a:effectLst/>
          </p:spPr>
          <p:txBody>
            <a:bodyPr/>
            <a:lstStyle/>
            <a:p>
              <a:endParaRPr lang="en-US"/>
            </a:p>
          </p:txBody>
        </p:sp>
        <p:sp>
          <p:nvSpPr>
            <p:cNvPr id="125022" name="Line 94"/>
            <p:cNvSpPr>
              <a:spLocks noChangeAspect="1" noChangeShapeType="1"/>
            </p:cNvSpPr>
            <p:nvPr/>
          </p:nvSpPr>
          <p:spPr bwMode="auto">
            <a:xfrm>
              <a:off x="4404" y="3393"/>
              <a:ext cx="0" cy="101"/>
            </a:xfrm>
            <a:prstGeom prst="line">
              <a:avLst/>
            </a:prstGeom>
            <a:noFill/>
            <a:ln w="9525">
              <a:solidFill>
                <a:schemeClr val="tx1"/>
              </a:solidFill>
              <a:round/>
              <a:headEnd/>
              <a:tailEnd/>
            </a:ln>
            <a:effectLst/>
          </p:spPr>
          <p:txBody>
            <a:bodyPr/>
            <a:lstStyle/>
            <a:p>
              <a:endParaRPr lang="en-US"/>
            </a:p>
          </p:txBody>
        </p:sp>
        <p:sp>
          <p:nvSpPr>
            <p:cNvPr id="125023" name="Text Box 95"/>
            <p:cNvSpPr txBox="1">
              <a:spLocks noChangeAspect="1" noChangeArrowheads="1"/>
            </p:cNvSpPr>
            <p:nvPr/>
          </p:nvSpPr>
          <p:spPr bwMode="auto">
            <a:xfrm>
              <a:off x="4874" y="3024"/>
              <a:ext cx="478" cy="192"/>
            </a:xfrm>
            <a:prstGeom prst="rect">
              <a:avLst/>
            </a:prstGeom>
            <a:noFill/>
            <a:ln w="9525">
              <a:noFill/>
              <a:miter lim="800000"/>
              <a:headEnd/>
              <a:tailEnd/>
            </a:ln>
            <a:effectLst/>
          </p:spPr>
          <p:txBody>
            <a:bodyPr>
              <a:spAutoFit/>
            </a:bodyPr>
            <a:lstStyle/>
            <a:p>
              <a:r>
                <a:rPr lang="en-US" sz="1400">
                  <a:latin typeface="Arial" charset="0"/>
                </a:rPr>
                <a:t>CH</a:t>
              </a:r>
              <a:r>
                <a:rPr lang="en-US" sz="1400" baseline="-25000">
                  <a:latin typeface="Arial" charset="0"/>
                </a:rPr>
                <a:t>3</a:t>
              </a:r>
            </a:p>
          </p:txBody>
        </p:sp>
        <p:sp>
          <p:nvSpPr>
            <p:cNvPr id="125024" name="Text Box 96"/>
            <p:cNvSpPr txBox="1">
              <a:spLocks noChangeAspect="1" noChangeArrowheads="1"/>
            </p:cNvSpPr>
            <p:nvPr/>
          </p:nvSpPr>
          <p:spPr bwMode="auto">
            <a:xfrm>
              <a:off x="4901" y="3266"/>
              <a:ext cx="325" cy="192"/>
            </a:xfrm>
            <a:prstGeom prst="rect">
              <a:avLst/>
            </a:prstGeom>
            <a:noFill/>
            <a:ln w="9525">
              <a:noFill/>
              <a:miter lim="800000"/>
              <a:headEnd/>
              <a:tailEnd/>
            </a:ln>
            <a:effectLst/>
          </p:spPr>
          <p:txBody>
            <a:bodyPr>
              <a:spAutoFit/>
            </a:bodyPr>
            <a:lstStyle/>
            <a:p>
              <a:r>
                <a:rPr lang="en-US" sz="1400">
                  <a:latin typeface="Arial" charset="0"/>
                </a:rPr>
                <a:t>Si</a:t>
              </a:r>
              <a:endParaRPr lang="en-US" sz="1400" baseline="-25000">
                <a:latin typeface="Arial" charset="0"/>
              </a:endParaRPr>
            </a:p>
          </p:txBody>
        </p:sp>
        <p:sp>
          <p:nvSpPr>
            <p:cNvPr id="125025" name="Text Box 97"/>
            <p:cNvSpPr txBox="1">
              <a:spLocks noChangeAspect="1" noChangeArrowheads="1"/>
            </p:cNvSpPr>
            <p:nvPr/>
          </p:nvSpPr>
          <p:spPr bwMode="auto">
            <a:xfrm>
              <a:off x="5217" y="3264"/>
              <a:ext cx="197" cy="192"/>
            </a:xfrm>
            <a:prstGeom prst="rect">
              <a:avLst/>
            </a:prstGeom>
            <a:noFill/>
            <a:ln w="9525">
              <a:noFill/>
              <a:miter lim="800000"/>
              <a:headEnd/>
              <a:tailEnd/>
            </a:ln>
            <a:effectLst/>
          </p:spPr>
          <p:txBody>
            <a:bodyPr wrap="none">
              <a:spAutoFit/>
            </a:bodyPr>
            <a:lstStyle/>
            <a:p>
              <a:r>
                <a:rPr lang="en-US" sz="1400">
                  <a:latin typeface="Arial" charset="0"/>
                </a:rPr>
                <a:t>H</a:t>
              </a:r>
            </a:p>
          </p:txBody>
        </p:sp>
        <p:sp>
          <p:nvSpPr>
            <p:cNvPr id="125026" name="Line 98"/>
            <p:cNvSpPr>
              <a:spLocks noChangeAspect="1" noChangeShapeType="1"/>
            </p:cNvSpPr>
            <p:nvPr/>
          </p:nvSpPr>
          <p:spPr bwMode="auto">
            <a:xfrm flipH="1">
              <a:off x="5090" y="3325"/>
              <a:ext cx="145" cy="0"/>
            </a:xfrm>
            <a:prstGeom prst="line">
              <a:avLst/>
            </a:prstGeom>
            <a:noFill/>
            <a:ln w="9525">
              <a:solidFill>
                <a:schemeClr val="tx1"/>
              </a:solidFill>
              <a:round/>
              <a:headEnd/>
              <a:tailEnd/>
            </a:ln>
            <a:effectLst/>
          </p:spPr>
          <p:txBody>
            <a:bodyPr/>
            <a:lstStyle/>
            <a:p>
              <a:endParaRPr lang="en-US"/>
            </a:p>
          </p:txBody>
        </p:sp>
        <p:sp>
          <p:nvSpPr>
            <p:cNvPr id="125027" name="Line 99"/>
            <p:cNvSpPr>
              <a:spLocks noChangeAspect="1" noChangeShapeType="1"/>
            </p:cNvSpPr>
            <p:nvPr/>
          </p:nvSpPr>
          <p:spPr bwMode="auto">
            <a:xfrm flipH="1">
              <a:off x="4765" y="3325"/>
              <a:ext cx="144" cy="0"/>
            </a:xfrm>
            <a:prstGeom prst="line">
              <a:avLst/>
            </a:prstGeom>
            <a:noFill/>
            <a:ln w="9525">
              <a:solidFill>
                <a:schemeClr val="tx1"/>
              </a:solidFill>
              <a:round/>
              <a:headEnd/>
              <a:tailEnd/>
            </a:ln>
            <a:effectLst/>
          </p:spPr>
          <p:txBody>
            <a:bodyPr/>
            <a:lstStyle/>
            <a:p>
              <a:endParaRPr lang="en-US"/>
            </a:p>
          </p:txBody>
        </p:sp>
        <p:sp>
          <p:nvSpPr>
            <p:cNvPr id="125028" name="Line 100"/>
            <p:cNvSpPr>
              <a:spLocks noChangeAspect="1" noChangeShapeType="1"/>
            </p:cNvSpPr>
            <p:nvPr/>
          </p:nvSpPr>
          <p:spPr bwMode="auto">
            <a:xfrm>
              <a:off x="5018" y="3191"/>
              <a:ext cx="0" cy="101"/>
            </a:xfrm>
            <a:prstGeom prst="line">
              <a:avLst/>
            </a:prstGeom>
            <a:noFill/>
            <a:ln w="9525">
              <a:solidFill>
                <a:schemeClr val="tx1"/>
              </a:solidFill>
              <a:round/>
              <a:headEnd/>
              <a:tailEnd/>
            </a:ln>
            <a:effectLst/>
          </p:spPr>
          <p:txBody>
            <a:bodyPr/>
            <a:lstStyle/>
            <a:p>
              <a:endParaRPr lang="en-US"/>
            </a:p>
          </p:txBody>
        </p:sp>
        <p:sp>
          <p:nvSpPr>
            <p:cNvPr id="125029" name="Line 101"/>
            <p:cNvSpPr>
              <a:spLocks noChangeAspect="1" noChangeShapeType="1"/>
            </p:cNvSpPr>
            <p:nvPr/>
          </p:nvSpPr>
          <p:spPr bwMode="auto">
            <a:xfrm>
              <a:off x="5018" y="3393"/>
              <a:ext cx="0" cy="101"/>
            </a:xfrm>
            <a:prstGeom prst="line">
              <a:avLst/>
            </a:prstGeom>
            <a:noFill/>
            <a:ln w="9525">
              <a:solidFill>
                <a:schemeClr val="tx1"/>
              </a:solidFill>
              <a:round/>
              <a:headEnd/>
              <a:tailEnd/>
            </a:ln>
            <a:effectLst/>
          </p:spPr>
          <p:txBody>
            <a:bodyPr/>
            <a:lstStyle/>
            <a:p>
              <a:endParaRPr lang="en-US"/>
            </a:p>
          </p:txBody>
        </p:sp>
        <p:sp>
          <p:nvSpPr>
            <p:cNvPr id="125030" name="Text Box 102"/>
            <p:cNvSpPr txBox="1">
              <a:spLocks noChangeAspect="1" noChangeArrowheads="1"/>
            </p:cNvSpPr>
            <p:nvPr/>
          </p:nvSpPr>
          <p:spPr bwMode="auto">
            <a:xfrm>
              <a:off x="4764" y="3561"/>
              <a:ext cx="363" cy="144"/>
            </a:xfrm>
            <a:prstGeom prst="rect">
              <a:avLst/>
            </a:prstGeom>
            <a:noFill/>
            <a:ln w="9525">
              <a:noFill/>
              <a:miter lim="800000"/>
              <a:headEnd/>
              <a:tailEnd/>
            </a:ln>
            <a:effectLst/>
          </p:spPr>
          <p:txBody>
            <a:bodyPr>
              <a:spAutoFit/>
            </a:bodyPr>
            <a:lstStyle/>
            <a:p>
              <a:r>
                <a:rPr lang="en-US" sz="1400" baseline="-25000">
                  <a:latin typeface="Arial" charset="0"/>
                </a:rPr>
                <a:t>85</a:t>
              </a:r>
            </a:p>
          </p:txBody>
        </p:sp>
        <p:sp>
          <p:nvSpPr>
            <p:cNvPr id="125031" name="Text Box 103"/>
            <p:cNvSpPr txBox="1">
              <a:spLocks noChangeAspect="1" noChangeArrowheads="1"/>
            </p:cNvSpPr>
            <p:nvPr/>
          </p:nvSpPr>
          <p:spPr bwMode="auto">
            <a:xfrm>
              <a:off x="3613" y="3460"/>
              <a:ext cx="515" cy="192"/>
            </a:xfrm>
            <a:prstGeom prst="rect">
              <a:avLst/>
            </a:prstGeom>
            <a:noFill/>
            <a:ln w="9525">
              <a:noFill/>
              <a:miter lim="800000"/>
              <a:headEnd/>
              <a:tailEnd/>
            </a:ln>
            <a:effectLst/>
          </p:spPr>
          <p:txBody>
            <a:bodyPr>
              <a:spAutoFit/>
            </a:bodyPr>
            <a:lstStyle/>
            <a:p>
              <a:r>
                <a:rPr lang="en-US" sz="1400">
                  <a:latin typeface="Arial" charset="0"/>
                </a:rPr>
                <a:t>CH</a:t>
              </a:r>
              <a:r>
                <a:rPr lang="en-US" sz="1400" baseline="-25000">
                  <a:latin typeface="Arial" charset="0"/>
                </a:rPr>
                <a:t>3</a:t>
              </a:r>
            </a:p>
          </p:txBody>
        </p:sp>
        <p:sp>
          <p:nvSpPr>
            <p:cNvPr id="125033" name="Rectangle 105"/>
            <p:cNvSpPr>
              <a:spLocks noChangeArrowheads="1"/>
            </p:cNvSpPr>
            <p:nvPr/>
          </p:nvSpPr>
          <p:spPr bwMode="auto">
            <a:xfrm>
              <a:off x="4032" y="3711"/>
              <a:ext cx="684" cy="212"/>
            </a:xfrm>
            <a:prstGeom prst="rect">
              <a:avLst/>
            </a:prstGeom>
            <a:noFill/>
            <a:ln w="9525">
              <a:noFill/>
              <a:miter lim="800000"/>
              <a:headEnd/>
              <a:tailEnd/>
            </a:ln>
            <a:effectLst/>
          </p:spPr>
          <p:txBody>
            <a:bodyPr wrap="none">
              <a:spAutoFit/>
            </a:bodyPr>
            <a:lstStyle/>
            <a:p>
              <a:r>
                <a:rPr lang="en-US" sz="1600">
                  <a:solidFill>
                    <a:srgbClr val="3333FF"/>
                  </a:solidFill>
                  <a:latin typeface="Arial" charset="0"/>
                </a:rPr>
                <a:t>Backbone</a:t>
              </a:r>
            </a:p>
          </p:txBody>
        </p:sp>
      </p:grpSp>
      <p:grpSp>
        <p:nvGrpSpPr>
          <p:cNvPr id="125036" name="Group 108"/>
          <p:cNvGrpSpPr>
            <a:grpSpLocks/>
          </p:cNvGrpSpPr>
          <p:nvPr/>
        </p:nvGrpSpPr>
        <p:grpSpPr bwMode="auto">
          <a:xfrm>
            <a:off x="533400" y="4953000"/>
            <a:ext cx="3810000" cy="1143000"/>
            <a:chOff x="3186" y="2078"/>
            <a:chExt cx="2400" cy="720"/>
          </a:xfrm>
        </p:grpSpPr>
        <p:sp>
          <p:nvSpPr>
            <p:cNvPr id="124966" name="Text Box 38"/>
            <p:cNvSpPr txBox="1">
              <a:spLocks noChangeAspect="1" noChangeArrowheads="1"/>
            </p:cNvSpPr>
            <p:nvPr/>
          </p:nvSpPr>
          <p:spPr bwMode="auto">
            <a:xfrm>
              <a:off x="5185" y="2249"/>
              <a:ext cx="401" cy="192"/>
            </a:xfrm>
            <a:prstGeom prst="rect">
              <a:avLst/>
            </a:prstGeom>
            <a:noFill/>
            <a:ln w="9525">
              <a:noFill/>
              <a:miter lim="800000"/>
              <a:headEnd/>
              <a:tailEnd/>
            </a:ln>
            <a:effectLst/>
          </p:spPr>
          <p:txBody>
            <a:bodyPr>
              <a:spAutoFit/>
            </a:bodyPr>
            <a:lstStyle/>
            <a:p>
              <a:r>
                <a:rPr lang="en-US" sz="1400">
                  <a:latin typeface="Arial" charset="0"/>
                </a:rPr>
                <a:t>CH</a:t>
              </a:r>
              <a:r>
                <a:rPr lang="en-US" sz="1400" baseline="-25000">
                  <a:latin typeface="Arial" charset="0"/>
                </a:rPr>
                <a:t>2</a:t>
              </a:r>
            </a:p>
          </p:txBody>
        </p:sp>
        <p:grpSp>
          <p:nvGrpSpPr>
            <p:cNvPr id="124967" name="Group 39"/>
            <p:cNvGrpSpPr>
              <a:grpSpLocks noChangeAspect="1"/>
            </p:cNvGrpSpPr>
            <p:nvPr/>
          </p:nvGrpSpPr>
          <p:grpSpPr bwMode="auto">
            <a:xfrm rot="-1577939">
              <a:off x="4002" y="2226"/>
              <a:ext cx="502" cy="231"/>
              <a:chOff x="1680" y="1008"/>
              <a:chExt cx="1248" cy="576"/>
            </a:xfrm>
          </p:grpSpPr>
          <p:grpSp>
            <p:nvGrpSpPr>
              <p:cNvPr id="124968" name="Group 40"/>
              <p:cNvGrpSpPr>
                <a:grpSpLocks noChangeAspect="1"/>
              </p:cNvGrpSpPr>
              <p:nvPr/>
            </p:nvGrpSpPr>
            <p:grpSpPr bwMode="auto">
              <a:xfrm>
                <a:off x="1968" y="1008"/>
                <a:ext cx="672" cy="576"/>
                <a:chOff x="2640" y="1776"/>
                <a:chExt cx="672" cy="576"/>
              </a:xfrm>
            </p:grpSpPr>
            <p:sp>
              <p:nvSpPr>
                <p:cNvPr id="124969" name="AutoShape 41"/>
                <p:cNvSpPr>
                  <a:spLocks noChangeAspect="1" noChangeArrowheads="1"/>
                </p:cNvSpPr>
                <p:nvPr/>
              </p:nvSpPr>
              <p:spPr bwMode="auto">
                <a:xfrm>
                  <a:off x="2640" y="1776"/>
                  <a:ext cx="672" cy="576"/>
                </a:xfrm>
                <a:prstGeom prst="hexagon">
                  <a:avLst>
                    <a:gd name="adj" fmla="val 29167"/>
                    <a:gd name="vf" fmla="val 115470"/>
                  </a:avLst>
                </a:prstGeom>
                <a:noFill/>
                <a:ln w="9525">
                  <a:solidFill>
                    <a:schemeClr val="tx1"/>
                  </a:solidFill>
                  <a:miter lim="800000"/>
                  <a:headEnd/>
                  <a:tailEnd/>
                </a:ln>
                <a:effectLst/>
              </p:spPr>
              <p:txBody>
                <a:bodyPr wrap="none" anchor="ctr"/>
                <a:lstStyle/>
                <a:p>
                  <a:endParaRPr lang="en-US"/>
                </a:p>
              </p:txBody>
            </p:sp>
            <p:sp>
              <p:nvSpPr>
                <p:cNvPr id="124970" name="Line 42"/>
                <p:cNvSpPr>
                  <a:spLocks noChangeAspect="1" noChangeShapeType="1"/>
                </p:cNvSpPr>
                <p:nvPr/>
              </p:nvSpPr>
              <p:spPr bwMode="auto">
                <a:xfrm>
                  <a:off x="2688" y="2064"/>
                  <a:ext cx="144" cy="240"/>
                </a:xfrm>
                <a:prstGeom prst="line">
                  <a:avLst/>
                </a:prstGeom>
                <a:noFill/>
                <a:ln w="9525">
                  <a:solidFill>
                    <a:schemeClr val="tx1"/>
                  </a:solidFill>
                  <a:round/>
                  <a:headEnd/>
                  <a:tailEnd/>
                </a:ln>
                <a:effectLst/>
              </p:spPr>
              <p:txBody>
                <a:bodyPr/>
                <a:lstStyle/>
                <a:p>
                  <a:endParaRPr lang="en-US"/>
                </a:p>
              </p:txBody>
            </p:sp>
            <p:sp>
              <p:nvSpPr>
                <p:cNvPr id="124971" name="Line 43"/>
                <p:cNvSpPr>
                  <a:spLocks noChangeAspect="1" noChangeShapeType="1"/>
                </p:cNvSpPr>
                <p:nvPr/>
              </p:nvSpPr>
              <p:spPr bwMode="auto">
                <a:xfrm flipV="1">
                  <a:off x="3120" y="2064"/>
                  <a:ext cx="144" cy="240"/>
                </a:xfrm>
                <a:prstGeom prst="line">
                  <a:avLst/>
                </a:prstGeom>
                <a:noFill/>
                <a:ln w="9525">
                  <a:solidFill>
                    <a:schemeClr val="tx1"/>
                  </a:solidFill>
                  <a:round/>
                  <a:headEnd/>
                  <a:tailEnd/>
                </a:ln>
                <a:effectLst/>
              </p:spPr>
              <p:txBody>
                <a:bodyPr/>
                <a:lstStyle/>
                <a:p>
                  <a:endParaRPr lang="en-US"/>
                </a:p>
              </p:txBody>
            </p:sp>
            <p:sp>
              <p:nvSpPr>
                <p:cNvPr id="124972" name="Line 44"/>
                <p:cNvSpPr>
                  <a:spLocks noChangeAspect="1" noChangeShapeType="1"/>
                </p:cNvSpPr>
                <p:nvPr/>
              </p:nvSpPr>
              <p:spPr bwMode="auto">
                <a:xfrm>
                  <a:off x="2832" y="1824"/>
                  <a:ext cx="288" cy="0"/>
                </a:xfrm>
                <a:prstGeom prst="line">
                  <a:avLst/>
                </a:prstGeom>
                <a:noFill/>
                <a:ln w="9525">
                  <a:solidFill>
                    <a:schemeClr val="tx1"/>
                  </a:solidFill>
                  <a:round/>
                  <a:headEnd/>
                  <a:tailEnd/>
                </a:ln>
                <a:effectLst/>
              </p:spPr>
              <p:txBody>
                <a:bodyPr/>
                <a:lstStyle/>
                <a:p>
                  <a:endParaRPr lang="en-US"/>
                </a:p>
              </p:txBody>
            </p:sp>
          </p:grpSp>
          <p:sp>
            <p:nvSpPr>
              <p:cNvPr id="124973" name="Line 45"/>
              <p:cNvSpPr>
                <a:spLocks noChangeAspect="1" noChangeShapeType="1"/>
              </p:cNvSpPr>
              <p:nvPr/>
            </p:nvSpPr>
            <p:spPr bwMode="auto">
              <a:xfrm flipH="1">
                <a:off x="1680" y="1296"/>
                <a:ext cx="288" cy="0"/>
              </a:xfrm>
              <a:prstGeom prst="line">
                <a:avLst/>
              </a:prstGeom>
              <a:noFill/>
              <a:ln w="9525">
                <a:solidFill>
                  <a:schemeClr val="tx1"/>
                </a:solidFill>
                <a:round/>
                <a:headEnd/>
                <a:tailEnd/>
              </a:ln>
              <a:effectLst/>
            </p:spPr>
            <p:txBody>
              <a:bodyPr/>
              <a:lstStyle/>
              <a:p>
                <a:endParaRPr lang="en-US"/>
              </a:p>
            </p:txBody>
          </p:sp>
          <p:sp>
            <p:nvSpPr>
              <p:cNvPr id="124974" name="Line 46"/>
              <p:cNvSpPr>
                <a:spLocks noChangeAspect="1" noChangeShapeType="1"/>
              </p:cNvSpPr>
              <p:nvPr/>
            </p:nvSpPr>
            <p:spPr bwMode="auto">
              <a:xfrm flipH="1">
                <a:off x="2640" y="1296"/>
                <a:ext cx="288" cy="0"/>
              </a:xfrm>
              <a:prstGeom prst="line">
                <a:avLst/>
              </a:prstGeom>
              <a:noFill/>
              <a:ln w="9525">
                <a:solidFill>
                  <a:schemeClr val="tx1"/>
                </a:solidFill>
                <a:round/>
                <a:headEnd/>
                <a:tailEnd/>
              </a:ln>
              <a:effectLst/>
            </p:spPr>
            <p:txBody>
              <a:bodyPr/>
              <a:lstStyle/>
              <a:p>
                <a:endParaRPr lang="en-US"/>
              </a:p>
            </p:txBody>
          </p:sp>
        </p:grpSp>
        <p:grpSp>
          <p:nvGrpSpPr>
            <p:cNvPr id="124975" name="Group 47"/>
            <p:cNvGrpSpPr>
              <a:grpSpLocks noChangeAspect="1"/>
            </p:cNvGrpSpPr>
            <p:nvPr/>
          </p:nvGrpSpPr>
          <p:grpSpPr bwMode="auto">
            <a:xfrm>
              <a:off x="4542" y="2226"/>
              <a:ext cx="154" cy="77"/>
              <a:chOff x="2928" y="2256"/>
              <a:chExt cx="384" cy="192"/>
            </a:xfrm>
          </p:grpSpPr>
          <p:sp>
            <p:nvSpPr>
              <p:cNvPr id="124976" name="Line 48"/>
              <p:cNvSpPr>
                <a:spLocks noChangeAspect="1" noChangeShapeType="1"/>
              </p:cNvSpPr>
              <p:nvPr/>
            </p:nvSpPr>
            <p:spPr bwMode="auto">
              <a:xfrm flipH="1" flipV="1">
                <a:off x="2928" y="2256"/>
                <a:ext cx="192" cy="192"/>
              </a:xfrm>
              <a:prstGeom prst="line">
                <a:avLst/>
              </a:prstGeom>
              <a:noFill/>
              <a:ln w="9525">
                <a:solidFill>
                  <a:schemeClr val="tx1"/>
                </a:solidFill>
                <a:round/>
                <a:headEnd/>
                <a:tailEnd/>
              </a:ln>
              <a:effectLst/>
            </p:spPr>
            <p:txBody>
              <a:bodyPr/>
              <a:lstStyle/>
              <a:p>
                <a:endParaRPr lang="en-US"/>
              </a:p>
            </p:txBody>
          </p:sp>
          <p:sp>
            <p:nvSpPr>
              <p:cNvPr id="124977" name="Line 49"/>
              <p:cNvSpPr>
                <a:spLocks noChangeAspect="1" noChangeShapeType="1"/>
              </p:cNvSpPr>
              <p:nvPr/>
            </p:nvSpPr>
            <p:spPr bwMode="auto">
              <a:xfrm flipV="1">
                <a:off x="3120" y="2256"/>
                <a:ext cx="192" cy="192"/>
              </a:xfrm>
              <a:prstGeom prst="line">
                <a:avLst/>
              </a:prstGeom>
              <a:noFill/>
              <a:ln w="9525">
                <a:solidFill>
                  <a:schemeClr val="tx1"/>
                </a:solidFill>
                <a:round/>
                <a:headEnd/>
                <a:tailEnd/>
              </a:ln>
              <a:effectLst/>
            </p:spPr>
            <p:txBody>
              <a:bodyPr/>
              <a:lstStyle/>
              <a:p>
                <a:endParaRPr lang="en-US"/>
              </a:p>
            </p:txBody>
          </p:sp>
        </p:grpSp>
        <p:grpSp>
          <p:nvGrpSpPr>
            <p:cNvPr id="124978" name="Group 50"/>
            <p:cNvGrpSpPr>
              <a:grpSpLocks noChangeAspect="1"/>
            </p:cNvGrpSpPr>
            <p:nvPr/>
          </p:nvGrpSpPr>
          <p:grpSpPr bwMode="auto">
            <a:xfrm>
              <a:off x="4696" y="2226"/>
              <a:ext cx="154" cy="77"/>
              <a:chOff x="2928" y="2256"/>
              <a:chExt cx="384" cy="192"/>
            </a:xfrm>
          </p:grpSpPr>
          <p:sp>
            <p:nvSpPr>
              <p:cNvPr id="124979" name="Line 51"/>
              <p:cNvSpPr>
                <a:spLocks noChangeAspect="1" noChangeShapeType="1"/>
              </p:cNvSpPr>
              <p:nvPr/>
            </p:nvSpPr>
            <p:spPr bwMode="auto">
              <a:xfrm flipH="1" flipV="1">
                <a:off x="2928" y="2256"/>
                <a:ext cx="192" cy="192"/>
              </a:xfrm>
              <a:prstGeom prst="line">
                <a:avLst/>
              </a:prstGeom>
              <a:noFill/>
              <a:ln w="9525">
                <a:solidFill>
                  <a:schemeClr val="tx1"/>
                </a:solidFill>
                <a:round/>
                <a:headEnd/>
                <a:tailEnd/>
              </a:ln>
              <a:effectLst/>
            </p:spPr>
            <p:txBody>
              <a:bodyPr/>
              <a:lstStyle/>
              <a:p>
                <a:endParaRPr lang="en-US"/>
              </a:p>
            </p:txBody>
          </p:sp>
          <p:sp>
            <p:nvSpPr>
              <p:cNvPr id="124980" name="Line 52"/>
              <p:cNvSpPr>
                <a:spLocks noChangeAspect="1" noChangeShapeType="1"/>
              </p:cNvSpPr>
              <p:nvPr/>
            </p:nvSpPr>
            <p:spPr bwMode="auto">
              <a:xfrm flipV="1">
                <a:off x="3120" y="2256"/>
                <a:ext cx="192" cy="192"/>
              </a:xfrm>
              <a:prstGeom prst="line">
                <a:avLst/>
              </a:prstGeom>
              <a:noFill/>
              <a:ln w="9525">
                <a:solidFill>
                  <a:schemeClr val="tx1"/>
                </a:solidFill>
                <a:round/>
                <a:headEnd/>
                <a:tailEnd/>
              </a:ln>
              <a:effectLst/>
            </p:spPr>
            <p:txBody>
              <a:bodyPr/>
              <a:lstStyle/>
              <a:p>
                <a:endParaRPr lang="en-US"/>
              </a:p>
            </p:txBody>
          </p:sp>
        </p:grpSp>
        <p:grpSp>
          <p:nvGrpSpPr>
            <p:cNvPr id="124981" name="Group 53"/>
            <p:cNvGrpSpPr>
              <a:grpSpLocks noChangeAspect="1"/>
            </p:cNvGrpSpPr>
            <p:nvPr/>
          </p:nvGrpSpPr>
          <p:grpSpPr bwMode="auto">
            <a:xfrm>
              <a:off x="4850" y="2226"/>
              <a:ext cx="155" cy="77"/>
              <a:chOff x="2928" y="2256"/>
              <a:chExt cx="384" cy="192"/>
            </a:xfrm>
          </p:grpSpPr>
          <p:sp>
            <p:nvSpPr>
              <p:cNvPr id="124982" name="Line 54"/>
              <p:cNvSpPr>
                <a:spLocks noChangeAspect="1" noChangeShapeType="1"/>
              </p:cNvSpPr>
              <p:nvPr/>
            </p:nvSpPr>
            <p:spPr bwMode="auto">
              <a:xfrm flipH="1" flipV="1">
                <a:off x="2928" y="2256"/>
                <a:ext cx="192" cy="192"/>
              </a:xfrm>
              <a:prstGeom prst="line">
                <a:avLst/>
              </a:prstGeom>
              <a:noFill/>
              <a:ln w="9525">
                <a:solidFill>
                  <a:schemeClr val="tx1"/>
                </a:solidFill>
                <a:round/>
                <a:headEnd/>
                <a:tailEnd/>
              </a:ln>
              <a:effectLst/>
            </p:spPr>
            <p:txBody>
              <a:bodyPr/>
              <a:lstStyle/>
              <a:p>
                <a:endParaRPr lang="en-US"/>
              </a:p>
            </p:txBody>
          </p:sp>
          <p:sp>
            <p:nvSpPr>
              <p:cNvPr id="124983" name="Line 55"/>
              <p:cNvSpPr>
                <a:spLocks noChangeAspect="1" noChangeShapeType="1"/>
              </p:cNvSpPr>
              <p:nvPr/>
            </p:nvSpPr>
            <p:spPr bwMode="auto">
              <a:xfrm flipV="1">
                <a:off x="3120" y="2256"/>
                <a:ext cx="192" cy="192"/>
              </a:xfrm>
              <a:prstGeom prst="line">
                <a:avLst/>
              </a:prstGeom>
              <a:noFill/>
              <a:ln w="9525">
                <a:solidFill>
                  <a:schemeClr val="tx1"/>
                </a:solidFill>
                <a:round/>
                <a:headEnd/>
                <a:tailEnd/>
              </a:ln>
              <a:effectLst/>
            </p:spPr>
            <p:txBody>
              <a:bodyPr/>
              <a:lstStyle/>
              <a:p>
                <a:endParaRPr lang="en-US"/>
              </a:p>
            </p:txBody>
          </p:sp>
        </p:grpSp>
        <p:grpSp>
          <p:nvGrpSpPr>
            <p:cNvPr id="124984" name="Group 56"/>
            <p:cNvGrpSpPr>
              <a:grpSpLocks noChangeAspect="1"/>
            </p:cNvGrpSpPr>
            <p:nvPr/>
          </p:nvGrpSpPr>
          <p:grpSpPr bwMode="auto">
            <a:xfrm>
              <a:off x="5005" y="2226"/>
              <a:ext cx="154" cy="77"/>
              <a:chOff x="2928" y="2256"/>
              <a:chExt cx="384" cy="192"/>
            </a:xfrm>
          </p:grpSpPr>
          <p:sp>
            <p:nvSpPr>
              <p:cNvPr id="124985" name="Line 57"/>
              <p:cNvSpPr>
                <a:spLocks noChangeAspect="1" noChangeShapeType="1"/>
              </p:cNvSpPr>
              <p:nvPr/>
            </p:nvSpPr>
            <p:spPr bwMode="auto">
              <a:xfrm flipH="1" flipV="1">
                <a:off x="2928" y="2256"/>
                <a:ext cx="192" cy="192"/>
              </a:xfrm>
              <a:prstGeom prst="line">
                <a:avLst/>
              </a:prstGeom>
              <a:noFill/>
              <a:ln w="9525">
                <a:solidFill>
                  <a:schemeClr val="tx1"/>
                </a:solidFill>
                <a:round/>
                <a:headEnd/>
                <a:tailEnd/>
              </a:ln>
              <a:effectLst/>
            </p:spPr>
            <p:txBody>
              <a:bodyPr/>
              <a:lstStyle/>
              <a:p>
                <a:endParaRPr lang="en-US"/>
              </a:p>
            </p:txBody>
          </p:sp>
          <p:sp>
            <p:nvSpPr>
              <p:cNvPr id="124986" name="Line 58"/>
              <p:cNvSpPr>
                <a:spLocks noChangeAspect="1" noChangeShapeType="1"/>
              </p:cNvSpPr>
              <p:nvPr/>
            </p:nvSpPr>
            <p:spPr bwMode="auto">
              <a:xfrm flipV="1">
                <a:off x="3120" y="2256"/>
                <a:ext cx="192" cy="192"/>
              </a:xfrm>
              <a:prstGeom prst="line">
                <a:avLst/>
              </a:prstGeom>
              <a:noFill/>
              <a:ln w="9525">
                <a:solidFill>
                  <a:schemeClr val="tx1"/>
                </a:solidFill>
                <a:round/>
                <a:headEnd/>
                <a:tailEnd/>
              </a:ln>
              <a:effectLst/>
            </p:spPr>
            <p:txBody>
              <a:bodyPr/>
              <a:lstStyle/>
              <a:p>
                <a:endParaRPr lang="en-US"/>
              </a:p>
            </p:txBody>
          </p:sp>
        </p:grpSp>
        <p:sp>
          <p:nvSpPr>
            <p:cNvPr id="124987" name="Line 59"/>
            <p:cNvSpPr>
              <a:spLocks noChangeAspect="1" noChangeShapeType="1"/>
            </p:cNvSpPr>
            <p:nvPr/>
          </p:nvSpPr>
          <p:spPr bwMode="auto">
            <a:xfrm flipH="1" flipV="1">
              <a:off x="5159" y="2226"/>
              <a:ext cx="77" cy="77"/>
            </a:xfrm>
            <a:prstGeom prst="line">
              <a:avLst/>
            </a:prstGeom>
            <a:noFill/>
            <a:ln w="9525">
              <a:solidFill>
                <a:schemeClr val="tx1"/>
              </a:solidFill>
              <a:round/>
              <a:headEnd/>
              <a:tailEnd/>
            </a:ln>
            <a:effectLst/>
          </p:spPr>
          <p:txBody>
            <a:bodyPr/>
            <a:lstStyle/>
            <a:p>
              <a:endParaRPr lang="en-US"/>
            </a:p>
          </p:txBody>
        </p:sp>
        <p:sp>
          <p:nvSpPr>
            <p:cNvPr id="124988" name="Line 60"/>
            <p:cNvSpPr>
              <a:spLocks noChangeAspect="1" noChangeShapeType="1"/>
            </p:cNvSpPr>
            <p:nvPr/>
          </p:nvSpPr>
          <p:spPr bwMode="auto">
            <a:xfrm flipH="1" flipV="1">
              <a:off x="3426" y="2366"/>
              <a:ext cx="77" cy="77"/>
            </a:xfrm>
            <a:prstGeom prst="line">
              <a:avLst/>
            </a:prstGeom>
            <a:noFill/>
            <a:ln w="9525">
              <a:solidFill>
                <a:schemeClr val="tx1"/>
              </a:solidFill>
              <a:round/>
              <a:headEnd/>
              <a:tailEnd/>
            </a:ln>
            <a:effectLst/>
          </p:spPr>
          <p:txBody>
            <a:bodyPr/>
            <a:lstStyle/>
            <a:p>
              <a:endParaRPr lang="en-US"/>
            </a:p>
          </p:txBody>
        </p:sp>
        <p:sp>
          <p:nvSpPr>
            <p:cNvPr id="124989" name="Line 61"/>
            <p:cNvSpPr>
              <a:spLocks noChangeAspect="1" noChangeShapeType="1"/>
            </p:cNvSpPr>
            <p:nvPr/>
          </p:nvSpPr>
          <p:spPr bwMode="auto">
            <a:xfrm flipH="1" flipV="1">
              <a:off x="5159" y="2245"/>
              <a:ext cx="77" cy="77"/>
            </a:xfrm>
            <a:prstGeom prst="line">
              <a:avLst/>
            </a:prstGeom>
            <a:noFill/>
            <a:ln w="9525">
              <a:solidFill>
                <a:schemeClr val="tx1"/>
              </a:solidFill>
              <a:round/>
              <a:headEnd/>
              <a:tailEnd/>
            </a:ln>
            <a:effectLst/>
          </p:spPr>
          <p:txBody>
            <a:bodyPr/>
            <a:lstStyle/>
            <a:p>
              <a:endParaRPr lang="en-US"/>
            </a:p>
          </p:txBody>
        </p:sp>
        <p:sp>
          <p:nvSpPr>
            <p:cNvPr id="124990" name="Text Box 62"/>
            <p:cNvSpPr txBox="1">
              <a:spLocks noChangeAspect="1" noChangeArrowheads="1"/>
            </p:cNvSpPr>
            <p:nvPr/>
          </p:nvSpPr>
          <p:spPr bwMode="auto">
            <a:xfrm>
              <a:off x="3908" y="2408"/>
              <a:ext cx="203" cy="192"/>
            </a:xfrm>
            <a:prstGeom prst="rect">
              <a:avLst/>
            </a:prstGeom>
            <a:noFill/>
            <a:ln w="9525">
              <a:noFill/>
              <a:miter lim="800000"/>
              <a:headEnd/>
              <a:tailEnd/>
            </a:ln>
            <a:effectLst/>
          </p:spPr>
          <p:txBody>
            <a:bodyPr wrap="none">
              <a:spAutoFit/>
            </a:bodyPr>
            <a:lstStyle/>
            <a:p>
              <a:r>
                <a:rPr lang="en-US" sz="1400">
                  <a:latin typeface="Arial" charset="0"/>
                </a:rPr>
                <a:t>O</a:t>
              </a:r>
            </a:p>
          </p:txBody>
        </p:sp>
        <p:grpSp>
          <p:nvGrpSpPr>
            <p:cNvPr id="124991" name="Group 63"/>
            <p:cNvGrpSpPr>
              <a:grpSpLocks noChangeAspect="1"/>
            </p:cNvGrpSpPr>
            <p:nvPr/>
          </p:nvGrpSpPr>
          <p:grpSpPr bwMode="auto">
            <a:xfrm>
              <a:off x="3424" y="2380"/>
              <a:ext cx="154" cy="77"/>
              <a:chOff x="2928" y="2256"/>
              <a:chExt cx="384" cy="192"/>
            </a:xfrm>
          </p:grpSpPr>
          <p:sp>
            <p:nvSpPr>
              <p:cNvPr id="124992" name="Line 64"/>
              <p:cNvSpPr>
                <a:spLocks noChangeAspect="1" noChangeShapeType="1"/>
              </p:cNvSpPr>
              <p:nvPr/>
            </p:nvSpPr>
            <p:spPr bwMode="auto">
              <a:xfrm flipH="1" flipV="1">
                <a:off x="2928" y="2256"/>
                <a:ext cx="192" cy="192"/>
              </a:xfrm>
              <a:prstGeom prst="line">
                <a:avLst/>
              </a:prstGeom>
              <a:noFill/>
              <a:ln w="9525">
                <a:solidFill>
                  <a:schemeClr val="tx1"/>
                </a:solidFill>
                <a:round/>
                <a:headEnd/>
                <a:tailEnd/>
              </a:ln>
              <a:effectLst/>
            </p:spPr>
            <p:txBody>
              <a:bodyPr/>
              <a:lstStyle/>
              <a:p>
                <a:endParaRPr lang="en-US"/>
              </a:p>
            </p:txBody>
          </p:sp>
          <p:sp>
            <p:nvSpPr>
              <p:cNvPr id="124993" name="Line 65"/>
              <p:cNvSpPr>
                <a:spLocks noChangeAspect="1" noChangeShapeType="1"/>
              </p:cNvSpPr>
              <p:nvPr/>
            </p:nvSpPr>
            <p:spPr bwMode="auto">
              <a:xfrm flipV="1">
                <a:off x="3120" y="2256"/>
                <a:ext cx="192" cy="192"/>
              </a:xfrm>
              <a:prstGeom prst="line">
                <a:avLst/>
              </a:prstGeom>
              <a:noFill/>
              <a:ln w="9525">
                <a:solidFill>
                  <a:schemeClr val="tx1"/>
                </a:solidFill>
                <a:round/>
                <a:headEnd/>
                <a:tailEnd/>
              </a:ln>
              <a:effectLst/>
            </p:spPr>
            <p:txBody>
              <a:bodyPr/>
              <a:lstStyle/>
              <a:p>
                <a:endParaRPr lang="en-US"/>
              </a:p>
            </p:txBody>
          </p:sp>
        </p:grpSp>
        <p:grpSp>
          <p:nvGrpSpPr>
            <p:cNvPr id="124994" name="Group 66"/>
            <p:cNvGrpSpPr>
              <a:grpSpLocks noChangeAspect="1"/>
            </p:cNvGrpSpPr>
            <p:nvPr/>
          </p:nvGrpSpPr>
          <p:grpSpPr bwMode="auto">
            <a:xfrm>
              <a:off x="3578" y="2380"/>
              <a:ext cx="154" cy="77"/>
              <a:chOff x="2928" y="2256"/>
              <a:chExt cx="384" cy="192"/>
            </a:xfrm>
          </p:grpSpPr>
          <p:sp>
            <p:nvSpPr>
              <p:cNvPr id="124995" name="Line 67"/>
              <p:cNvSpPr>
                <a:spLocks noChangeAspect="1" noChangeShapeType="1"/>
              </p:cNvSpPr>
              <p:nvPr/>
            </p:nvSpPr>
            <p:spPr bwMode="auto">
              <a:xfrm flipH="1" flipV="1">
                <a:off x="2928" y="2256"/>
                <a:ext cx="192" cy="192"/>
              </a:xfrm>
              <a:prstGeom prst="line">
                <a:avLst/>
              </a:prstGeom>
              <a:noFill/>
              <a:ln w="9525">
                <a:solidFill>
                  <a:schemeClr val="tx1"/>
                </a:solidFill>
                <a:round/>
                <a:headEnd/>
                <a:tailEnd/>
              </a:ln>
              <a:effectLst/>
            </p:spPr>
            <p:txBody>
              <a:bodyPr/>
              <a:lstStyle/>
              <a:p>
                <a:endParaRPr lang="en-US"/>
              </a:p>
            </p:txBody>
          </p:sp>
          <p:sp>
            <p:nvSpPr>
              <p:cNvPr id="124996" name="Line 68"/>
              <p:cNvSpPr>
                <a:spLocks noChangeAspect="1" noChangeShapeType="1"/>
              </p:cNvSpPr>
              <p:nvPr/>
            </p:nvSpPr>
            <p:spPr bwMode="auto">
              <a:xfrm flipV="1">
                <a:off x="3120" y="2256"/>
                <a:ext cx="192" cy="192"/>
              </a:xfrm>
              <a:prstGeom prst="line">
                <a:avLst/>
              </a:prstGeom>
              <a:noFill/>
              <a:ln w="9525">
                <a:solidFill>
                  <a:schemeClr val="tx1"/>
                </a:solidFill>
                <a:round/>
                <a:headEnd/>
                <a:tailEnd/>
              </a:ln>
              <a:effectLst/>
            </p:spPr>
            <p:txBody>
              <a:bodyPr/>
              <a:lstStyle/>
              <a:p>
                <a:endParaRPr lang="en-US"/>
              </a:p>
            </p:txBody>
          </p:sp>
        </p:grpSp>
        <p:grpSp>
          <p:nvGrpSpPr>
            <p:cNvPr id="124997" name="Group 69"/>
            <p:cNvGrpSpPr>
              <a:grpSpLocks noChangeAspect="1"/>
            </p:cNvGrpSpPr>
            <p:nvPr/>
          </p:nvGrpSpPr>
          <p:grpSpPr bwMode="auto">
            <a:xfrm>
              <a:off x="3732" y="2380"/>
              <a:ext cx="154" cy="77"/>
              <a:chOff x="2928" y="2256"/>
              <a:chExt cx="384" cy="192"/>
            </a:xfrm>
          </p:grpSpPr>
          <p:sp>
            <p:nvSpPr>
              <p:cNvPr id="124998" name="Line 70"/>
              <p:cNvSpPr>
                <a:spLocks noChangeAspect="1" noChangeShapeType="1"/>
              </p:cNvSpPr>
              <p:nvPr/>
            </p:nvSpPr>
            <p:spPr bwMode="auto">
              <a:xfrm flipH="1" flipV="1">
                <a:off x="2928" y="2256"/>
                <a:ext cx="192" cy="192"/>
              </a:xfrm>
              <a:prstGeom prst="line">
                <a:avLst/>
              </a:prstGeom>
              <a:noFill/>
              <a:ln w="9525">
                <a:solidFill>
                  <a:schemeClr val="tx1"/>
                </a:solidFill>
                <a:round/>
                <a:headEnd/>
                <a:tailEnd/>
              </a:ln>
              <a:effectLst/>
            </p:spPr>
            <p:txBody>
              <a:bodyPr/>
              <a:lstStyle/>
              <a:p>
                <a:endParaRPr lang="en-US"/>
              </a:p>
            </p:txBody>
          </p:sp>
          <p:sp>
            <p:nvSpPr>
              <p:cNvPr id="124999" name="Line 71"/>
              <p:cNvSpPr>
                <a:spLocks noChangeAspect="1" noChangeShapeType="1"/>
              </p:cNvSpPr>
              <p:nvPr/>
            </p:nvSpPr>
            <p:spPr bwMode="auto">
              <a:xfrm flipV="1">
                <a:off x="3120" y="2256"/>
                <a:ext cx="192" cy="192"/>
              </a:xfrm>
              <a:prstGeom prst="line">
                <a:avLst/>
              </a:prstGeom>
              <a:noFill/>
              <a:ln w="9525">
                <a:solidFill>
                  <a:schemeClr val="tx1"/>
                </a:solidFill>
                <a:round/>
                <a:headEnd/>
                <a:tailEnd/>
              </a:ln>
              <a:effectLst/>
            </p:spPr>
            <p:txBody>
              <a:bodyPr/>
              <a:lstStyle/>
              <a:p>
                <a:endParaRPr lang="en-US"/>
              </a:p>
            </p:txBody>
          </p:sp>
        </p:grpSp>
        <p:sp>
          <p:nvSpPr>
            <p:cNvPr id="125000" name="Line 72"/>
            <p:cNvSpPr>
              <a:spLocks noChangeAspect="1" noChangeShapeType="1"/>
            </p:cNvSpPr>
            <p:nvPr/>
          </p:nvSpPr>
          <p:spPr bwMode="auto">
            <a:xfrm flipH="1" flipV="1">
              <a:off x="3886" y="2380"/>
              <a:ext cx="77" cy="77"/>
            </a:xfrm>
            <a:prstGeom prst="line">
              <a:avLst/>
            </a:prstGeom>
            <a:noFill/>
            <a:ln w="9525">
              <a:solidFill>
                <a:schemeClr val="tx1"/>
              </a:solidFill>
              <a:round/>
              <a:headEnd/>
              <a:tailEnd/>
            </a:ln>
            <a:effectLst/>
          </p:spPr>
          <p:txBody>
            <a:bodyPr/>
            <a:lstStyle/>
            <a:p>
              <a:endParaRPr lang="en-US"/>
            </a:p>
          </p:txBody>
        </p:sp>
        <p:sp>
          <p:nvSpPr>
            <p:cNvPr id="125001" name="Text Box 73"/>
            <p:cNvSpPr txBox="1">
              <a:spLocks noChangeAspect="1" noChangeArrowheads="1"/>
            </p:cNvSpPr>
            <p:nvPr/>
          </p:nvSpPr>
          <p:spPr bwMode="auto">
            <a:xfrm>
              <a:off x="3186" y="2189"/>
              <a:ext cx="361" cy="192"/>
            </a:xfrm>
            <a:prstGeom prst="rect">
              <a:avLst/>
            </a:prstGeom>
            <a:noFill/>
            <a:ln w="9525">
              <a:noFill/>
              <a:miter lim="800000"/>
              <a:headEnd/>
              <a:tailEnd/>
            </a:ln>
            <a:effectLst/>
          </p:spPr>
          <p:txBody>
            <a:bodyPr>
              <a:spAutoFit/>
            </a:bodyPr>
            <a:lstStyle/>
            <a:p>
              <a:r>
                <a:rPr lang="en-US" sz="1400">
                  <a:latin typeface="Arial" charset="0"/>
                </a:rPr>
                <a:t>CH</a:t>
              </a:r>
              <a:r>
                <a:rPr lang="en-US" sz="1400" baseline="-25000">
                  <a:latin typeface="Arial" charset="0"/>
                </a:rPr>
                <a:t>2</a:t>
              </a:r>
            </a:p>
          </p:txBody>
        </p:sp>
        <p:sp>
          <p:nvSpPr>
            <p:cNvPr id="125002" name="Text Box 74"/>
            <p:cNvSpPr txBox="1">
              <a:spLocks noChangeAspect="1" noChangeArrowheads="1"/>
            </p:cNvSpPr>
            <p:nvPr/>
          </p:nvSpPr>
          <p:spPr bwMode="auto">
            <a:xfrm>
              <a:off x="4407" y="2078"/>
              <a:ext cx="203" cy="192"/>
            </a:xfrm>
            <a:prstGeom prst="rect">
              <a:avLst/>
            </a:prstGeom>
            <a:noFill/>
            <a:ln w="9525">
              <a:noFill/>
              <a:miter lim="800000"/>
              <a:headEnd/>
              <a:tailEnd/>
            </a:ln>
            <a:effectLst/>
          </p:spPr>
          <p:txBody>
            <a:bodyPr wrap="none">
              <a:spAutoFit/>
            </a:bodyPr>
            <a:lstStyle/>
            <a:p>
              <a:r>
                <a:rPr lang="en-US" sz="1400">
                  <a:latin typeface="Arial" charset="0"/>
                </a:rPr>
                <a:t>O</a:t>
              </a:r>
            </a:p>
          </p:txBody>
        </p:sp>
        <p:sp>
          <p:nvSpPr>
            <p:cNvPr id="125034" name="Rectangle 106"/>
            <p:cNvSpPr>
              <a:spLocks noChangeArrowheads="1"/>
            </p:cNvSpPr>
            <p:nvPr/>
          </p:nvSpPr>
          <p:spPr bwMode="auto">
            <a:xfrm>
              <a:off x="3960" y="2586"/>
              <a:ext cx="755" cy="212"/>
            </a:xfrm>
            <a:prstGeom prst="rect">
              <a:avLst/>
            </a:prstGeom>
            <a:noFill/>
            <a:ln w="9525">
              <a:noFill/>
              <a:miter lim="800000"/>
              <a:headEnd/>
              <a:tailEnd/>
            </a:ln>
            <a:effectLst/>
          </p:spPr>
          <p:txBody>
            <a:bodyPr wrap="none">
              <a:spAutoFit/>
            </a:bodyPr>
            <a:lstStyle/>
            <a:p>
              <a:r>
                <a:rPr lang="en-US" sz="1600">
                  <a:solidFill>
                    <a:srgbClr val="3333FF"/>
                  </a:solidFill>
                  <a:latin typeface="Arial" charset="0"/>
                </a:rPr>
                <a:t>Crosslinker</a:t>
              </a:r>
            </a:p>
          </p:txBody>
        </p:sp>
      </p:grpSp>
      <p:pic>
        <p:nvPicPr>
          <p:cNvPr id="125041" name="Picture 113"/>
          <p:cNvPicPr>
            <a:picLocks noGrp="1" noChangeAspect="1" noChangeArrowheads="1"/>
          </p:cNvPicPr>
          <p:nvPr>
            <p:ph idx="1"/>
          </p:nvPr>
        </p:nvPicPr>
        <p:blipFill>
          <a:blip r:embed="rId3"/>
          <a:srcRect/>
          <a:stretch>
            <a:fillRect/>
          </a:stretch>
        </p:blipFill>
        <p:spPr>
          <a:xfrm>
            <a:off x="4648200" y="1981200"/>
            <a:ext cx="3962400" cy="19812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ooter Placeholder 4"/>
          <p:cNvSpPr>
            <a:spLocks noGrp="1"/>
          </p:cNvSpPr>
          <p:nvPr>
            <p:ph type="ftr" sz="quarter" idx="11"/>
          </p:nvPr>
        </p:nvSpPr>
        <p:spPr/>
        <p:txBody>
          <a:bodyPr/>
          <a:lstStyle/>
          <a:p>
            <a:r>
              <a:rPr lang="en-US"/>
              <a:t>American Physical Society 2008</a:t>
            </a:r>
          </a:p>
        </p:txBody>
      </p:sp>
      <p:sp>
        <p:nvSpPr>
          <p:cNvPr id="50" name="Slide Number Placeholder 5"/>
          <p:cNvSpPr>
            <a:spLocks noGrp="1"/>
          </p:cNvSpPr>
          <p:nvPr>
            <p:ph type="sldNum" sz="quarter" idx="12"/>
          </p:nvPr>
        </p:nvSpPr>
        <p:spPr/>
        <p:txBody>
          <a:bodyPr/>
          <a:lstStyle/>
          <a:p>
            <a:fld id="{0BB8DF38-A0DF-42DF-B324-74D81DEAFB40}" type="slidenum">
              <a:rPr lang="en-US"/>
              <a:pPr/>
              <a:t>4</a:t>
            </a:fld>
            <a:endParaRPr lang="en-US"/>
          </a:p>
        </p:txBody>
      </p:sp>
      <p:sp>
        <p:nvSpPr>
          <p:cNvPr id="126978" name="Rectangle 2"/>
          <p:cNvSpPr>
            <a:spLocks noGrp="1" noChangeArrowheads="1"/>
          </p:cNvSpPr>
          <p:nvPr>
            <p:ph type="title"/>
          </p:nvPr>
        </p:nvSpPr>
        <p:spPr/>
        <p:txBody>
          <a:bodyPr/>
          <a:lstStyle/>
          <a:p>
            <a:r>
              <a:rPr lang="en-US" sz="3600"/>
              <a:t>Refractive indices</a:t>
            </a:r>
          </a:p>
        </p:txBody>
      </p:sp>
      <p:sp>
        <p:nvSpPr>
          <p:cNvPr id="126982" name="Line 6"/>
          <p:cNvSpPr>
            <a:spLocks noChangeShapeType="1"/>
          </p:cNvSpPr>
          <p:nvPr/>
        </p:nvSpPr>
        <p:spPr bwMode="auto">
          <a:xfrm>
            <a:off x="2438400" y="2049463"/>
            <a:ext cx="0" cy="2057400"/>
          </a:xfrm>
          <a:prstGeom prst="line">
            <a:avLst/>
          </a:prstGeom>
          <a:noFill/>
          <a:ln w="9525">
            <a:solidFill>
              <a:schemeClr val="tx1"/>
            </a:solidFill>
            <a:round/>
            <a:headEnd/>
            <a:tailEnd/>
          </a:ln>
          <a:effectLst/>
        </p:spPr>
        <p:txBody>
          <a:bodyPr/>
          <a:lstStyle/>
          <a:p>
            <a:endParaRPr lang="en-US"/>
          </a:p>
        </p:txBody>
      </p:sp>
      <p:sp>
        <p:nvSpPr>
          <p:cNvPr id="126983" name="Line 7"/>
          <p:cNvSpPr>
            <a:spLocks noChangeShapeType="1"/>
          </p:cNvSpPr>
          <p:nvPr/>
        </p:nvSpPr>
        <p:spPr bwMode="auto">
          <a:xfrm>
            <a:off x="3505200" y="2735263"/>
            <a:ext cx="0" cy="2057400"/>
          </a:xfrm>
          <a:prstGeom prst="line">
            <a:avLst/>
          </a:prstGeom>
          <a:noFill/>
          <a:ln w="9525">
            <a:solidFill>
              <a:schemeClr val="tx1"/>
            </a:solidFill>
            <a:round/>
            <a:headEnd/>
            <a:tailEnd/>
          </a:ln>
          <a:effectLst/>
        </p:spPr>
        <p:txBody>
          <a:bodyPr/>
          <a:lstStyle/>
          <a:p>
            <a:endParaRPr lang="en-US"/>
          </a:p>
        </p:txBody>
      </p:sp>
      <p:sp>
        <p:nvSpPr>
          <p:cNvPr id="126984" name="Line 8"/>
          <p:cNvSpPr>
            <a:spLocks noChangeShapeType="1"/>
          </p:cNvSpPr>
          <p:nvPr/>
        </p:nvSpPr>
        <p:spPr bwMode="auto">
          <a:xfrm>
            <a:off x="2438400" y="2049463"/>
            <a:ext cx="1066800" cy="685800"/>
          </a:xfrm>
          <a:prstGeom prst="line">
            <a:avLst/>
          </a:prstGeom>
          <a:noFill/>
          <a:ln w="9525">
            <a:solidFill>
              <a:schemeClr val="tx1"/>
            </a:solidFill>
            <a:round/>
            <a:headEnd/>
            <a:tailEnd/>
          </a:ln>
          <a:effectLst/>
        </p:spPr>
        <p:txBody>
          <a:bodyPr/>
          <a:lstStyle/>
          <a:p>
            <a:endParaRPr lang="en-US"/>
          </a:p>
        </p:txBody>
      </p:sp>
      <p:sp>
        <p:nvSpPr>
          <p:cNvPr id="126985" name="Line 9"/>
          <p:cNvSpPr>
            <a:spLocks noChangeShapeType="1"/>
          </p:cNvSpPr>
          <p:nvPr/>
        </p:nvSpPr>
        <p:spPr bwMode="auto">
          <a:xfrm>
            <a:off x="2438400" y="4106863"/>
            <a:ext cx="1066800" cy="685800"/>
          </a:xfrm>
          <a:prstGeom prst="line">
            <a:avLst/>
          </a:prstGeom>
          <a:noFill/>
          <a:ln w="9525">
            <a:solidFill>
              <a:schemeClr val="tx1"/>
            </a:solidFill>
            <a:round/>
            <a:headEnd/>
            <a:tailEnd/>
          </a:ln>
          <a:effectLst/>
        </p:spPr>
        <p:txBody>
          <a:bodyPr/>
          <a:lstStyle/>
          <a:p>
            <a:endParaRPr lang="en-US"/>
          </a:p>
        </p:txBody>
      </p:sp>
      <p:sp>
        <p:nvSpPr>
          <p:cNvPr id="126986" name="Line 10"/>
          <p:cNvSpPr>
            <a:spLocks noChangeShapeType="1"/>
          </p:cNvSpPr>
          <p:nvPr/>
        </p:nvSpPr>
        <p:spPr bwMode="auto">
          <a:xfrm>
            <a:off x="2743200" y="1954213"/>
            <a:ext cx="1066800" cy="685800"/>
          </a:xfrm>
          <a:prstGeom prst="line">
            <a:avLst/>
          </a:prstGeom>
          <a:noFill/>
          <a:ln w="9525">
            <a:solidFill>
              <a:schemeClr val="tx1"/>
            </a:solidFill>
            <a:round/>
            <a:headEnd/>
            <a:tailEnd/>
          </a:ln>
          <a:effectLst/>
        </p:spPr>
        <p:txBody>
          <a:bodyPr/>
          <a:lstStyle/>
          <a:p>
            <a:endParaRPr lang="en-US"/>
          </a:p>
        </p:txBody>
      </p:sp>
      <p:sp>
        <p:nvSpPr>
          <p:cNvPr id="126987" name="Line 11"/>
          <p:cNvSpPr>
            <a:spLocks noChangeAspect="1" noChangeShapeType="1"/>
          </p:cNvSpPr>
          <p:nvPr/>
        </p:nvSpPr>
        <p:spPr bwMode="auto">
          <a:xfrm rot="18556318" flipH="1" flipV="1">
            <a:off x="3526631" y="4666457"/>
            <a:ext cx="255587" cy="165100"/>
          </a:xfrm>
          <a:prstGeom prst="line">
            <a:avLst/>
          </a:prstGeom>
          <a:noFill/>
          <a:ln w="9525">
            <a:solidFill>
              <a:schemeClr val="tx1"/>
            </a:solidFill>
            <a:round/>
            <a:headEnd/>
            <a:tailEnd/>
          </a:ln>
          <a:effectLst/>
        </p:spPr>
        <p:txBody>
          <a:bodyPr/>
          <a:lstStyle/>
          <a:p>
            <a:endParaRPr lang="en-US"/>
          </a:p>
        </p:txBody>
      </p:sp>
      <p:sp>
        <p:nvSpPr>
          <p:cNvPr id="126988" name="Line 12"/>
          <p:cNvSpPr>
            <a:spLocks noChangeShapeType="1"/>
          </p:cNvSpPr>
          <p:nvPr/>
        </p:nvSpPr>
        <p:spPr bwMode="auto">
          <a:xfrm>
            <a:off x="3800475" y="2640013"/>
            <a:ext cx="0" cy="2057400"/>
          </a:xfrm>
          <a:prstGeom prst="line">
            <a:avLst/>
          </a:prstGeom>
          <a:noFill/>
          <a:ln w="9525">
            <a:solidFill>
              <a:schemeClr val="tx1"/>
            </a:solidFill>
            <a:round/>
            <a:headEnd/>
            <a:tailEnd/>
          </a:ln>
          <a:effectLst/>
        </p:spPr>
        <p:txBody>
          <a:bodyPr/>
          <a:lstStyle/>
          <a:p>
            <a:endParaRPr lang="en-US"/>
          </a:p>
        </p:txBody>
      </p:sp>
      <p:sp>
        <p:nvSpPr>
          <p:cNvPr id="126989" name="Line 13"/>
          <p:cNvSpPr>
            <a:spLocks noChangeAspect="1" noChangeShapeType="1"/>
          </p:cNvSpPr>
          <p:nvPr/>
        </p:nvSpPr>
        <p:spPr bwMode="auto">
          <a:xfrm rot="18556318" flipH="1" flipV="1">
            <a:off x="3523456" y="2599532"/>
            <a:ext cx="255587" cy="165100"/>
          </a:xfrm>
          <a:prstGeom prst="line">
            <a:avLst/>
          </a:prstGeom>
          <a:noFill/>
          <a:ln w="9525">
            <a:solidFill>
              <a:schemeClr val="tx1"/>
            </a:solidFill>
            <a:round/>
            <a:headEnd/>
            <a:tailEnd/>
          </a:ln>
          <a:effectLst/>
        </p:spPr>
        <p:txBody>
          <a:bodyPr/>
          <a:lstStyle/>
          <a:p>
            <a:endParaRPr lang="en-US"/>
          </a:p>
        </p:txBody>
      </p:sp>
      <p:sp>
        <p:nvSpPr>
          <p:cNvPr id="126990" name="Line 14"/>
          <p:cNvSpPr>
            <a:spLocks noChangeAspect="1" noChangeShapeType="1"/>
          </p:cNvSpPr>
          <p:nvPr/>
        </p:nvSpPr>
        <p:spPr bwMode="auto">
          <a:xfrm rot="18556318" flipH="1" flipV="1">
            <a:off x="2466181" y="1923257"/>
            <a:ext cx="255587" cy="165100"/>
          </a:xfrm>
          <a:prstGeom prst="line">
            <a:avLst/>
          </a:prstGeom>
          <a:noFill/>
          <a:ln w="9525">
            <a:solidFill>
              <a:schemeClr val="tx1"/>
            </a:solidFill>
            <a:round/>
            <a:headEnd/>
            <a:tailEnd/>
          </a:ln>
          <a:effectLst/>
        </p:spPr>
        <p:txBody>
          <a:bodyPr/>
          <a:lstStyle/>
          <a:p>
            <a:endParaRPr lang="en-US"/>
          </a:p>
        </p:txBody>
      </p:sp>
      <p:sp>
        <p:nvSpPr>
          <p:cNvPr id="126992" name="Line 16"/>
          <p:cNvSpPr>
            <a:spLocks noChangeShapeType="1"/>
          </p:cNvSpPr>
          <p:nvPr/>
        </p:nvSpPr>
        <p:spPr bwMode="auto">
          <a:xfrm flipV="1">
            <a:off x="1371600" y="3429000"/>
            <a:ext cx="0" cy="533400"/>
          </a:xfrm>
          <a:prstGeom prst="line">
            <a:avLst/>
          </a:prstGeom>
          <a:noFill/>
          <a:ln w="9525">
            <a:solidFill>
              <a:schemeClr val="tx1"/>
            </a:solidFill>
            <a:prstDash val="dash"/>
            <a:round/>
            <a:headEnd/>
            <a:tailEnd/>
          </a:ln>
          <a:effectLst/>
        </p:spPr>
        <p:txBody>
          <a:bodyPr/>
          <a:lstStyle/>
          <a:p>
            <a:endParaRPr lang="en-US"/>
          </a:p>
        </p:txBody>
      </p:sp>
      <p:sp>
        <p:nvSpPr>
          <p:cNvPr id="126993" name="Line 17"/>
          <p:cNvSpPr>
            <a:spLocks noChangeShapeType="1"/>
          </p:cNvSpPr>
          <p:nvPr/>
        </p:nvSpPr>
        <p:spPr bwMode="auto">
          <a:xfrm flipV="1">
            <a:off x="1371600" y="3802063"/>
            <a:ext cx="533400" cy="152400"/>
          </a:xfrm>
          <a:prstGeom prst="line">
            <a:avLst/>
          </a:prstGeom>
          <a:noFill/>
          <a:ln w="9525">
            <a:solidFill>
              <a:schemeClr val="tx1"/>
            </a:solidFill>
            <a:round/>
            <a:headEnd/>
            <a:tailEnd type="triangle" w="med" len="med"/>
          </a:ln>
          <a:effectLst/>
        </p:spPr>
        <p:txBody>
          <a:bodyPr/>
          <a:lstStyle/>
          <a:p>
            <a:endParaRPr lang="en-US"/>
          </a:p>
        </p:txBody>
      </p:sp>
      <p:sp>
        <p:nvSpPr>
          <p:cNvPr id="126994" name="Line 18"/>
          <p:cNvSpPr>
            <a:spLocks noChangeShapeType="1"/>
          </p:cNvSpPr>
          <p:nvPr/>
        </p:nvSpPr>
        <p:spPr bwMode="auto">
          <a:xfrm flipV="1">
            <a:off x="2819400" y="2895600"/>
            <a:ext cx="0" cy="609600"/>
          </a:xfrm>
          <a:prstGeom prst="line">
            <a:avLst/>
          </a:prstGeom>
          <a:noFill/>
          <a:ln w="28575">
            <a:solidFill>
              <a:srgbClr val="33CCFF"/>
            </a:solidFill>
            <a:round/>
            <a:headEnd/>
            <a:tailEnd type="triangle" w="med" len="med"/>
          </a:ln>
          <a:effectLst/>
        </p:spPr>
        <p:txBody>
          <a:bodyPr/>
          <a:lstStyle/>
          <a:p>
            <a:endParaRPr lang="en-US"/>
          </a:p>
        </p:txBody>
      </p:sp>
      <p:sp>
        <p:nvSpPr>
          <p:cNvPr id="126995" name="Line 19"/>
          <p:cNvSpPr>
            <a:spLocks noChangeShapeType="1"/>
          </p:cNvSpPr>
          <p:nvPr/>
        </p:nvSpPr>
        <p:spPr bwMode="auto">
          <a:xfrm flipV="1">
            <a:off x="3124200" y="3802063"/>
            <a:ext cx="152400" cy="457200"/>
          </a:xfrm>
          <a:prstGeom prst="line">
            <a:avLst/>
          </a:prstGeom>
          <a:noFill/>
          <a:ln w="22225">
            <a:solidFill>
              <a:schemeClr val="folHlink"/>
            </a:solidFill>
            <a:round/>
            <a:headEnd/>
            <a:tailEnd/>
          </a:ln>
          <a:effectLst/>
        </p:spPr>
        <p:txBody>
          <a:bodyPr/>
          <a:lstStyle/>
          <a:p>
            <a:endParaRPr lang="en-US"/>
          </a:p>
        </p:txBody>
      </p:sp>
      <p:sp>
        <p:nvSpPr>
          <p:cNvPr id="126996" name="Line 20"/>
          <p:cNvSpPr>
            <a:spLocks noChangeShapeType="1"/>
          </p:cNvSpPr>
          <p:nvPr/>
        </p:nvSpPr>
        <p:spPr bwMode="auto">
          <a:xfrm flipH="1" flipV="1">
            <a:off x="2590800" y="3116263"/>
            <a:ext cx="152400" cy="609600"/>
          </a:xfrm>
          <a:prstGeom prst="line">
            <a:avLst/>
          </a:prstGeom>
          <a:noFill/>
          <a:ln w="19050">
            <a:solidFill>
              <a:schemeClr val="folHlink"/>
            </a:solidFill>
            <a:round/>
            <a:headEnd/>
            <a:tailEnd/>
          </a:ln>
          <a:effectLst/>
        </p:spPr>
        <p:txBody>
          <a:bodyPr/>
          <a:lstStyle/>
          <a:p>
            <a:endParaRPr lang="en-US"/>
          </a:p>
        </p:txBody>
      </p:sp>
      <p:sp>
        <p:nvSpPr>
          <p:cNvPr id="126997" name="Line 21"/>
          <p:cNvSpPr>
            <a:spLocks noChangeShapeType="1"/>
          </p:cNvSpPr>
          <p:nvPr/>
        </p:nvSpPr>
        <p:spPr bwMode="auto">
          <a:xfrm flipH="1" flipV="1">
            <a:off x="3124200" y="2659063"/>
            <a:ext cx="76200" cy="533400"/>
          </a:xfrm>
          <a:prstGeom prst="line">
            <a:avLst/>
          </a:prstGeom>
          <a:noFill/>
          <a:ln w="22225">
            <a:solidFill>
              <a:schemeClr val="folHlink"/>
            </a:solidFill>
            <a:round/>
            <a:headEnd/>
            <a:tailEnd/>
          </a:ln>
          <a:effectLst/>
        </p:spPr>
        <p:txBody>
          <a:bodyPr/>
          <a:lstStyle/>
          <a:p>
            <a:endParaRPr lang="en-US"/>
          </a:p>
        </p:txBody>
      </p:sp>
      <p:sp>
        <p:nvSpPr>
          <p:cNvPr id="126998" name="Line 22"/>
          <p:cNvSpPr>
            <a:spLocks noChangeShapeType="1"/>
          </p:cNvSpPr>
          <p:nvPr/>
        </p:nvSpPr>
        <p:spPr bwMode="auto">
          <a:xfrm flipV="1">
            <a:off x="2895600" y="3421063"/>
            <a:ext cx="76200" cy="685800"/>
          </a:xfrm>
          <a:prstGeom prst="line">
            <a:avLst/>
          </a:prstGeom>
          <a:noFill/>
          <a:ln w="22225">
            <a:solidFill>
              <a:schemeClr val="folHlink"/>
            </a:solidFill>
            <a:round/>
            <a:headEnd/>
            <a:tailEnd/>
          </a:ln>
          <a:effectLst/>
        </p:spPr>
        <p:txBody>
          <a:bodyPr/>
          <a:lstStyle/>
          <a:p>
            <a:endParaRPr lang="en-US"/>
          </a:p>
        </p:txBody>
      </p:sp>
      <p:sp>
        <p:nvSpPr>
          <p:cNvPr id="126999" name="Text Box 23"/>
          <p:cNvSpPr txBox="1">
            <a:spLocks noChangeArrowheads="1"/>
          </p:cNvSpPr>
          <p:nvPr/>
        </p:nvSpPr>
        <p:spPr bwMode="auto">
          <a:xfrm>
            <a:off x="1876425" y="4202113"/>
            <a:ext cx="533400" cy="366712"/>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E</a:t>
            </a:r>
          </a:p>
        </p:txBody>
      </p:sp>
      <p:sp>
        <p:nvSpPr>
          <p:cNvPr id="127000" name="Line 24"/>
          <p:cNvSpPr>
            <a:spLocks noChangeShapeType="1"/>
          </p:cNvSpPr>
          <p:nvPr/>
        </p:nvSpPr>
        <p:spPr bwMode="auto">
          <a:xfrm>
            <a:off x="1371600" y="3962400"/>
            <a:ext cx="533400" cy="381000"/>
          </a:xfrm>
          <a:prstGeom prst="line">
            <a:avLst/>
          </a:prstGeom>
          <a:noFill/>
          <a:ln w="28575">
            <a:solidFill>
              <a:srgbClr val="FF0000"/>
            </a:solidFill>
            <a:round/>
            <a:headEnd/>
            <a:tailEnd type="triangle" w="med" len="med"/>
          </a:ln>
          <a:effectLst/>
        </p:spPr>
        <p:txBody>
          <a:bodyPr/>
          <a:lstStyle/>
          <a:p>
            <a:endParaRPr lang="en-US"/>
          </a:p>
        </p:txBody>
      </p:sp>
      <p:sp>
        <p:nvSpPr>
          <p:cNvPr id="127001" name="Text Box 25"/>
          <p:cNvSpPr txBox="1">
            <a:spLocks noChangeArrowheads="1"/>
          </p:cNvSpPr>
          <p:nvPr/>
        </p:nvSpPr>
        <p:spPr bwMode="auto">
          <a:xfrm>
            <a:off x="1822450" y="3497263"/>
            <a:ext cx="311150" cy="366712"/>
          </a:xfrm>
          <a:prstGeom prst="rect">
            <a:avLst/>
          </a:prstGeom>
          <a:noFill/>
          <a:ln w="9525">
            <a:noFill/>
            <a:miter lim="800000"/>
            <a:headEnd/>
            <a:tailEnd/>
          </a:ln>
          <a:effectLst/>
        </p:spPr>
        <p:txBody>
          <a:bodyPr wrap="none">
            <a:spAutoFit/>
          </a:bodyPr>
          <a:lstStyle/>
          <a:p>
            <a:r>
              <a:rPr lang="en-US" b="1"/>
              <a:t>k</a:t>
            </a:r>
          </a:p>
        </p:txBody>
      </p:sp>
      <p:sp>
        <p:nvSpPr>
          <p:cNvPr id="127002" name="Text Box 26"/>
          <p:cNvSpPr txBox="1">
            <a:spLocks noChangeArrowheads="1"/>
          </p:cNvSpPr>
          <p:nvPr/>
        </p:nvSpPr>
        <p:spPr bwMode="auto">
          <a:xfrm>
            <a:off x="2660650" y="2520950"/>
            <a:ext cx="311150" cy="366713"/>
          </a:xfrm>
          <a:prstGeom prst="rect">
            <a:avLst/>
          </a:prstGeom>
          <a:noFill/>
          <a:ln w="9525">
            <a:noFill/>
            <a:miter lim="800000"/>
            <a:headEnd/>
            <a:tailEnd/>
          </a:ln>
          <a:effectLst/>
        </p:spPr>
        <p:txBody>
          <a:bodyPr wrap="none">
            <a:spAutoFit/>
          </a:bodyPr>
          <a:lstStyle/>
          <a:p>
            <a:r>
              <a:rPr lang="en-US" b="1"/>
              <a:t>n</a:t>
            </a:r>
          </a:p>
        </p:txBody>
      </p:sp>
      <p:sp>
        <p:nvSpPr>
          <p:cNvPr id="127003" name="Line 27"/>
          <p:cNvSpPr>
            <a:spLocks noChangeShapeType="1"/>
          </p:cNvSpPr>
          <p:nvPr/>
        </p:nvSpPr>
        <p:spPr bwMode="auto">
          <a:xfrm>
            <a:off x="8093075" y="2195513"/>
            <a:ext cx="0" cy="381000"/>
          </a:xfrm>
          <a:prstGeom prst="line">
            <a:avLst/>
          </a:prstGeom>
          <a:noFill/>
          <a:ln w="22225">
            <a:solidFill>
              <a:schemeClr val="folHlink"/>
            </a:solidFill>
            <a:round/>
            <a:headEnd/>
            <a:tailEnd/>
          </a:ln>
          <a:effectLst/>
        </p:spPr>
        <p:txBody>
          <a:bodyPr/>
          <a:lstStyle/>
          <a:p>
            <a:endParaRPr lang="en-US"/>
          </a:p>
        </p:txBody>
      </p:sp>
      <p:sp>
        <p:nvSpPr>
          <p:cNvPr id="127004" name="Text Box 28"/>
          <p:cNvSpPr txBox="1">
            <a:spLocks noChangeArrowheads="1"/>
          </p:cNvSpPr>
          <p:nvPr/>
        </p:nvSpPr>
        <p:spPr bwMode="auto">
          <a:xfrm>
            <a:off x="8229600" y="2209800"/>
            <a:ext cx="476250" cy="366713"/>
          </a:xfrm>
          <a:prstGeom prst="rect">
            <a:avLst/>
          </a:prstGeom>
          <a:noFill/>
          <a:ln w="9525">
            <a:noFill/>
            <a:miter lim="800000"/>
            <a:headEnd/>
            <a:tailEnd/>
          </a:ln>
          <a:effectLst/>
        </p:spPr>
        <p:txBody>
          <a:bodyPr wrap="none">
            <a:spAutoFit/>
          </a:bodyPr>
          <a:lstStyle/>
          <a:p>
            <a:r>
              <a:rPr lang="en-US"/>
              <a:t>LC</a:t>
            </a:r>
          </a:p>
        </p:txBody>
      </p:sp>
      <p:sp>
        <p:nvSpPr>
          <p:cNvPr id="127005" name="Line 29"/>
          <p:cNvSpPr>
            <a:spLocks noChangeShapeType="1"/>
          </p:cNvSpPr>
          <p:nvPr/>
        </p:nvSpPr>
        <p:spPr bwMode="auto">
          <a:xfrm>
            <a:off x="6172200" y="2049463"/>
            <a:ext cx="0" cy="2057400"/>
          </a:xfrm>
          <a:prstGeom prst="line">
            <a:avLst/>
          </a:prstGeom>
          <a:noFill/>
          <a:ln w="9525">
            <a:solidFill>
              <a:schemeClr val="tx1"/>
            </a:solidFill>
            <a:round/>
            <a:headEnd/>
            <a:tailEnd/>
          </a:ln>
          <a:effectLst/>
        </p:spPr>
        <p:txBody>
          <a:bodyPr/>
          <a:lstStyle/>
          <a:p>
            <a:endParaRPr lang="en-US"/>
          </a:p>
        </p:txBody>
      </p:sp>
      <p:sp>
        <p:nvSpPr>
          <p:cNvPr id="127006" name="Line 30"/>
          <p:cNvSpPr>
            <a:spLocks noChangeShapeType="1"/>
          </p:cNvSpPr>
          <p:nvPr/>
        </p:nvSpPr>
        <p:spPr bwMode="auto">
          <a:xfrm>
            <a:off x="7239000" y="2735263"/>
            <a:ext cx="0" cy="2057400"/>
          </a:xfrm>
          <a:prstGeom prst="line">
            <a:avLst/>
          </a:prstGeom>
          <a:noFill/>
          <a:ln w="9525">
            <a:solidFill>
              <a:schemeClr val="tx1"/>
            </a:solidFill>
            <a:round/>
            <a:headEnd/>
            <a:tailEnd/>
          </a:ln>
          <a:effectLst/>
        </p:spPr>
        <p:txBody>
          <a:bodyPr/>
          <a:lstStyle/>
          <a:p>
            <a:endParaRPr lang="en-US"/>
          </a:p>
        </p:txBody>
      </p:sp>
      <p:sp>
        <p:nvSpPr>
          <p:cNvPr id="127007" name="Line 31"/>
          <p:cNvSpPr>
            <a:spLocks noChangeShapeType="1"/>
          </p:cNvSpPr>
          <p:nvPr/>
        </p:nvSpPr>
        <p:spPr bwMode="auto">
          <a:xfrm>
            <a:off x="6172200" y="2049463"/>
            <a:ext cx="1066800" cy="685800"/>
          </a:xfrm>
          <a:prstGeom prst="line">
            <a:avLst/>
          </a:prstGeom>
          <a:noFill/>
          <a:ln w="9525">
            <a:solidFill>
              <a:schemeClr val="tx1"/>
            </a:solidFill>
            <a:round/>
            <a:headEnd/>
            <a:tailEnd/>
          </a:ln>
          <a:effectLst/>
        </p:spPr>
        <p:txBody>
          <a:bodyPr/>
          <a:lstStyle/>
          <a:p>
            <a:endParaRPr lang="en-US"/>
          </a:p>
        </p:txBody>
      </p:sp>
      <p:sp>
        <p:nvSpPr>
          <p:cNvPr id="127008" name="Line 32"/>
          <p:cNvSpPr>
            <a:spLocks noChangeShapeType="1"/>
          </p:cNvSpPr>
          <p:nvPr/>
        </p:nvSpPr>
        <p:spPr bwMode="auto">
          <a:xfrm>
            <a:off x="6172200" y="4106863"/>
            <a:ext cx="1066800" cy="685800"/>
          </a:xfrm>
          <a:prstGeom prst="line">
            <a:avLst/>
          </a:prstGeom>
          <a:noFill/>
          <a:ln w="9525">
            <a:solidFill>
              <a:schemeClr val="tx1"/>
            </a:solidFill>
            <a:round/>
            <a:headEnd/>
            <a:tailEnd/>
          </a:ln>
          <a:effectLst/>
        </p:spPr>
        <p:txBody>
          <a:bodyPr/>
          <a:lstStyle/>
          <a:p>
            <a:endParaRPr lang="en-US"/>
          </a:p>
        </p:txBody>
      </p:sp>
      <p:sp>
        <p:nvSpPr>
          <p:cNvPr id="127009" name="Line 33"/>
          <p:cNvSpPr>
            <a:spLocks noChangeShapeType="1"/>
          </p:cNvSpPr>
          <p:nvPr/>
        </p:nvSpPr>
        <p:spPr bwMode="auto">
          <a:xfrm>
            <a:off x="6477000" y="1954213"/>
            <a:ext cx="1066800" cy="685800"/>
          </a:xfrm>
          <a:prstGeom prst="line">
            <a:avLst/>
          </a:prstGeom>
          <a:noFill/>
          <a:ln w="9525">
            <a:solidFill>
              <a:schemeClr val="tx1"/>
            </a:solidFill>
            <a:round/>
            <a:headEnd/>
            <a:tailEnd/>
          </a:ln>
          <a:effectLst/>
        </p:spPr>
        <p:txBody>
          <a:bodyPr/>
          <a:lstStyle/>
          <a:p>
            <a:endParaRPr lang="en-US"/>
          </a:p>
        </p:txBody>
      </p:sp>
      <p:sp>
        <p:nvSpPr>
          <p:cNvPr id="127010" name="Line 34"/>
          <p:cNvSpPr>
            <a:spLocks noChangeAspect="1" noChangeShapeType="1"/>
          </p:cNvSpPr>
          <p:nvPr/>
        </p:nvSpPr>
        <p:spPr bwMode="auto">
          <a:xfrm rot="18556318" flipH="1" flipV="1">
            <a:off x="7260431" y="4666457"/>
            <a:ext cx="255587" cy="165100"/>
          </a:xfrm>
          <a:prstGeom prst="line">
            <a:avLst/>
          </a:prstGeom>
          <a:noFill/>
          <a:ln w="9525">
            <a:solidFill>
              <a:schemeClr val="tx1"/>
            </a:solidFill>
            <a:round/>
            <a:headEnd/>
            <a:tailEnd/>
          </a:ln>
          <a:effectLst/>
        </p:spPr>
        <p:txBody>
          <a:bodyPr/>
          <a:lstStyle/>
          <a:p>
            <a:endParaRPr lang="en-US"/>
          </a:p>
        </p:txBody>
      </p:sp>
      <p:sp>
        <p:nvSpPr>
          <p:cNvPr id="127011" name="Line 35"/>
          <p:cNvSpPr>
            <a:spLocks noChangeShapeType="1"/>
          </p:cNvSpPr>
          <p:nvPr/>
        </p:nvSpPr>
        <p:spPr bwMode="auto">
          <a:xfrm>
            <a:off x="7534275" y="2640013"/>
            <a:ext cx="0" cy="2057400"/>
          </a:xfrm>
          <a:prstGeom prst="line">
            <a:avLst/>
          </a:prstGeom>
          <a:noFill/>
          <a:ln w="9525">
            <a:solidFill>
              <a:schemeClr val="tx1"/>
            </a:solidFill>
            <a:round/>
            <a:headEnd/>
            <a:tailEnd/>
          </a:ln>
          <a:effectLst/>
        </p:spPr>
        <p:txBody>
          <a:bodyPr/>
          <a:lstStyle/>
          <a:p>
            <a:endParaRPr lang="en-US"/>
          </a:p>
        </p:txBody>
      </p:sp>
      <p:sp>
        <p:nvSpPr>
          <p:cNvPr id="127012" name="Line 36"/>
          <p:cNvSpPr>
            <a:spLocks noChangeAspect="1" noChangeShapeType="1"/>
          </p:cNvSpPr>
          <p:nvPr/>
        </p:nvSpPr>
        <p:spPr bwMode="auto">
          <a:xfrm rot="18556318" flipH="1" flipV="1">
            <a:off x="7257256" y="2599532"/>
            <a:ext cx="255587" cy="165100"/>
          </a:xfrm>
          <a:prstGeom prst="line">
            <a:avLst/>
          </a:prstGeom>
          <a:noFill/>
          <a:ln w="9525">
            <a:solidFill>
              <a:schemeClr val="tx1"/>
            </a:solidFill>
            <a:round/>
            <a:headEnd/>
            <a:tailEnd/>
          </a:ln>
          <a:effectLst/>
        </p:spPr>
        <p:txBody>
          <a:bodyPr/>
          <a:lstStyle/>
          <a:p>
            <a:endParaRPr lang="en-US"/>
          </a:p>
        </p:txBody>
      </p:sp>
      <p:sp>
        <p:nvSpPr>
          <p:cNvPr id="127013" name="Line 37"/>
          <p:cNvSpPr>
            <a:spLocks noChangeAspect="1" noChangeShapeType="1"/>
          </p:cNvSpPr>
          <p:nvPr/>
        </p:nvSpPr>
        <p:spPr bwMode="auto">
          <a:xfrm rot="18556318" flipH="1" flipV="1">
            <a:off x="6199981" y="1923257"/>
            <a:ext cx="255587" cy="165100"/>
          </a:xfrm>
          <a:prstGeom prst="line">
            <a:avLst/>
          </a:prstGeom>
          <a:noFill/>
          <a:ln w="9525">
            <a:solidFill>
              <a:schemeClr val="tx1"/>
            </a:solidFill>
            <a:round/>
            <a:headEnd/>
            <a:tailEnd/>
          </a:ln>
          <a:effectLst/>
        </p:spPr>
        <p:txBody>
          <a:bodyPr/>
          <a:lstStyle/>
          <a:p>
            <a:endParaRPr lang="en-US"/>
          </a:p>
        </p:txBody>
      </p:sp>
      <p:sp>
        <p:nvSpPr>
          <p:cNvPr id="127014" name="Line 38"/>
          <p:cNvSpPr>
            <a:spLocks noChangeShapeType="1"/>
          </p:cNvSpPr>
          <p:nvPr/>
        </p:nvSpPr>
        <p:spPr bwMode="auto">
          <a:xfrm flipV="1">
            <a:off x="5105400" y="3124200"/>
            <a:ext cx="0" cy="838200"/>
          </a:xfrm>
          <a:prstGeom prst="line">
            <a:avLst/>
          </a:prstGeom>
          <a:noFill/>
          <a:ln w="28575">
            <a:solidFill>
              <a:srgbClr val="FF0000"/>
            </a:solidFill>
            <a:round/>
            <a:headEnd/>
            <a:tailEnd type="triangle" w="med" len="med"/>
          </a:ln>
          <a:effectLst/>
        </p:spPr>
        <p:txBody>
          <a:bodyPr/>
          <a:lstStyle/>
          <a:p>
            <a:endParaRPr lang="en-US"/>
          </a:p>
        </p:txBody>
      </p:sp>
      <p:sp>
        <p:nvSpPr>
          <p:cNvPr id="127015" name="Line 39"/>
          <p:cNvSpPr>
            <a:spLocks noChangeShapeType="1"/>
          </p:cNvSpPr>
          <p:nvPr/>
        </p:nvSpPr>
        <p:spPr bwMode="auto">
          <a:xfrm flipV="1">
            <a:off x="5105400" y="3802063"/>
            <a:ext cx="533400" cy="152400"/>
          </a:xfrm>
          <a:prstGeom prst="line">
            <a:avLst/>
          </a:prstGeom>
          <a:noFill/>
          <a:ln w="9525">
            <a:solidFill>
              <a:schemeClr val="tx1"/>
            </a:solidFill>
            <a:round/>
            <a:headEnd/>
            <a:tailEnd type="triangle" w="med" len="med"/>
          </a:ln>
          <a:effectLst/>
        </p:spPr>
        <p:txBody>
          <a:bodyPr/>
          <a:lstStyle/>
          <a:p>
            <a:endParaRPr lang="en-US"/>
          </a:p>
        </p:txBody>
      </p:sp>
      <p:sp>
        <p:nvSpPr>
          <p:cNvPr id="127016" name="Line 40"/>
          <p:cNvSpPr>
            <a:spLocks noChangeShapeType="1"/>
          </p:cNvSpPr>
          <p:nvPr/>
        </p:nvSpPr>
        <p:spPr bwMode="auto">
          <a:xfrm flipV="1">
            <a:off x="6553200" y="2895600"/>
            <a:ext cx="0" cy="609600"/>
          </a:xfrm>
          <a:prstGeom prst="line">
            <a:avLst/>
          </a:prstGeom>
          <a:noFill/>
          <a:ln w="28575">
            <a:solidFill>
              <a:srgbClr val="00CCFF"/>
            </a:solidFill>
            <a:round/>
            <a:headEnd/>
            <a:tailEnd type="triangle" w="med" len="med"/>
          </a:ln>
          <a:effectLst/>
        </p:spPr>
        <p:txBody>
          <a:bodyPr/>
          <a:lstStyle/>
          <a:p>
            <a:endParaRPr lang="en-US"/>
          </a:p>
        </p:txBody>
      </p:sp>
      <p:sp>
        <p:nvSpPr>
          <p:cNvPr id="127017" name="Line 41"/>
          <p:cNvSpPr>
            <a:spLocks noChangeShapeType="1"/>
          </p:cNvSpPr>
          <p:nvPr/>
        </p:nvSpPr>
        <p:spPr bwMode="auto">
          <a:xfrm flipV="1">
            <a:off x="6858000" y="3802063"/>
            <a:ext cx="152400" cy="457200"/>
          </a:xfrm>
          <a:prstGeom prst="line">
            <a:avLst/>
          </a:prstGeom>
          <a:noFill/>
          <a:ln w="22225">
            <a:solidFill>
              <a:schemeClr val="folHlink"/>
            </a:solidFill>
            <a:round/>
            <a:headEnd/>
            <a:tailEnd/>
          </a:ln>
          <a:effectLst/>
        </p:spPr>
        <p:txBody>
          <a:bodyPr/>
          <a:lstStyle/>
          <a:p>
            <a:endParaRPr lang="en-US"/>
          </a:p>
        </p:txBody>
      </p:sp>
      <p:sp>
        <p:nvSpPr>
          <p:cNvPr id="127018" name="Line 42"/>
          <p:cNvSpPr>
            <a:spLocks noChangeShapeType="1"/>
          </p:cNvSpPr>
          <p:nvPr/>
        </p:nvSpPr>
        <p:spPr bwMode="auto">
          <a:xfrm flipH="1" flipV="1">
            <a:off x="6324600" y="3116263"/>
            <a:ext cx="152400" cy="609600"/>
          </a:xfrm>
          <a:prstGeom prst="line">
            <a:avLst/>
          </a:prstGeom>
          <a:noFill/>
          <a:ln w="19050">
            <a:solidFill>
              <a:schemeClr val="folHlink"/>
            </a:solidFill>
            <a:round/>
            <a:headEnd/>
            <a:tailEnd/>
          </a:ln>
          <a:effectLst/>
        </p:spPr>
        <p:txBody>
          <a:bodyPr/>
          <a:lstStyle/>
          <a:p>
            <a:endParaRPr lang="en-US"/>
          </a:p>
        </p:txBody>
      </p:sp>
      <p:sp>
        <p:nvSpPr>
          <p:cNvPr id="127019" name="Line 43"/>
          <p:cNvSpPr>
            <a:spLocks noChangeShapeType="1"/>
          </p:cNvSpPr>
          <p:nvPr/>
        </p:nvSpPr>
        <p:spPr bwMode="auto">
          <a:xfrm flipH="1" flipV="1">
            <a:off x="6858000" y="2659063"/>
            <a:ext cx="76200" cy="533400"/>
          </a:xfrm>
          <a:prstGeom prst="line">
            <a:avLst/>
          </a:prstGeom>
          <a:noFill/>
          <a:ln w="22225">
            <a:solidFill>
              <a:schemeClr val="folHlink"/>
            </a:solidFill>
            <a:round/>
            <a:headEnd/>
            <a:tailEnd/>
          </a:ln>
          <a:effectLst/>
        </p:spPr>
        <p:txBody>
          <a:bodyPr/>
          <a:lstStyle/>
          <a:p>
            <a:endParaRPr lang="en-US"/>
          </a:p>
        </p:txBody>
      </p:sp>
      <p:sp>
        <p:nvSpPr>
          <p:cNvPr id="127020" name="Line 44"/>
          <p:cNvSpPr>
            <a:spLocks noChangeShapeType="1"/>
          </p:cNvSpPr>
          <p:nvPr/>
        </p:nvSpPr>
        <p:spPr bwMode="auto">
          <a:xfrm flipV="1">
            <a:off x="6629400" y="3421063"/>
            <a:ext cx="76200" cy="685800"/>
          </a:xfrm>
          <a:prstGeom prst="line">
            <a:avLst/>
          </a:prstGeom>
          <a:noFill/>
          <a:ln w="22225">
            <a:solidFill>
              <a:schemeClr val="folHlink"/>
            </a:solidFill>
            <a:round/>
            <a:headEnd/>
            <a:tailEnd/>
          </a:ln>
          <a:effectLst/>
        </p:spPr>
        <p:txBody>
          <a:bodyPr/>
          <a:lstStyle/>
          <a:p>
            <a:endParaRPr lang="en-US"/>
          </a:p>
        </p:txBody>
      </p:sp>
      <p:sp>
        <p:nvSpPr>
          <p:cNvPr id="127021" name="Text Box 45"/>
          <p:cNvSpPr txBox="1">
            <a:spLocks noChangeArrowheads="1"/>
          </p:cNvSpPr>
          <p:nvPr/>
        </p:nvSpPr>
        <p:spPr bwMode="auto">
          <a:xfrm>
            <a:off x="4933950" y="2797175"/>
            <a:ext cx="533400" cy="366713"/>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E</a:t>
            </a:r>
          </a:p>
        </p:txBody>
      </p:sp>
      <p:sp>
        <p:nvSpPr>
          <p:cNvPr id="127022" name="Line 46"/>
          <p:cNvSpPr>
            <a:spLocks noChangeShapeType="1"/>
          </p:cNvSpPr>
          <p:nvPr/>
        </p:nvSpPr>
        <p:spPr bwMode="auto">
          <a:xfrm>
            <a:off x="5105400" y="3962400"/>
            <a:ext cx="381000" cy="228600"/>
          </a:xfrm>
          <a:prstGeom prst="line">
            <a:avLst/>
          </a:prstGeom>
          <a:noFill/>
          <a:ln w="9525">
            <a:solidFill>
              <a:schemeClr val="tx1"/>
            </a:solidFill>
            <a:prstDash val="dash"/>
            <a:round/>
            <a:headEnd/>
            <a:tailEnd/>
          </a:ln>
          <a:effectLst/>
        </p:spPr>
        <p:txBody>
          <a:bodyPr/>
          <a:lstStyle/>
          <a:p>
            <a:endParaRPr lang="en-US"/>
          </a:p>
        </p:txBody>
      </p:sp>
      <p:sp>
        <p:nvSpPr>
          <p:cNvPr id="127023" name="Text Box 47"/>
          <p:cNvSpPr txBox="1">
            <a:spLocks noChangeArrowheads="1"/>
          </p:cNvSpPr>
          <p:nvPr/>
        </p:nvSpPr>
        <p:spPr bwMode="auto">
          <a:xfrm>
            <a:off x="5556250" y="3497263"/>
            <a:ext cx="311150" cy="366712"/>
          </a:xfrm>
          <a:prstGeom prst="rect">
            <a:avLst/>
          </a:prstGeom>
          <a:noFill/>
          <a:ln w="9525">
            <a:noFill/>
            <a:miter lim="800000"/>
            <a:headEnd/>
            <a:tailEnd/>
          </a:ln>
          <a:effectLst/>
        </p:spPr>
        <p:txBody>
          <a:bodyPr wrap="none">
            <a:spAutoFit/>
          </a:bodyPr>
          <a:lstStyle/>
          <a:p>
            <a:r>
              <a:rPr lang="en-US" b="1"/>
              <a:t>k</a:t>
            </a:r>
          </a:p>
        </p:txBody>
      </p:sp>
      <p:sp>
        <p:nvSpPr>
          <p:cNvPr id="127024" name="Text Box 48"/>
          <p:cNvSpPr txBox="1">
            <a:spLocks noChangeArrowheads="1"/>
          </p:cNvSpPr>
          <p:nvPr/>
        </p:nvSpPr>
        <p:spPr bwMode="auto">
          <a:xfrm>
            <a:off x="6394450" y="2520950"/>
            <a:ext cx="311150" cy="366713"/>
          </a:xfrm>
          <a:prstGeom prst="rect">
            <a:avLst/>
          </a:prstGeom>
          <a:noFill/>
          <a:ln w="9525">
            <a:noFill/>
            <a:miter lim="800000"/>
            <a:headEnd/>
            <a:tailEnd/>
          </a:ln>
          <a:effectLst/>
        </p:spPr>
        <p:txBody>
          <a:bodyPr wrap="none">
            <a:spAutoFit/>
          </a:bodyPr>
          <a:lstStyle/>
          <a:p>
            <a:r>
              <a:rPr lang="en-US" b="1"/>
              <a:t>n</a:t>
            </a:r>
          </a:p>
        </p:txBody>
      </p:sp>
      <p:sp>
        <p:nvSpPr>
          <p:cNvPr id="127026" name="Text Box 50"/>
          <p:cNvSpPr txBox="1">
            <a:spLocks noChangeArrowheads="1"/>
          </p:cNvSpPr>
          <p:nvPr/>
        </p:nvSpPr>
        <p:spPr bwMode="auto">
          <a:xfrm>
            <a:off x="2438400" y="4648200"/>
            <a:ext cx="609600" cy="457200"/>
          </a:xfrm>
          <a:prstGeom prst="rect">
            <a:avLst/>
          </a:prstGeom>
          <a:noFill/>
          <a:ln w="9525">
            <a:noFill/>
            <a:miter lim="800000"/>
            <a:headEnd/>
            <a:tailEnd/>
          </a:ln>
          <a:effectLst/>
        </p:spPr>
        <p:txBody>
          <a:bodyPr>
            <a:spAutoFit/>
          </a:bodyPr>
          <a:lstStyle/>
          <a:p>
            <a:r>
              <a:rPr lang="en-US" sz="2400" b="1">
                <a:solidFill>
                  <a:schemeClr val="folHlink"/>
                </a:solidFill>
              </a:rPr>
              <a:t>n</a:t>
            </a:r>
            <a:r>
              <a:rPr lang="en-US" sz="2400" b="1" baseline="-25000">
                <a:solidFill>
                  <a:schemeClr val="folHlink"/>
                </a:solidFill>
              </a:rPr>
              <a:t>o</a:t>
            </a:r>
          </a:p>
        </p:txBody>
      </p:sp>
      <p:sp>
        <p:nvSpPr>
          <p:cNvPr id="127027" name="Text Box 51"/>
          <p:cNvSpPr txBox="1">
            <a:spLocks noChangeArrowheads="1"/>
          </p:cNvSpPr>
          <p:nvPr/>
        </p:nvSpPr>
        <p:spPr bwMode="auto">
          <a:xfrm>
            <a:off x="6172200" y="4724400"/>
            <a:ext cx="609600" cy="457200"/>
          </a:xfrm>
          <a:prstGeom prst="rect">
            <a:avLst/>
          </a:prstGeom>
          <a:noFill/>
          <a:ln w="9525">
            <a:noFill/>
            <a:miter lim="800000"/>
            <a:headEnd/>
            <a:tailEnd/>
          </a:ln>
          <a:effectLst/>
        </p:spPr>
        <p:txBody>
          <a:bodyPr>
            <a:spAutoFit/>
          </a:bodyPr>
          <a:lstStyle/>
          <a:p>
            <a:r>
              <a:rPr lang="en-US" sz="2400" b="1">
                <a:solidFill>
                  <a:schemeClr val="folHlink"/>
                </a:solidFill>
              </a:rPr>
              <a:t>n</a:t>
            </a:r>
            <a:r>
              <a:rPr lang="en-US" sz="2400" b="1" baseline="-25000">
                <a:solidFill>
                  <a:schemeClr val="folHlink"/>
                </a:solidFill>
              </a:rPr>
              <a:t>e</a:t>
            </a:r>
          </a:p>
        </p:txBody>
      </p:sp>
      <p:sp>
        <p:nvSpPr>
          <p:cNvPr id="127028" name="Rectangle 52"/>
          <p:cNvSpPr>
            <a:spLocks noChangeArrowheads="1"/>
          </p:cNvSpPr>
          <p:nvPr/>
        </p:nvSpPr>
        <p:spPr bwMode="auto">
          <a:xfrm>
            <a:off x="609600" y="5332413"/>
            <a:ext cx="4572000" cy="1006475"/>
          </a:xfrm>
          <a:prstGeom prst="rect">
            <a:avLst/>
          </a:prstGeom>
          <a:noFill/>
          <a:ln w="9525">
            <a:noFill/>
            <a:miter lim="800000"/>
            <a:headEnd/>
            <a:tailEnd/>
          </a:ln>
          <a:effectLst/>
        </p:spPr>
        <p:txBody>
          <a:bodyPr>
            <a:spAutoFit/>
          </a:bodyPr>
          <a:lstStyle/>
          <a:p>
            <a:r>
              <a:rPr lang="en-US" sz="2000" b="1">
                <a:solidFill>
                  <a:srgbClr val="000099"/>
                </a:solidFill>
              </a:rPr>
              <a:t>Techniques:</a:t>
            </a:r>
            <a:endParaRPr lang="en-US" sz="2000" b="1"/>
          </a:p>
          <a:p>
            <a:r>
              <a:rPr lang="en-US" sz="2000"/>
              <a:t>Brewster’s angle measurement</a:t>
            </a:r>
          </a:p>
          <a:p>
            <a:r>
              <a:rPr lang="en-US" sz="2000"/>
              <a:t>Interferometry</a:t>
            </a:r>
            <a:endParaRPr lang="en-US"/>
          </a:p>
        </p:txBody>
      </p:sp>
      <p:sp>
        <p:nvSpPr>
          <p:cNvPr id="127029" name="Text Box 53"/>
          <p:cNvSpPr txBox="1">
            <a:spLocks noChangeArrowheads="1"/>
          </p:cNvSpPr>
          <p:nvPr/>
        </p:nvSpPr>
        <p:spPr bwMode="auto">
          <a:xfrm>
            <a:off x="3657600" y="1981200"/>
            <a:ext cx="1422400" cy="366713"/>
          </a:xfrm>
          <a:prstGeom prst="rect">
            <a:avLst/>
          </a:prstGeom>
          <a:noFill/>
          <a:ln w="9525">
            <a:noFill/>
            <a:miter lim="800000"/>
            <a:headEnd/>
            <a:tailEnd/>
          </a:ln>
          <a:effectLst/>
        </p:spPr>
        <p:txBody>
          <a:bodyPr wrap="none">
            <a:spAutoFit/>
          </a:bodyPr>
          <a:lstStyle/>
          <a:p>
            <a:r>
              <a:rPr lang="en-US"/>
              <a:t>LC elastomer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5"/>
          <p:cNvSpPr>
            <a:spLocks noGrp="1"/>
          </p:cNvSpPr>
          <p:nvPr>
            <p:ph type="ftr" sz="quarter" idx="11"/>
          </p:nvPr>
        </p:nvSpPr>
        <p:spPr/>
        <p:txBody>
          <a:bodyPr/>
          <a:lstStyle/>
          <a:p>
            <a:r>
              <a:rPr lang="en-US"/>
              <a:t>American Physical Society 2008</a:t>
            </a:r>
          </a:p>
        </p:txBody>
      </p:sp>
      <p:sp>
        <p:nvSpPr>
          <p:cNvPr id="37" name="Slide Number Placeholder 6"/>
          <p:cNvSpPr>
            <a:spLocks noGrp="1"/>
          </p:cNvSpPr>
          <p:nvPr>
            <p:ph type="sldNum" sz="quarter" idx="12"/>
          </p:nvPr>
        </p:nvSpPr>
        <p:spPr/>
        <p:txBody>
          <a:bodyPr/>
          <a:lstStyle/>
          <a:p>
            <a:fld id="{5A1A19BD-EAC3-4737-ACB5-39392CB939D3}" type="slidenum">
              <a:rPr lang="en-US"/>
              <a:pPr/>
              <a:t>5</a:t>
            </a:fld>
            <a:endParaRPr lang="en-US"/>
          </a:p>
        </p:txBody>
      </p:sp>
      <p:sp>
        <p:nvSpPr>
          <p:cNvPr id="58370" name="Rectangle 2"/>
          <p:cNvSpPr>
            <a:spLocks noGrp="1" noChangeArrowheads="1"/>
          </p:cNvSpPr>
          <p:nvPr>
            <p:ph type="title"/>
          </p:nvPr>
        </p:nvSpPr>
        <p:spPr/>
        <p:txBody>
          <a:bodyPr/>
          <a:lstStyle/>
          <a:p>
            <a:r>
              <a:rPr lang="en-US"/>
              <a:t>Brewster’s angle</a:t>
            </a:r>
          </a:p>
        </p:txBody>
      </p:sp>
      <p:grpSp>
        <p:nvGrpSpPr>
          <p:cNvPr id="58784" name="Group 416"/>
          <p:cNvGrpSpPr>
            <a:grpSpLocks/>
          </p:cNvGrpSpPr>
          <p:nvPr/>
        </p:nvGrpSpPr>
        <p:grpSpPr bwMode="auto">
          <a:xfrm>
            <a:off x="3200400" y="4724400"/>
            <a:ext cx="2438400" cy="1219200"/>
            <a:chOff x="2016" y="2976"/>
            <a:chExt cx="1536" cy="768"/>
          </a:xfrm>
        </p:grpSpPr>
        <p:sp>
          <p:nvSpPr>
            <p:cNvPr id="58783" name="Rectangle 415"/>
            <p:cNvSpPr>
              <a:spLocks noChangeArrowheads="1"/>
            </p:cNvSpPr>
            <p:nvPr/>
          </p:nvSpPr>
          <p:spPr bwMode="auto">
            <a:xfrm>
              <a:off x="2016" y="2976"/>
              <a:ext cx="1536" cy="768"/>
            </a:xfrm>
            <a:prstGeom prst="rect">
              <a:avLst/>
            </a:prstGeom>
            <a:solidFill>
              <a:srgbClr val="FFFF99"/>
            </a:solidFill>
            <a:ln w="9525">
              <a:noFill/>
              <a:miter lim="800000"/>
              <a:headEnd/>
              <a:tailEnd/>
            </a:ln>
            <a:effectLst/>
          </p:spPr>
          <p:txBody>
            <a:bodyPr wrap="none" anchor="ctr"/>
            <a:lstStyle/>
            <a:p>
              <a:endParaRPr lang="en-US"/>
            </a:p>
          </p:txBody>
        </p:sp>
        <p:graphicFrame>
          <p:nvGraphicFramePr>
            <p:cNvPr id="58777" name="Object 409"/>
            <p:cNvGraphicFramePr>
              <a:graphicFrameLocks noChangeAspect="1"/>
            </p:cNvGraphicFramePr>
            <p:nvPr/>
          </p:nvGraphicFramePr>
          <p:xfrm>
            <a:off x="2064" y="3018"/>
            <a:ext cx="1440" cy="678"/>
          </p:xfrm>
          <a:graphic>
            <a:graphicData uri="http://schemas.openxmlformats.org/presentationml/2006/ole">
              <p:oleObj spid="_x0000_s58777" name="Equation" r:id="rId3" imgW="2158920" imgH="1015920" progId="Equation.3">
                <p:embed/>
              </p:oleObj>
            </a:graphicData>
          </a:graphic>
        </p:graphicFrame>
      </p:grpSp>
      <p:sp>
        <p:nvSpPr>
          <p:cNvPr id="58436" name="Text Box 68"/>
          <p:cNvSpPr txBox="1">
            <a:spLocks noChangeArrowheads="1"/>
          </p:cNvSpPr>
          <p:nvPr/>
        </p:nvSpPr>
        <p:spPr bwMode="auto">
          <a:xfrm>
            <a:off x="1423988" y="5943600"/>
            <a:ext cx="6577012" cy="304800"/>
          </a:xfrm>
          <a:prstGeom prst="rect">
            <a:avLst/>
          </a:prstGeom>
          <a:noFill/>
          <a:ln w="9525">
            <a:noFill/>
            <a:miter lim="800000"/>
            <a:headEnd/>
            <a:tailEnd/>
          </a:ln>
          <a:effectLst/>
        </p:spPr>
        <p:txBody>
          <a:bodyPr wrap="none">
            <a:spAutoFit/>
          </a:bodyPr>
          <a:lstStyle/>
          <a:p>
            <a:r>
              <a:rPr lang="en-US" sz="1400" i="1">
                <a:latin typeface="Arial" charset="0"/>
              </a:rPr>
              <a:t>Schematic diagram of the experimental setup for Brewster’s angle measurements</a:t>
            </a:r>
          </a:p>
        </p:txBody>
      </p:sp>
      <p:grpSp>
        <p:nvGrpSpPr>
          <p:cNvPr id="58774" name="Group 406"/>
          <p:cNvGrpSpPr>
            <a:grpSpLocks/>
          </p:cNvGrpSpPr>
          <p:nvPr/>
        </p:nvGrpSpPr>
        <p:grpSpPr bwMode="auto">
          <a:xfrm>
            <a:off x="495300" y="1828800"/>
            <a:ext cx="3848100" cy="2830513"/>
            <a:chOff x="504" y="1625"/>
            <a:chExt cx="2424" cy="1783"/>
          </a:xfrm>
        </p:grpSpPr>
        <p:grpSp>
          <p:nvGrpSpPr>
            <p:cNvPr id="58503" name="Group 135"/>
            <p:cNvGrpSpPr>
              <a:grpSpLocks/>
            </p:cNvGrpSpPr>
            <p:nvPr/>
          </p:nvGrpSpPr>
          <p:grpSpPr bwMode="auto">
            <a:xfrm>
              <a:off x="504" y="1625"/>
              <a:ext cx="2424" cy="1783"/>
              <a:chOff x="192" y="1104"/>
              <a:chExt cx="2424" cy="1783"/>
            </a:xfrm>
          </p:grpSpPr>
          <p:sp>
            <p:nvSpPr>
              <p:cNvPr id="58480" name="Oval 112"/>
              <p:cNvSpPr>
                <a:spLocks noChangeAspect="1" noChangeArrowheads="1"/>
              </p:cNvSpPr>
              <p:nvPr/>
            </p:nvSpPr>
            <p:spPr bwMode="auto">
              <a:xfrm>
                <a:off x="1326" y="2316"/>
                <a:ext cx="385" cy="384"/>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58481" name="Rectangle 113"/>
              <p:cNvSpPr>
                <a:spLocks noChangeAspect="1" noChangeArrowheads="1"/>
              </p:cNvSpPr>
              <p:nvPr/>
            </p:nvSpPr>
            <p:spPr bwMode="auto">
              <a:xfrm rot="2860573">
                <a:off x="312" y="1316"/>
                <a:ext cx="577" cy="153"/>
              </a:xfrm>
              <a:prstGeom prst="rect">
                <a:avLst/>
              </a:prstGeom>
              <a:solidFill>
                <a:schemeClr val="bg2"/>
              </a:solidFill>
              <a:ln w="9525">
                <a:solidFill>
                  <a:schemeClr val="tx1"/>
                </a:solidFill>
                <a:miter lim="800000"/>
                <a:headEnd/>
                <a:tailEnd/>
              </a:ln>
              <a:effectLst/>
            </p:spPr>
            <p:txBody>
              <a:bodyPr wrap="none" anchor="ctr"/>
              <a:lstStyle/>
              <a:p>
                <a:endParaRPr lang="en-US"/>
              </a:p>
            </p:txBody>
          </p:sp>
          <p:sp>
            <p:nvSpPr>
              <p:cNvPr id="58482" name="Line 114"/>
              <p:cNvSpPr>
                <a:spLocks noChangeAspect="1" noChangeShapeType="1"/>
              </p:cNvSpPr>
              <p:nvPr/>
            </p:nvSpPr>
            <p:spPr bwMode="auto">
              <a:xfrm>
                <a:off x="1518" y="1647"/>
                <a:ext cx="0" cy="808"/>
              </a:xfrm>
              <a:prstGeom prst="line">
                <a:avLst/>
              </a:prstGeom>
              <a:noFill/>
              <a:ln w="9525">
                <a:solidFill>
                  <a:schemeClr val="tx1"/>
                </a:solidFill>
                <a:prstDash val="dash"/>
                <a:round/>
                <a:headEnd/>
                <a:tailEnd/>
              </a:ln>
              <a:effectLst/>
            </p:spPr>
            <p:txBody>
              <a:bodyPr/>
              <a:lstStyle/>
              <a:p>
                <a:endParaRPr lang="en-US"/>
              </a:p>
            </p:txBody>
          </p:sp>
          <p:sp>
            <p:nvSpPr>
              <p:cNvPr id="58483" name="Line 115"/>
              <p:cNvSpPr>
                <a:spLocks noChangeAspect="1" noChangeShapeType="1"/>
              </p:cNvSpPr>
              <p:nvPr/>
            </p:nvSpPr>
            <p:spPr bwMode="auto">
              <a:xfrm rot="2952643">
                <a:off x="595" y="2023"/>
                <a:ext cx="1115" cy="0"/>
              </a:xfrm>
              <a:prstGeom prst="line">
                <a:avLst/>
              </a:prstGeom>
              <a:noFill/>
              <a:ln w="25400">
                <a:solidFill>
                  <a:srgbClr val="FF0000"/>
                </a:solidFill>
                <a:round/>
                <a:headEnd/>
                <a:tailEnd type="triangle" w="med" len="med"/>
              </a:ln>
              <a:effectLst/>
            </p:spPr>
            <p:txBody>
              <a:bodyPr/>
              <a:lstStyle/>
              <a:p>
                <a:endParaRPr lang="en-US"/>
              </a:p>
            </p:txBody>
          </p:sp>
          <p:sp>
            <p:nvSpPr>
              <p:cNvPr id="58484" name="Text Box 116"/>
              <p:cNvSpPr txBox="1">
                <a:spLocks noChangeAspect="1" noChangeArrowheads="1"/>
              </p:cNvSpPr>
              <p:nvPr/>
            </p:nvSpPr>
            <p:spPr bwMode="auto">
              <a:xfrm>
                <a:off x="1345" y="2695"/>
                <a:ext cx="445" cy="192"/>
              </a:xfrm>
              <a:prstGeom prst="rect">
                <a:avLst/>
              </a:prstGeom>
              <a:noFill/>
              <a:ln w="9525">
                <a:noFill/>
                <a:miter lim="800000"/>
                <a:headEnd/>
                <a:tailEnd/>
              </a:ln>
              <a:effectLst/>
            </p:spPr>
            <p:txBody>
              <a:bodyPr wrap="none">
                <a:spAutoFit/>
              </a:bodyPr>
              <a:lstStyle/>
              <a:p>
                <a:r>
                  <a:rPr lang="en-US" sz="1400">
                    <a:latin typeface="Arial" charset="0"/>
                  </a:rPr>
                  <a:t>Holder</a:t>
                </a:r>
              </a:p>
            </p:txBody>
          </p:sp>
          <p:sp>
            <p:nvSpPr>
              <p:cNvPr id="58485" name="Line 117"/>
              <p:cNvSpPr>
                <a:spLocks noChangeAspect="1" noChangeShapeType="1"/>
              </p:cNvSpPr>
              <p:nvPr/>
            </p:nvSpPr>
            <p:spPr bwMode="auto">
              <a:xfrm flipH="1">
                <a:off x="870" y="1734"/>
                <a:ext cx="269" cy="269"/>
              </a:xfrm>
              <a:prstGeom prst="line">
                <a:avLst/>
              </a:prstGeom>
              <a:noFill/>
              <a:ln w="9525">
                <a:solidFill>
                  <a:schemeClr val="tx1"/>
                </a:solidFill>
                <a:round/>
                <a:headEnd type="stealth" w="med" len="med"/>
                <a:tailEnd type="stealth" w="med" len="med"/>
              </a:ln>
              <a:effectLst/>
            </p:spPr>
            <p:txBody>
              <a:bodyPr/>
              <a:lstStyle/>
              <a:p>
                <a:endParaRPr lang="en-US"/>
              </a:p>
            </p:txBody>
          </p:sp>
          <p:sp>
            <p:nvSpPr>
              <p:cNvPr id="58486" name="Text Box 118"/>
              <p:cNvSpPr txBox="1">
                <a:spLocks noChangeAspect="1" noChangeArrowheads="1"/>
              </p:cNvSpPr>
              <p:nvPr/>
            </p:nvSpPr>
            <p:spPr bwMode="auto">
              <a:xfrm>
                <a:off x="269" y="2003"/>
                <a:ext cx="882" cy="212"/>
              </a:xfrm>
              <a:prstGeom prst="rect">
                <a:avLst/>
              </a:prstGeom>
              <a:noFill/>
              <a:ln w="9525">
                <a:noFill/>
                <a:miter lim="800000"/>
                <a:headEnd/>
                <a:tailEnd/>
              </a:ln>
              <a:effectLst/>
            </p:spPr>
            <p:txBody>
              <a:bodyPr wrap="none">
                <a:spAutoFit/>
              </a:bodyPr>
              <a:lstStyle/>
              <a:p>
                <a:r>
                  <a:rPr lang="en-US" sz="1600">
                    <a:latin typeface="Arial" charset="0"/>
                    <a:sym typeface="Symbol" pitchFamily="18" charset="2"/>
                  </a:rPr>
                  <a:t>-p</a:t>
                </a:r>
                <a:r>
                  <a:rPr lang="en-US" sz="1600">
                    <a:latin typeface="Arial" charset="0"/>
                  </a:rPr>
                  <a:t>olarization</a:t>
                </a:r>
              </a:p>
            </p:txBody>
          </p:sp>
          <p:sp>
            <p:nvSpPr>
              <p:cNvPr id="58487" name="Text Box 119"/>
              <p:cNvSpPr txBox="1">
                <a:spLocks noChangeAspect="1" noChangeArrowheads="1"/>
              </p:cNvSpPr>
              <p:nvPr/>
            </p:nvSpPr>
            <p:spPr bwMode="auto">
              <a:xfrm>
                <a:off x="1268" y="1811"/>
                <a:ext cx="203" cy="212"/>
              </a:xfrm>
              <a:prstGeom prst="rect">
                <a:avLst/>
              </a:prstGeom>
              <a:noFill/>
              <a:ln w="9525">
                <a:noFill/>
                <a:miter lim="800000"/>
                <a:headEnd/>
                <a:tailEnd/>
              </a:ln>
              <a:effectLst/>
            </p:spPr>
            <p:txBody>
              <a:bodyPr wrap="none">
                <a:spAutoFit/>
              </a:bodyPr>
              <a:lstStyle/>
              <a:p>
                <a:r>
                  <a:rPr lang="en-US" sz="1600">
                    <a:latin typeface="Arial" charset="0"/>
                    <a:sym typeface="Symbol" pitchFamily="18" charset="2"/>
                  </a:rPr>
                  <a:t></a:t>
                </a:r>
                <a:r>
                  <a:rPr lang="en-US" sz="1600" baseline="-25000">
                    <a:latin typeface="Arial" charset="0"/>
                    <a:sym typeface="Symbol" pitchFamily="18" charset="2"/>
                  </a:rPr>
                  <a:t>i</a:t>
                </a:r>
                <a:endParaRPr lang="en-US" sz="1600">
                  <a:latin typeface="Arial" charset="0"/>
                  <a:sym typeface="Symbol" pitchFamily="18" charset="2"/>
                </a:endParaRPr>
              </a:p>
            </p:txBody>
          </p:sp>
          <p:sp>
            <p:nvSpPr>
              <p:cNvPr id="58488" name="Arc 120"/>
              <p:cNvSpPr>
                <a:spLocks noChangeAspect="1"/>
              </p:cNvSpPr>
              <p:nvPr/>
            </p:nvSpPr>
            <p:spPr bwMode="auto">
              <a:xfrm rot="16200000">
                <a:off x="1326" y="2018"/>
                <a:ext cx="192" cy="19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58489" name="Text Box 121"/>
              <p:cNvSpPr txBox="1">
                <a:spLocks noChangeAspect="1" noChangeArrowheads="1"/>
              </p:cNvSpPr>
              <p:nvPr/>
            </p:nvSpPr>
            <p:spPr bwMode="auto">
              <a:xfrm>
                <a:off x="192" y="1465"/>
                <a:ext cx="485" cy="212"/>
              </a:xfrm>
              <a:prstGeom prst="rect">
                <a:avLst/>
              </a:prstGeom>
              <a:noFill/>
              <a:ln w="9525">
                <a:noFill/>
                <a:miter lim="800000"/>
                <a:headEnd/>
                <a:tailEnd/>
              </a:ln>
              <a:effectLst/>
            </p:spPr>
            <p:txBody>
              <a:bodyPr wrap="none">
                <a:spAutoFit/>
              </a:bodyPr>
              <a:lstStyle/>
              <a:p>
                <a:r>
                  <a:rPr lang="en-US" sz="1600">
                    <a:latin typeface="Arial" charset="0"/>
                  </a:rPr>
                  <a:t>He-Ne</a:t>
                </a:r>
              </a:p>
            </p:txBody>
          </p:sp>
          <p:sp>
            <p:nvSpPr>
              <p:cNvPr id="58490" name="Text Box 122"/>
              <p:cNvSpPr txBox="1">
                <a:spLocks noChangeAspect="1" noChangeArrowheads="1"/>
              </p:cNvSpPr>
              <p:nvPr/>
            </p:nvSpPr>
            <p:spPr bwMode="auto">
              <a:xfrm>
                <a:off x="1807" y="2455"/>
                <a:ext cx="440" cy="173"/>
              </a:xfrm>
              <a:prstGeom prst="rect">
                <a:avLst/>
              </a:prstGeom>
              <a:noFill/>
              <a:ln w="9525">
                <a:noFill/>
                <a:miter lim="800000"/>
                <a:headEnd/>
                <a:tailEnd/>
              </a:ln>
              <a:effectLst/>
            </p:spPr>
            <p:txBody>
              <a:bodyPr wrap="none">
                <a:spAutoFit/>
              </a:bodyPr>
              <a:lstStyle/>
              <a:p>
                <a:r>
                  <a:rPr lang="en-US" sz="1200">
                    <a:latin typeface="Arial" charset="0"/>
                  </a:rPr>
                  <a:t>Sample</a:t>
                </a:r>
              </a:p>
            </p:txBody>
          </p:sp>
          <p:sp>
            <p:nvSpPr>
              <p:cNvPr id="58491" name="Rectangle 123"/>
              <p:cNvSpPr>
                <a:spLocks noChangeAspect="1" noChangeArrowheads="1"/>
              </p:cNvSpPr>
              <p:nvPr/>
            </p:nvSpPr>
            <p:spPr bwMode="auto">
              <a:xfrm rot="5400000" flipH="1" flipV="1">
                <a:off x="1441" y="2263"/>
                <a:ext cx="135" cy="519"/>
              </a:xfrm>
              <a:prstGeom prst="rect">
                <a:avLst/>
              </a:prstGeom>
              <a:solidFill>
                <a:srgbClr val="FFCC99"/>
              </a:solidFill>
              <a:ln w="9525">
                <a:solidFill>
                  <a:schemeClr val="tx1"/>
                </a:solidFill>
                <a:miter lim="800000"/>
                <a:headEnd/>
                <a:tailEnd/>
              </a:ln>
              <a:effectLst/>
            </p:spPr>
            <p:txBody>
              <a:bodyPr wrap="none" anchor="ctr"/>
              <a:lstStyle/>
              <a:p>
                <a:endParaRPr lang="en-US"/>
              </a:p>
            </p:txBody>
          </p:sp>
          <p:grpSp>
            <p:nvGrpSpPr>
              <p:cNvPr id="58492" name="Group 124"/>
              <p:cNvGrpSpPr>
                <a:grpSpLocks noChangeAspect="1"/>
              </p:cNvGrpSpPr>
              <p:nvPr/>
            </p:nvGrpSpPr>
            <p:grpSpPr bwMode="auto">
              <a:xfrm>
                <a:off x="1466" y="2465"/>
                <a:ext cx="115" cy="115"/>
                <a:chOff x="528" y="3312"/>
                <a:chExt cx="144" cy="144"/>
              </a:xfrm>
            </p:grpSpPr>
            <p:sp>
              <p:nvSpPr>
                <p:cNvPr id="58493" name="Oval 125"/>
                <p:cNvSpPr>
                  <a:spLocks noChangeAspect="1" noChangeArrowheads="1"/>
                </p:cNvSpPr>
                <p:nvPr/>
              </p:nvSpPr>
              <p:spPr bwMode="auto">
                <a:xfrm>
                  <a:off x="528" y="3312"/>
                  <a:ext cx="144" cy="144"/>
                </a:xfrm>
                <a:prstGeom prst="ellipse">
                  <a:avLst/>
                </a:prstGeom>
                <a:noFill/>
                <a:ln w="9525">
                  <a:solidFill>
                    <a:schemeClr val="tx1"/>
                  </a:solidFill>
                  <a:round/>
                  <a:headEnd/>
                  <a:tailEnd/>
                </a:ln>
                <a:effectLst/>
              </p:spPr>
              <p:txBody>
                <a:bodyPr wrap="none" anchor="ctr"/>
                <a:lstStyle/>
                <a:p>
                  <a:endParaRPr lang="en-US"/>
                </a:p>
              </p:txBody>
            </p:sp>
            <p:sp>
              <p:nvSpPr>
                <p:cNvPr id="58494" name="Oval 126"/>
                <p:cNvSpPr>
                  <a:spLocks noChangeAspect="1" noChangeArrowheads="1"/>
                </p:cNvSpPr>
                <p:nvPr/>
              </p:nvSpPr>
              <p:spPr bwMode="auto">
                <a:xfrm>
                  <a:off x="576" y="3360"/>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grpSp>
          <p:sp>
            <p:nvSpPr>
              <p:cNvPr id="58495" name="Line 127"/>
              <p:cNvSpPr>
                <a:spLocks noChangeAspect="1" noChangeShapeType="1"/>
              </p:cNvSpPr>
              <p:nvPr/>
            </p:nvSpPr>
            <p:spPr bwMode="auto">
              <a:xfrm rot="18647357" flipV="1">
                <a:off x="1326" y="2023"/>
                <a:ext cx="1115" cy="0"/>
              </a:xfrm>
              <a:prstGeom prst="line">
                <a:avLst/>
              </a:prstGeom>
              <a:noFill/>
              <a:ln w="25400">
                <a:solidFill>
                  <a:srgbClr val="FF0000"/>
                </a:solidFill>
                <a:round/>
                <a:headEnd/>
                <a:tailEnd type="triangle" w="med" len="med"/>
              </a:ln>
              <a:effectLst/>
            </p:spPr>
            <p:txBody>
              <a:bodyPr/>
              <a:lstStyle/>
              <a:p>
                <a:endParaRPr lang="en-US"/>
              </a:p>
            </p:txBody>
          </p:sp>
          <p:sp>
            <p:nvSpPr>
              <p:cNvPr id="58496" name="Rectangle 128"/>
              <p:cNvSpPr>
                <a:spLocks noChangeAspect="1" noChangeArrowheads="1"/>
              </p:cNvSpPr>
              <p:nvPr/>
            </p:nvSpPr>
            <p:spPr bwMode="auto">
              <a:xfrm rot="18739427" flipH="1">
                <a:off x="2234" y="1460"/>
                <a:ext cx="154" cy="154"/>
              </a:xfrm>
              <a:prstGeom prst="rect">
                <a:avLst/>
              </a:prstGeom>
              <a:solidFill>
                <a:schemeClr val="bg2"/>
              </a:solidFill>
              <a:ln w="9525">
                <a:solidFill>
                  <a:schemeClr val="tx1"/>
                </a:solidFill>
                <a:miter lim="800000"/>
                <a:headEnd/>
                <a:tailEnd/>
              </a:ln>
              <a:effectLst/>
            </p:spPr>
            <p:txBody>
              <a:bodyPr wrap="none" anchor="ctr"/>
              <a:lstStyle/>
              <a:p>
                <a:endParaRPr lang="en-US"/>
              </a:p>
            </p:txBody>
          </p:sp>
          <p:sp>
            <p:nvSpPr>
              <p:cNvPr id="58497" name="Text Box 129"/>
              <p:cNvSpPr txBox="1">
                <a:spLocks noChangeAspect="1" noChangeArrowheads="1"/>
              </p:cNvSpPr>
              <p:nvPr/>
            </p:nvSpPr>
            <p:spPr bwMode="auto">
              <a:xfrm>
                <a:off x="2016" y="1200"/>
                <a:ext cx="600" cy="212"/>
              </a:xfrm>
              <a:prstGeom prst="rect">
                <a:avLst/>
              </a:prstGeom>
              <a:noFill/>
              <a:ln w="9525">
                <a:noFill/>
                <a:miter lim="800000"/>
                <a:headEnd/>
                <a:tailEnd/>
              </a:ln>
              <a:effectLst/>
            </p:spPr>
            <p:txBody>
              <a:bodyPr wrap="none">
                <a:spAutoFit/>
              </a:bodyPr>
              <a:lstStyle/>
              <a:p>
                <a:r>
                  <a:rPr lang="en-US" sz="1600">
                    <a:latin typeface="Arial" charset="0"/>
                    <a:sym typeface="Symbol" pitchFamily="18" charset="2"/>
                  </a:rPr>
                  <a:t>Detector</a:t>
                </a:r>
                <a:endParaRPr lang="en-US" sz="1600">
                  <a:latin typeface="Arial" charset="0"/>
                </a:endParaRPr>
              </a:p>
            </p:txBody>
          </p:sp>
          <p:sp>
            <p:nvSpPr>
              <p:cNvPr id="58498" name="Oval 130"/>
              <p:cNvSpPr>
                <a:spLocks noChangeAspect="1" noChangeArrowheads="1"/>
              </p:cNvSpPr>
              <p:nvPr/>
            </p:nvSpPr>
            <p:spPr bwMode="auto">
              <a:xfrm rot="-19181142">
                <a:off x="1845" y="1772"/>
                <a:ext cx="462" cy="39"/>
              </a:xfrm>
              <a:prstGeom prst="ellipse">
                <a:avLst/>
              </a:prstGeom>
              <a:solidFill>
                <a:srgbClr val="99CCFF"/>
              </a:solidFill>
              <a:ln w="9525">
                <a:solidFill>
                  <a:schemeClr val="tx1"/>
                </a:solidFill>
                <a:round/>
                <a:headEnd/>
                <a:tailEnd/>
              </a:ln>
              <a:effectLst/>
            </p:spPr>
            <p:txBody>
              <a:bodyPr wrap="none" anchor="ctr"/>
              <a:lstStyle/>
              <a:p>
                <a:endParaRPr lang="en-US"/>
              </a:p>
            </p:txBody>
          </p:sp>
        </p:grpSp>
        <p:sp>
          <p:nvSpPr>
            <p:cNvPr id="58773" name="Text Box 405"/>
            <p:cNvSpPr txBox="1">
              <a:spLocks noChangeArrowheads="1"/>
            </p:cNvSpPr>
            <p:nvPr/>
          </p:nvSpPr>
          <p:spPr bwMode="auto">
            <a:xfrm>
              <a:off x="1302" y="2913"/>
              <a:ext cx="816" cy="231"/>
            </a:xfrm>
            <a:prstGeom prst="rect">
              <a:avLst/>
            </a:prstGeom>
            <a:noFill/>
            <a:ln w="9525">
              <a:noFill/>
              <a:miter lim="800000"/>
              <a:headEnd/>
              <a:tailEnd/>
            </a:ln>
            <a:effectLst/>
          </p:spPr>
          <p:txBody>
            <a:bodyPr>
              <a:spAutoFit/>
            </a:bodyPr>
            <a:lstStyle/>
            <a:p>
              <a:pPr algn="ctr">
                <a:spcBef>
                  <a:spcPct val="50000"/>
                </a:spcBef>
              </a:pPr>
              <a:r>
                <a:rPr lang="en-US" b="1">
                  <a:solidFill>
                    <a:srgbClr val="000099"/>
                  </a:solidFill>
                </a:rPr>
                <a:t>n</a:t>
              </a:r>
            </a:p>
          </p:txBody>
        </p:sp>
      </p:grpSp>
      <p:graphicFrame>
        <p:nvGraphicFramePr>
          <p:cNvPr id="58781" name="Object 413"/>
          <p:cNvGraphicFramePr>
            <a:graphicFrameLocks noChangeAspect="1"/>
          </p:cNvGraphicFramePr>
          <p:nvPr>
            <p:ph sz="half" idx="1"/>
          </p:nvPr>
        </p:nvGraphicFramePr>
        <p:xfrm>
          <a:off x="4419600" y="1403350"/>
          <a:ext cx="4572000" cy="3621088"/>
        </p:xfrm>
        <a:graphic>
          <a:graphicData uri="http://schemas.openxmlformats.org/presentationml/2006/ole">
            <p:oleObj spid="_x0000_s58781" name="Graph" r:id="rId4" imgW="3931200" imgH="3113280" progId="Origin50.Graph">
              <p:embed/>
            </p:oleObj>
          </a:graphicData>
        </a:graphic>
      </p:graphicFrame>
      <p:grpSp>
        <p:nvGrpSpPr>
          <p:cNvPr id="58788" name="Group 420"/>
          <p:cNvGrpSpPr>
            <a:grpSpLocks/>
          </p:cNvGrpSpPr>
          <p:nvPr/>
        </p:nvGrpSpPr>
        <p:grpSpPr bwMode="auto">
          <a:xfrm>
            <a:off x="1371600" y="3733800"/>
            <a:ext cx="685800" cy="762000"/>
            <a:chOff x="624" y="2880"/>
            <a:chExt cx="432" cy="480"/>
          </a:xfrm>
        </p:grpSpPr>
        <p:sp>
          <p:nvSpPr>
            <p:cNvPr id="58785" name="Oval 417"/>
            <p:cNvSpPr>
              <a:spLocks noChangeArrowheads="1"/>
            </p:cNvSpPr>
            <p:nvPr/>
          </p:nvSpPr>
          <p:spPr bwMode="auto">
            <a:xfrm>
              <a:off x="624" y="2928"/>
              <a:ext cx="432" cy="432"/>
            </a:xfrm>
            <a:prstGeom prst="ellipse">
              <a:avLst/>
            </a:prstGeom>
            <a:noFill/>
            <a:ln w="19050">
              <a:solidFill>
                <a:srgbClr val="33CCCC"/>
              </a:solidFill>
              <a:round/>
              <a:headEnd/>
              <a:tailEnd/>
            </a:ln>
            <a:effectLst/>
          </p:spPr>
          <p:txBody>
            <a:bodyPr wrap="none" anchor="ctr"/>
            <a:lstStyle/>
            <a:p>
              <a:endParaRPr lang="en-US"/>
            </a:p>
          </p:txBody>
        </p:sp>
        <p:sp>
          <p:nvSpPr>
            <p:cNvPr id="58786" name="Rectangle 418"/>
            <p:cNvSpPr>
              <a:spLocks noChangeArrowheads="1"/>
            </p:cNvSpPr>
            <p:nvPr/>
          </p:nvSpPr>
          <p:spPr bwMode="auto">
            <a:xfrm>
              <a:off x="720" y="2880"/>
              <a:ext cx="240" cy="192"/>
            </a:xfrm>
            <a:prstGeom prst="rect">
              <a:avLst/>
            </a:prstGeom>
            <a:solidFill>
              <a:schemeClr val="bg1"/>
            </a:solidFill>
            <a:ln w="9525">
              <a:noFill/>
              <a:miter lim="800000"/>
              <a:headEnd/>
              <a:tailEnd/>
            </a:ln>
            <a:effectLst/>
          </p:spPr>
          <p:txBody>
            <a:bodyPr wrap="none" anchor="ctr"/>
            <a:lstStyle/>
            <a:p>
              <a:endParaRPr lang="en-US"/>
            </a:p>
          </p:txBody>
        </p:sp>
        <p:sp>
          <p:nvSpPr>
            <p:cNvPr id="58787" name="Line 419"/>
            <p:cNvSpPr>
              <a:spLocks noChangeShapeType="1"/>
            </p:cNvSpPr>
            <p:nvPr/>
          </p:nvSpPr>
          <p:spPr bwMode="auto">
            <a:xfrm rot="17350648" flipV="1">
              <a:off x="948" y="2916"/>
              <a:ext cx="1" cy="96"/>
            </a:xfrm>
            <a:prstGeom prst="line">
              <a:avLst/>
            </a:prstGeom>
            <a:noFill/>
            <a:ln w="9525">
              <a:solidFill>
                <a:srgbClr val="33CCCC"/>
              </a:solidFill>
              <a:round/>
              <a:headEnd/>
              <a:tailEnd type="triangle" w="med" len="med"/>
            </a:ln>
            <a:effectLst/>
          </p:spPr>
          <p:txBody>
            <a:bodyPr/>
            <a:lstStyle/>
            <a:p>
              <a:endParaRPr lang="en-US"/>
            </a:p>
          </p:txBody>
        </p:sp>
      </p:grpSp>
      <p:sp>
        <p:nvSpPr>
          <p:cNvPr id="58789" name="Text Box 421"/>
          <p:cNvSpPr txBox="1">
            <a:spLocks noChangeArrowheads="1"/>
          </p:cNvSpPr>
          <p:nvPr/>
        </p:nvSpPr>
        <p:spPr bwMode="auto">
          <a:xfrm>
            <a:off x="6934200" y="5029200"/>
            <a:ext cx="1905000" cy="304800"/>
          </a:xfrm>
          <a:prstGeom prst="rect">
            <a:avLst/>
          </a:prstGeom>
          <a:noFill/>
          <a:ln w="9525">
            <a:noFill/>
            <a:miter lim="800000"/>
            <a:headEnd/>
            <a:tailEnd/>
          </a:ln>
          <a:effectLst/>
        </p:spPr>
        <p:txBody>
          <a:bodyPr>
            <a:spAutoFit/>
          </a:bodyPr>
          <a:lstStyle/>
          <a:p>
            <a:r>
              <a:rPr lang="en-US" sz="1400" i="1">
                <a:solidFill>
                  <a:srgbClr val="3333FF"/>
                </a:solidFill>
                <a:latin typeface="Arial" charset="0"/>
              </a:rPr>
              <a:t>Brewster’s angle!</a:t>
            </a:r>
          </a:p>
        </p:txBody>
      </p:sp>
      <p:sp>
        <p:nvSpPr>
          <p:cNvPr id="58790" name="Line 422"/>
          <p:cNvSpPr>
            <a:spLocks noChangeShapeType="1"/>
          </p:cNvSpPr>
          <p:nvPr/>
        </p:nvSpPr>
        <p:spPr bwMode="auto">
          <a:xfrm flipV="1">
            <a:off x="7696200" y="4419600"/>
            <a:ext cx="0" cy="533400"/>
          </a:xfrm>
          <a:prstGeom prst="line">
            <a:avLst/>
          </a:prstGeom>
          <a:noFill/>
          <a:ln w="9525">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7"/>
          <p:cNvSpPr>
            <a:spLocks noGrp="1"/>
          </p:cNvSpPr>
          <p:nvPr>
            <p:ph type="ftr" sz="quarter" idx="11"/>
          </p:nvPr>
        </p:nvSpPr>
        <p:spPr/>
        <p:txBody>
          <a:bodyPr/>
          <a:lstStyle/>
          <a:p>
            <a:r>
              <a:rPr lang="en-US"/>
              <a:t>American Physical Society 2008</a:t>
            </a:r>
          </a:p>
        </p:txBody>
      </p:sp>
      <p:sp>
        <p:nvSpPr>
          <p:cNvPr id="33" name="Slide Number Placeholder 8"/>
          <p:cNvSpPr>
            <a:spLocks noGrp="1"/>
          </p:cNvSpPr>
          <p:nvPr>
            <p:ph type="sldNum" sz="quarter" idx="12"/>
          </p:nvPr>
        </p:nvSpPr>
        <p:spPr/>
        <p:txBody>
          <a:bodyPr/>
          <a:lstStyle/>
          <a:p>
            <a:fld id="{30E03451-6C49-4CD4-A231-717EE6A19209}" type="slidenum">
              <a:rPr lang="en-US"/>
              <a:pPr/>
              <a:t>6</a:t>
            </a:fld>
            <a:endParaRPr lang="en-US"/>
          </a:p>
        </p:txBody>
      </p:sp>
      <p:sp>
        <p:nvSpPr>
          <p:cNvPr id="69634" name="Rectangle 2"/>
          <p:cNvSpPr>
            <a:spLocks noGrp="1" noChangeArrowheads="1"/>
          </p:cNvSpPr>
          <p:nvPr>
            <p:ph type="title" sz="quarter"/>
          </p:nvPr>
        </p:nvSpPr>
        <p:spPr/>
        <p:txBody>
          <a:bodyPr/>
          <a:lstStyle/>
          <a:p>
            <a:r>
              <a:rPr lang="en-US" sz="3600"/>
              <a:t>Brewster’s angle (Model)</a:t>
            </a:r>
          </a:p>
        </p:txBody>
      </p:sp>
      <p:graphicFrame>
        <p:nvGraphicFramePr>
          <p:cNvPr id="69661" name="Object 29"/>
          <p:cNvGraphicFramePr>
            <a:graphicFrameLocks noChangeAspect="1"/>
          </p:cNvGraphicFramePr>
          <p:nvPr>
            <p:ph sz="quarter" idx="4"/>
          </p:nvPr>
        </p:nvGraphicFramePr>
        <p:xfrm>
          <a:off x="4010025" y="2713038"/>
          <a:ext cx="1447800" cy="441325"/>
        </p:xfrm>
        <a:graphic>
          <a:graphicData uri="http://schemas.openxmlformats.org/presentationml/2006/ole">
            <p:oleObj spid="_x0000_s69661" name="Equation" r:id="rId3" imgW="749160" imgH="228600" progId="Equation.3">
              <p:embed/>
            </p:oleObj>
          </a:graphicData>
        </a:graphic>
      </p:graphicFrame>
      <p:graphicFrame>
        <p:nvGraphicFramePr>
          <p:cNvPr id="69665" name="Object 33"/>
          <p:cNvGraphicFramePr>
            <a:graphicFrameLocks noChangeAspect="1"/>
          </p:cNvGraphicFramePr>
          <p:nvPr>
            <p:ph sz="half" idx="1"/>
          </p:nvPr>
        </p:nvGraphicFramePr>
        <p:xfrm>
          <a:off x="3962400" y="4418013"/>
          <a:ext cx="3200400" cy="1052512"/>
        </p:xfrm>
        <a:graphic>
          <a:graphicData uri="http://schemas.openxmlformats.org/presentationml/2006/ole">
            <p:oleObj spid="_x0000_s69665" name="Equation" r:id="rId4" imgW="1854000" imgH="609480" progId="Equation.3">
              <p:embed/>
            </p:oleObj>
          </a:graphicData>
        </a:graphic>
      </p:graphicFrame>
      <p:grpSp>
        <p:nvGrpSpPr>
          <p:cNvPr id="69702" name="Group 70"/>
          <p:cNvGrpSpPr>
            <a:grpSpLocks/>
          </p:cNvGrpSpPr>
          <p:nvPr/>
        </p:nvGrpSpPr>
        <p:grpSpPr bwMode="auto">
          <a:xfrm>
            <a:off x="1600200" y="2514600"/>
            <a:ext cx="1738313" cy="1265238"/>
            <a:chOff x="1008" y="1584"/>
            <a:chExt cx="1095" cy="797"/>
          </a:xfrm>
        </p:grpSpPr>
        <p:sp>
          <p:nvSpPr>
            <p:cNvPr id="69648" name="Rectangle 16"/>
            <p:cNvSpPr>
              <a:spLocks noChangeArrowheads="1"/>
            </p:cNvSpPr>
            <p:nvPr/>
          </p:nvSpPr>
          <p:spPr bwMode="auto">
            <a:xfrm>
              <a:off x="1416" y="1584"/>
              <a:ext cx="138" cy="497"/>
            </a:xfrm>
            <a:prstGeom prst="rect">
              <a:avLst/>
            </a:prstGeom>
            <a:solidFill>
              <a:srgbClr val="FFCC99"/>
            </a:solidFill>
            <a:ln w="9525">
              <a:solidFill>
                <a:schemeClr val="tx1"/>
              </a:solidFill>
              <a:miter lim="800000"/>
              <a:headEnd/>
              <a:tailEnd/>
            </a:ln>
            <a:effectLst/>
          </p:spPr>
          <p:txBody>
            <a:bodyPr wrap="none" anchor="ctr"/>
            <a:lstStyle/>
            <a:p>
              <a:endParaRPr lang="en-US"/>
            </a:p>
          </p:txBody>
        </p:sp>
        <p:sp>
          <p:nvSpPr>
            <p:cNvPr id="69649" name="Line 17"/>
            <p:cNvSpPr>
              <a:spLocks noChangeShapeType="1"/>
            </p:cNvSpPr>
            <p:nvPr/>
          </p:nvSpPr>
          <p:spPr bwMode="auto">
            <a:xfrm flipV="1">
              <a:off x="1632" y="1668"/>
              <a:ext cx="0" cy="303"/>
            </a:xfrm>
            <a:prstGeom prst="line">
              <a:avLst/>
            </a:prstGeom>
            <a:noFill/>
            <a:ln w="28575">
              <a:solidFill>
                <a:srgbClr val="33CCFF"/>
              </a:solidFill>
              <a:round/>
              <a:headEnd/>
              <a:tailEnd type="triangle" w="med" len="med"/>
            </a:ln>
            <a:effectLst/>
          </p:spPr>
          <p:txBody>
            <a:bodyPr/>
            <a:lstStyle/>
            <a:p>
              <a:endParaRPr lang="en-US"/>
            </a:p>
          </p:txBody>
        </p:sp>
        <p:sp>
          <p:nvSpPr>
            <p:cNvPr id="69650" name="Text Box 18"/>
            <p:cNvSpPr txBox="1">
              <a:spLocks noChangeArrowheads="1"/>
            </p:cNvSpPr>
            <p:nvPr/>
          </p:nvSpPr>
          <p:spPr bwMode="auto">
            <a:xfrm>
              <a:off x="1632" y="1632"/>
              <a:ext cx="194" cy="212"/>
            </a:xfrm>
            <a:prstGeom prst="rect">
              <a:avLst/>
            </a:prstGeom>
            <a:noFill/>
            <a:ln w="9525">
              <a:noFill/>
              <a:miter lim="800000"/>
              <a:headEnd/>
              <a:tailEnd/>
            </a:ln>
            <a:effectLst/>
          </p:spPr>
          <p:txBody>
            <a:bodyPr wrap="none">
              <a:spAutoFit/>
            </a:bodyPr>
            <a:lstStyle/>
            <a:p>
              <a:r>
                <a:rPr lang="en-US" sz="1600" b="1">
                  <a:solidFill>
                    <a:srgbClr val="33CCFF"/>
                  </a:solidFill>
                  <a:latin typeface="Arial" charset="0"/>
                </a:rPr>
                <a:t>n</a:t>
              </a:r>
            </a:p>
          </p:txBody>
        </p:sp>
        <p:sp>
          <p:nvSpPr>
            <p:cNvPr id="69651" name="Text Box 19"/>
            <p:cNvSpPr txBox="1">
              <a:spLocks noChangeArrowheads="1"/>
            </p:cNvSpPr>
            <p:nvPr/>
          </p:nvSpPr>
          <p:spPr bwMode="auto">
            <a:xfrm>
              <a:off x="1270" y="2064"/>
              <a:ext cx="440" cy="173"/>
            </a:xfrm>
            <a:prstGeom prst="rect">
              <a:avLst/>
            </a:prstGeom>
            <a:noFill/>
            <a:ln w="9525">
              <a:noFill/>
              <a:miter lim="800000"/>
              <a:headEnd/>
              <a:tailEnd/>
            </a:ln>
            <a:effectLst/>
          </p:spPr>
          <p:txBody>
            <a:bodyPr wrap="none">
              <a:spAutoFit/>
            </a:bodyPr>
            <a:lstStyle/>
            <a:p>
              <a:r>
                <a:rPr lang="en-US" sz="1200">
                  <a:latin typeface="Arial" charset="0"/>
                </a:rPr>
                <a:t>Sample</a:t>
              </a:r>
            </a:p>
          </p:txBody>
        </p:sp>
        <p:grpSp>
          <p:nvGrpSpPr>
            <p:cNvPr id="69653" name="Group 21"/>
            <p:cNvGrpSpPr>
              <a:grpSpLocks/>
            </p:cNvGrpSpPr>
            <p:nvPr/>
          </p:nvGrpSpPr>
          <p:grpSpPr bwMode="auto">
            <a:xfrm>
              <a:off x="1090" y="1858"/>
              <a:ext cx="206" cy="193"/>
              <a:chOff x="5472" y="3024"/>
              <a:chExt cx="288" cy="336"/>
            </a:xfrm>
          </p:grpSpPr>
          <p:sp>
            <p:nvSpPr>
              <p:cNvPr id="69654" name="Line 22"/>
              <p:cNvSpPr>
                <a:spLocks noChangeShapeType="1"/>
              </p:cNvSpPr>
              <p:nvPr/>
            </p:nvSpPr>
            <p:spPr bwMode="auto">
              <a:xfrm flipV="1">
                <a:off x="5472" y="3024"/>
                <a:ext cx="0" cy="336"/>
              </a:xfrm>
              <a:prstGeom prst="line">
                <a:avLst/>
              </a:prstGeom>
              <a:noFill/>
              <a:ln w="9525">
                <a:solidFill>
                  <a:schemeClr val="tx1"/>
                </a:solidFill>
                <a:round/>
                <a:headEnd/>
                <a:tailEnd type="triangle" w="med" len="med"/>
              </a:ln>
              <a:effectLst/>
            </p:spPr>
            <p:txBody>
              <a:bodyPr/>
              <a:lstStyle/>
              <a:p>
                <a:endParaRPr lang="en-US"/>
              </a:p>
            </p:txBody>
          </p:sp>
          <p:sp>
            <p:nvSpPr>
              <p:cNvPr id="69655" name="Line 23"/>
              <p:cNvSpPr>
                <a:spLocks noChangeShapeType="1"/>
              </p:cNvSpPr>
              <p:nvPr/>
            </p:nvSpPr>
            <p:spPr bwMode="auto">
              <a:xfrm>
                <a:off x="5472" y="3360"/>
                <a:ext cx="288" cy="0"/>
              </a:xfrm>
              <a:prstGeom prst="line">
                <a:avLst/>
              </a:prstGeom>
              <a:noFill/>
              <a:ln w="9525">
                <a:solidFill>
                  <a:schemeClr val="tx1"/>
                </a:solidFill>
                <a:round/>
                <a:headEnd/>
                <a:tailEnd type="triangle" w="med" len="med"/>
              </a:ln>
              <a:effectLst/>
            </p:spPr>
            <p:txBody>
              <a:bodyPr/>
              <a:lstStyle/>
              <a:p>
                <a:endParaRPr lang="en-US"/>
              </a:p>
            </p:txBody>
          </p:sp>
        </p:grpSp>
        <p:sp>
          <p:nvSpPr>
            <p:cNvPr id="69656" name="Text Box 24"/>
            <p:cNvSpPr txBox="1">
              <a:spLocks noChangeArrowheads="1"/>
            </p:cNvSpPr>
            <p:nvPr/>
          </p:nvSpPr>
          <p:spPr bwMode="auto">
            <a:xfrm>
              <a:off x="1262" y="1954"/>
              <a:ext cx="164" cy="173"/>
            </a:xfrm>
            <a:prstGeom prst="rect">
              <a:avLst/>
            </a:prstGeom>
            <a:noFill/>
            <a:ln w="9525">
              <a:noFill/>
              <a:miter lim="800000"/>
              <a:headEnd/>
              <a:tailEnd/>
            </a:ln>
            <a:effectLst/>
          </p:spPr>
          <p:txBody>
            <a:bodyPr wrap="none">
              <a:spAutoFit/>
            </a:bodyPr>
            <a:lstStyle/>
            <a:p>
              <a:r>
                <a:rPr lang="en-US" sz="1200">
                  <a:latin typeface="Arial" charset="0"/>
                </a:rPr>
                <a:t>x</a:t>
              </a:r>
            </a:p>
          </p:txBody>
        </p:sp>
        <p:sp>
          <p:nvSpPr>
            <p:cNvPr id="69657" name="Text Box 25"/>
            <p:cNvSpPr txBox="1">
              <a:spLocks noChangeArrowheads="1"/>
            </p:cNvSpPr>
            <p:nvPr/>
          </p:nvSpPr>
          <p:spPr bwMode="auto">
            <a:xfrm>
              <a:off x="1008" y="1728"/>
              <a:ext cx="164" cy="172"/>
            </a:xfrm>
            <a:prstGeom prst="rect">
              <a:avLst/>
            </a:prstGeom>
            <a:noFill/>
            <a:ln w="9525">
              <a:noFill/>
              <a:miter lim="800000"/>
              <a:headEnd/>
              <a:tailEnd/>
            </a:ln>
            <a:effectLst/>
          </p:spPr>
          <p:txBody>
            <a:bodyPr wrap="none">
              <a:spAutoFit/>
            </a:bodyPr>
            <a:lstStyle/>
            <a:p>
              <a:r>
                <a:rPr lang="en-US" sz="1200">
                  <a:latin typeface="Arial" charset="0"/>
                </a:rPr>
                <a:t>z</a:t>
              </a:r>
            </a:p>
          </p:txBody>
        </p:sp>
        <p:sp>
          <p:nvSpPr>
            <p:cNvPr id="69658" name="Line 26"/>
            <p:cNvSpPr>
              <a:spLocks noChangeShapeType="1"/>
            </p:cNvSpPr>
            <p:nvPr/>
          </p:nvSpPr>
          <p:spPr bwMode="auto">
            <a:xfrm>
              <a:off x="1632" y="1968"/>
              <a:ext cx="310" cy="0"/>
            </a:xfrm>
            <a:prstGeom prst="line">
              <a:avLst/>
            </a:prstGeom>
            <a:noFill/>
            <a:ln w="28575">
              <a:solidFill>
                <a:srgbClr val="FF0000"/>
              </a:solidFill>
              <a:round/>
              <a:headEnd/>
              <a:tailEnd type="triangle" w="med" len="med"/>
            </a:ln>
            <a:effectLst/>
          </p:spPr>
          <p:txBody>
            <a:bodyPr/>
            <a:lstStyle/>
            <a:p>
              <a:endParaRPr lang="en-US"/>
            </a:p>
          </p:txBody>
        </p:sp>
        <p:sp>
          <p:nvSpPr>
            <p:cNvPr id="69659" name="Text Box 27"/>
            <p:cNvSpPr txBox="1">
              <a:spLocks noChangeArrowheads="1"/>
            </p:cNvSpPr>
            <p:nvPr/>
          </p:nvSpPr>
          <p:spPr bwMode="auto">
            <a:xfrm>
              <a:off x="1902" y="1907"/>
              <a:ext cx="201" cy="212"/>
            </a:xfrm>
            <a:prstGeom prst="rect">
              <a:avLst/>
            </a:prstGeom>
            <a:noFill/>
            <a:ln w="9525">
              <a:noFill/>
              <a:miter lim="800000"/>
              <a:headEnd/>
              <a:tailEnd/>
            </a:ln>
            <a:effectLst/>
          </p:spPr>
          <p:txBody>
            <a:bodyPr wrap="none">
              <a:spAutoFit/>
            </a:bodyPr>
            <a:lstStyle/>
            <a:p>
              <a:r>
                <a:rPr lang="en-US" sz="1600" b="1">
                  <a:solidFill>
                    <a:srgbClr val="FF0000"/>
                  </a:solidFill>
                  <a:latin typeface="Arial" charset="0"/>
                </a:rPr>
                <a:t>E</a:t>
              </a:r>
            </a:p>
          </p:txBody>
        </p:sp>
        <p:sp>
          <p:nvSpPr>
            <p:cNvPr id="69679" name="Text Box 47"/>
            <p:cNvSpPr txBox="1">
              <a:spLocks noChangeArrowheads="1"/>
            </p:cNvSpPr>
            <p:nvPr/>
          </p:nvSpPr>
          <p:spPr bwMode="auto">
            <a:xfrm>
              <a:off x="1038" y="2208"/>
              <a:ext cx="1009" cy="173"/>
            </a:xfrm>
            <a:prstGeom prst="rect">
              <a:avLst/>
            </a:prstGeom>
            <a:noFill/>
            <a:ln w="9525">
              <a:noFill/>
              <a:miter lim="800000"/>
              <a:headEnd/>
              <a:tailEnd/>
            </a:ln>
            <a:effectLst/>
          </p:spPr>
          <p:txBody>
            <a:bodyPr wrap="none">
              <a:spAutoFit/>
            </a:bodyPr>
            <a:lstStyle/>
            <a:p>
              <a:r>
                <a:rPr lang="en-US" sz="1200">
                  <a:solidFill>
                    <a:srgbClr val="000099"/>
                  </a:solidFill>
                  <a:latin typeface="Arial" charset="0"/>
                </a:rPr>
                <a:t>Vertical configuration</a:t>
              </a:r>
            </a:p>
          </p:txBody>
        </p:sp>
      </p:grpSp>
      <p:grpSp>
        <p:nvGrpSpPr>
          <p:cNvPr id="69701" name="Group 69"/>
          <p:cNvGrpSpPr>
            <a:grpSpLocks/>
          </p:cNvGrpSpPr>
          <p:nvPr/>
        </p:nvGrpSpPr>
        <p:grpSpPr bwMode="auto">
          <a:xfrm>
            <a:off x="1524000" y="4549775"/>
            <a:ext cx="1905000" cy="1317625"/>
            <a:chOff x="960" y="2866"/>
            <a:chExt cx="1200" cy="830"/>
          </a:xfrm>
        </p:grpSpPr>
        <p:sp>
          <p:nvSpPr>
            <p:cNvPr id="69682" name="Rectangle 50"/>
            <p:cNvSpPr>
              <a:spLocks noChangeArrowheads="1"/>
            </p:cNvSpPr>
            <p:nvPr/>
          </p:nvSpPr>
          <p:spPr bwMode="auto">
            <a:xfrm rot="16200000" flipH="1">
              <a:off x="1456" y="2900"/>
              <a:ext cx="138" cy="497"/>
            </a:xfrm>
            <a:prstGeom prst="rect">
              <a:avLst/>
            </a:prstGeom>
            <a:solidFill>
              <a:srgbClr val="FFCC99"/>
            </a:solidFill>
            <a:ln w="9525">
              <a:solidFill>
                <a:schemeClr val="tx1"/>
              </a:solidFill>
              <a:miter lim="800000"/>
              <a:headEnd/>
              <a:tailEnd/>
            </a:ln>
            <a:effectLst/>
          </p:spPr>
          <p:txBody>
            <a:bodyPr wrap="none" anchor="ctr"/>
            <a:lstStyle/>
            <a:p>
              <a:endParaRPr lang="en-US"/>
            </a:p>
          </p:txBody>
        </p:sp>
        <p:sp>
          <p:nvSpPr>
            <p:cNvPr id="69684" name="Text Box 52"/>
            <p:cNvSpPr txBox="1">
              <a:spLocks noChangeArrowheads="1"/>
            </p:cNvSpPr>
            <p:nvPr/>
          </p:nvSpPr>
          <p:spPr bwMode="auto">
            <a:xfrm>
              <a:off x="1946" y="2866"/>
              <a:ext cx="194" cy="212"/>
            </a:xfrm>
            <a:prstGeom prst="rect">
              <a:avLst/>
            </a:prstGeom>
            <a:noFill/>
            <a:ln w="9525">
              <a:noFill/>
              <a:miter lim="800000"/>
              <a:headEnd/>
              <a:tailEnd/>
            </a:ln>
            <a:effectLst/>
          </p:spPr>
          <p:txBody>
            <a:bodyPr wrap="none">
              <a:spAutoFit/>
            </a:bodyPr>
            <a:lstStyle/>
            <a:p>
              <a:r>
                <a:rPr lang="en-US" sz="1600" b="1">
                  <a:solidFill>
                    <a:srgbClr val="33CCFF"/>
                  </a:solidFill>
                  <a:latin typeface="Arial" charset="0"/>
                </a:rPr>
                <a:t>n</a:t>
              </a:r>
            </a:p>
          </p:txBody>
        </p:sp>
        <p:sp>
          <p:nvSpPr>
            <p:cNvPr id="69685" name="Text Box 53"/>
            <p:cNvSpPr txBox="1">
              <a:spLocks noChangeArrowheads="1"/>
            </p:cNvSpPr>
            <p:nvPr/>
          </p:nvSpPr>
          <p:spPr bwMode="auto">
            <a:xfrm>
              <a:off x="1286" y="3380"/>
              <a:ext cx="440" cy="173"/>
            </a:xfrm>
            <a:prstGeom prst="rect">
              <a:avLst/>
            </a:prstGeom>
            <a:noFill/>
            <a:ln w="9525">
              <a:noFill/>
              <a:miter lim="800000"/>
              <a:headEnd/>
              <a:tailEnd/>
            </a:ln>
            <a:effectLst/>
          </p:spPr>
          <p:txBody>
            <a:bodyPr wrap="none">
              <a:spAutoFit/>
            </a:bodyPr>
            <a:lstStyle/>
            <a:p>
              <a:r>
                <a:rPr lang="en-US" sz="1200">
                  <a:latin typeface="Arial" charset="0"/>
                </a:rPr>
                <a:t>Sample</a:t>
              </a:r>
            </a:p>
          </p:txBody>
        </p:sp>
        <p:grpSp>
          <p:nvGrpSpPr>
            <p:cNvPr id="69686" name="Group 54"/>
            <p:cNvGrpSpPr>
              <a:grpSpLocks/>
            </p:cNvGrpSpPr>
            <p:nvPr/>
          </p:nvGrpSpPr>
          <p:grpSpPr bwMode="auto">
            <a:xfrm>
              <a:off x="1058" y="3174"/>
              <a:ext cx="206" cy="193"/>
              <a:chOff x="5472" y="3024"/>
              <a:chExt cx="288" cy="336"/>
            </a:xfrm>
          </p:grpSpPr>
          <p:sp>
            <p:nvSpPr>
              <p:cNvPr id="69687" name="Line 55"/>
              <p:cNvSpPr>
                <a:spLocks noChangeShapeType="1"/>
              </p:cNvSpPr>
              <p:nvPr/>
            </p:nvSpPr>
            <p:spPr bwMode="auto">
              <a:xfrm flipV="1">
                <a:off x="5472" y="3024"/>
                <a:ext cx="0" cy="336"/>
              </a:xfrm>
              <a:prstGeom prst="line">
                <a:avLst/>
              </a:prstGeom>
              <a:noFill/>
              <a:ln w="9525">
                <a:solidFill>
                  <a:schemeClr val="tx1"/>
                </a:solidFill>
                <a:round/>
                <a:headEnd/>
                <a:tailEnd type="triangle" w="med" len="med"/>
              </a:ln>
              <a:effectLst/>
            </p:spPr>
            <p:txBody>
              <a:bodyPr/>
              <a:lstStyle/>
              <a:p>
                <a:endParaRPr lang="en-US"/>
              </a:p>
            </p:txBody>
          </p:sp>
          <p:sp>
            <p:nvSpPr>
              <p:cNvPr id="69688" name="Line 56"/>
              <p:cNvSpPr>
                <a:spLocks noChangeShapeType="1"/>
              </p:cNvSpPr>
              <p:nvPr/>
            </p:nvSpPr>
            <p:spPr bwMode="auto">
              <a:xfrm>
                <a:off x="5472" y="3360"/>
                <a:ext cx="288" cy="0"/>
              </a:xfrm>
              <a:prstGeom prst="line">
                <a:avLst/>
              </a:prstGeom>
              <a:noFill/>
              <a:ln w="9525">
                <a:solidFill>
                  <a:schemeClr val="tx1"/>
                </a:solidFill>
                <a:round/>
                <a:headEnd/>
                <a:tailEnd type="triangle" w="med" len="med"/>
              </a:ln>
              <a:effectLst/>
            </p:spPr>
            <p:txBody>
              <a:bodyPr/>
              <a:lstStyle/>
              <a:p>
                <a:endParaRPr lang="en-US"/>
              </a:p>
            </p:txBody>
          </p:sp>
        </p:grpSp>
        <p:sp>
          <p:nvSpPr>
            <p:cNvPr id="69689" name="Text Box 57"/>
            <p:cNvSpPr txBox="1">
              <a:spLocks noChangeArrowheads="1"/>
            </p:cNvSpPr>
            <p:nvPr/>
          </p:nvSpPr>
          <p:spPr bwMode="auto">
            <a:xfrm>
              <a:off x="1244" y="3270"/>
              <a:ext cx="164" cy="173"/>
            </a:xfrm>
            <a:prstGeom prst="rect">
              <a:avLst/>
            </a:prstGeom>
            <a:noFill/>
            <a:ln w="9525">
              <a:noFill/>
              <a:miter lim="800000"/>
              <a:headEnd/>
              <a:tailEnd/>
            </a:ln>
            <a:effectLst/>
          </p:spPr>
          <p:txBody>
            <a:bodyPr wrap="none">
              <a:spAutoFit/>
            </a:bodyPr>
            <a:lstStyle/>
            <a:p>
              <a:r>
                <a:rPr lang="en-US" sz="1200">
                  <a:latin typeface="Arial" charset="0"/>
                </a:rPr>
                <a:t>x</a:t>
              </a:r>
            </a:p>
          </p:txBody>
        </p:sp>
        <p:sp>
          <p:nvSpPr>
            <p:cNvPr id="69690" name="Text Box 58"/>
            <p:cNvSpPr txBox="1">
              <a:spLocks noChangeArrowheads="1"/>
            </p:cNvSpPr>
            <p:nvPr/>
          </p:nvSpPr>
          <p:spPr bwMode="auto">
            <a:xfrm>
              <a:off x="1024" y="3044"/>
              <a:ext cx="164" cy="172"/>
            </a:xfrm>
            <a:prstGeom prst="rect">
              <a:avLst/>
            </a:prstGeom>
            <a:noFill/>
            <a:ln w="9525">
              <a:noFill/>
              <a:miter lim="800000"/>
              <a:headEnd/>
              <a:tailEnd/>
            </a:ln>
            <a:effectLst/>
          </p:spPr>
          <p:txBody>
            <a:bodyPr wrap="none">
              <a:spAutoFit/>
            </a:bodyPr>
            <a:lstStyle/>
            <a:p>
              <a:r>
                <a:rPr lang="en-US" sz="1200">
                  <a:latin typeface="Arial" charset="0"/>
                </a:rPr>
                <a:t>z</a:t>
              </a:r>
            </a:p>
          </p:txBody>
        </p:sp>
        <p:sp>
          <p:nvSpPr>
            <p:cNvPr id="69691" name="Line 59"/>
            <p:cNvSpPr>
              <a:spLocks noChangeShapeType="1"/>
            </p:cNvSpPr>
            <p:nvPr/>
          </p:nvSpPr>
          <p:spPr bwMode="auto">
            <a:xfrm>
              <a:off x="1648" y="3264"/>
              <a:ext cx="310" cy="0"/>
            </a:xfrm>
            <a:prstGeom prst="line">
              <a:avLst/>
            </a:prstGeom>
            <a:noFill/>
            <a:ln w="28575">
              <a:solidFill>
                <a:srgbClr val="FF0000"/>
              </a:solidFill>
              <a:round/>
              <a:headEnd/>
              <a:tailEnd type="triangle" w="med" len="med"/>
            </a:ln>
            <a:effectLst/>
          </p:spPr>
          <p:txBody>
            <a:bodyPr/>
            <a:lstStyle/>
            <a:p>
              <a:endParaRPr lang="en-US"/>
            </a:p>
          </p:txBody>
        </p:sp>
        <p:sp>
          <p:nvSpPr>
            <p:cNvPr id="69692" name="Text Box 60"/>
            <p:cNvSpPr txBox="1">
              <a:spLocks noChangeArrowheads="1"/>
            </p:cNvSpPr>
            <p:nvPr/>
          </p:nvSpPr>
          <p:spPr bwMode="auto">
            <a:xfrm>
              <a:off x="1959" y="3148"/>
              <a:ext cx="201" cy="212"/>
            </a:xfrm>
            <a:prstGeom prst="rect">
              <a:avLst/>
            </a:prstGeom>
            <a:noFill/>
            <a:ln w="9525">
              <a:noFill/>
              <a:miter lim="800000"/>
              <a:headEnd/>
              <a:tailEnd/>
            </a:ln>
            <a:effectLst/>
          </p:spPr>
          <p:txBody>
            <a:bodyPr wrap="none">
              <a:spAutoFit/>
            </a:bodyPr>
            <a:lstStyle/>
            <a:p>
              <a:r>
                <a:rPr lang="en-US" sz="1600" b="1">
                  <a:solidFill>
                    <a:srgbClr val="FF0000"/>
                  </a:solidFill>
                  <a:latin typeface="Arial" charset="0"/>
                </a:rPr>
                <a:t>E</a:t>
              </a:r>
            </a:p>
          </p:txBody>
        </p:sp>
        <p:sp>
          <p:nvSpPr>
            <p:cNvPr id="69693" name="Text Box 61"/>
            <p:cNvSpPr txBox="1">
              <a:spLocks noChangeArrowheads="1"/>
            </p:cNvSpPr>
            <p:nvPr/>
          </p:nvSpPr>
          <p:spPr bwMode="auto">
            <a:xfrm>
              <a:off x="960" y="3523"/>
              <a:ext cx="1120" cy="173"/>
            </a:xfrm>
            <a:prstGeom prst="rect">
              <a:avLst/>
            </a:prstGeom>
            <a:noFill/>
            <a:ln w="9525">
              <a:noFill/>
              <a:miter lim="800000"/>
              <a:headEnd/>
              <a:tailEnd/>
            </a:ln>
            <a:effectLst/>
          </p:spPr>
          <p:txBody>
            <a:bodyPr wrap="none">
              <a:spAutoFit/>
            </a:bodyPr>
            <a:lstStyle/>
            <a:p>
              <a:r>
                <a:rPr lang="en-US" sz="1200">
                  <a:solidFill>
                    <a:srgbClr val="000099"/>
                  </a:solidFill>
                  <a:latin typeface="Arial" charset="0"/>
                </a:rPr>
                <a:t>Horizontal configuration</a:t>
              </a:r>
            </a:p>
          </p:txBody>
        </p:sp>
        <p:sp>
          <p:nvSpPr>
            <p:cNvPr id="69699" name="Line 67"/>
            <p:cNvSpPr>
              <a:spLocks noChangeShapeType="1"/>
            </p:cNvSpPr>
            <p:nvPr/>
          </p:nvSpPr>
          <p:spPr bwMode="auto">
            <a:xfrm>
              <a:off x="1666" y="2976"/>
              <a:ext cx="310" cy="0"/>
            </a:xfrm>
            <a:prstGeom prst="line">
              <a:avLst/>
            </a:prstGeom>
            <a:noFill/>
            <a:ln w="28575">
              <a:solidFill>
                <a:srgbClr val="33CCFF"/>
              </a:solidFill>
              <a:round/>
              <a:headEnd/>
              <a:tailEnd type="triangle" w="med" len="med"/>
            </a:ln>
            <a:effectLst/>
          </p:spPr>
          <p:txBody>
            <a:bodyPr/>
            <a:lstStyle/>
            <a:p>
              <a:endParaRPr lang="en-US"/>
            </a:p>
          </p:txBody>
        </p:sp>
      </p:grpSp>
      <p:sp>
        <p:nvSpPr>
          <p:cNvPr id="69703" name="Text Box 71"/>
          <p:cNvSpPr txBox="1">
            <a:spLocks noChangeArrowheads="1"/>
          </p:cNvSpPr>
          <p:nvPr/>
        </p:nvSpPr>
        <p:spPr bwMode="auto">
          <a:xfrm>
            <a:off x="0" y="6629400"/>
            <a:ext cx="396875" cy="228600"/>
          </a:xfrm>
          <a:prstGeom prst="rect">
            <a:avLst/>
          </a:prstGeom>
          <a:noFill/>
          <a:ln w="9525">
            <a:noFill/>
            <a:miter lim="800000"/>
            <a:headEnd/>
            <a:tailEnd/>
          </a:ln>
          <a:effectLst/>
        </p:spPr>
        <p:txBody>
          <a:bodyPr>
            <a:spAutoFit/>
          </a:bodyPr>
          <a:lstStyle/>
          <a:p>
            <a:r>
              <a:rPr lang="en-US" sz="900"/>
              <a:t>pv</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ooter Placeholder 4"/>
          <p:cNvSpPr>
            <a:spLocks noGrp="1"/>
          </p:cNvSpPr>
          <p:nvPr>
            <p:ph type="ftr" sz="quarter" idx="11"/>
          </p:nvPr>
        </p:nvSpPr>
        <p:spPr/>
        <p:txBody>
          <a:bodyPr/>
          <a:lstStyle/>
          <a:p>
            <a:r>
              <a:rPr lang="en-US"/>
              <a:t>American Physical Society 2008</a:t>
            </a:r>
          </a:p>
        </p:txBody>
      </p:sp>
      <p:sp>
        <p:nvSpPr>
          <p:cNvPr id="51" name="Slide Number Placeholder 5"/>
          <p:cNvSpPr>
            <a:spLocks noGrp="1"/>
          </p:cNvSpPr>
          <p:nvPr>
            <p:ph type="sldNum" sz="quarter" idx="12"/>
          </p:nvPr>
        </p:nvSpPr>
        <p:spPr/>
        <p:txBody>
          <a:bodyPr/>
          <a:lstStyle/>
          <a:p>
            <a:fld id="{890EA3E2-94AD-431B-ACE4-4540B8406D78}" type="slidenum">
              <a:rPr lang="en-US"/>
              <a:pPr/>
              <a:t>7</a:t>
            </a:fld>
            <a:endParaRPr lang="en-US"/>
          </a:p>
        </p:txBody>
      </p:sp>
      <p:sp>
        <p:nvSpPr>
          <p:cNvPr id="118789" name="Line 5"/>
          <p:cNvSpPr>
            <a:spLocks noChangeShapeType="1"/>
          </p:cNvSpPr>
          <p:nvPr/>
        </p:nvSpPr>
        <p:spPr bwMode="auto">
          <a:xfrm>
            <a:off x="1143000" y="3670300"/>
            <a:ext cx="4114800" cy="0"/>
          </a:xfrm>
          <a:prstGeom prst="line">
            <a:avLst/>
          </a:prstGeom>
          <a:noFill/>
          <a:ln w="25400">
            <a:solidFill>
              <a:srgbClr val="000000"/>
            </a:solidFill>
            <a:round/>
            <a:headEnd/>
            <a:tailEnd/>
          </a:ln>
          <a:effectLst/>
        </p:spPr>
        <p:txBody>
          <a:bodyPr/>
          <a:lstStyle/>
          <a:p>
            <a:endParaRPr lang="en-US"/>
          </a:p>
        </p:txBody>
      </p:sp>
      <p:sp>
        <p:nvSpPr>
          <p:cNvPr id="118790" name="Line 6"/>
          <p:cNvSpPr>
            <a:spLocks noChangeShapeType="1"/>
          </p:cNvSpPr>
          <p:nvPr/>
        </p:nvSpPr>
        <p:spPr bwMode="auto">
          <a:xfrm>
            <a:off x="2066925" y="2705100"/>
            <a:ext cx="1006475" cy="965200"/>
          </a:xfrm>
          <a:prstGeom prst="line">
            <a:avLst/>
          </a:prstGeom>
          <a:noFill/>
          <a:ln w="9525">
            <a:solidFill>
              <a:srgbClr val="000000"/>
            </a:solidFill>
            <a:round/>
            <a:headEnd/>
            <a:tailEnd type="triangle" w="med" len="med"/>
          </a:ln>
          <a:effectLst/>
        </p:spPr>
        <p:txBody>
          <a:bodyPr/>
          <a:lstStyle/>
          <a:p>
            <a:endParaRPr lang="en-US"/>
          </a:p>
        </p:txBody>
      </p:sp>
      <p:sp>
        <p:nvSpPr>
          <p:cNvPr id="118791" name="Line 7"/>
          <p:cNvSpPr>
            <a:spLocks noChangeShapeType="1"/>
          </p:cNvSpPr>
          <p:nvPr/>
        </p:nvSpPr>
        <p:spPr bwMode="auto">
          <a:xfrm flipV="1">
            <a:off x="3048000" y="2286000"/>
            <a:ext cx="1447800" cy="1346200"/>
          </a:xfrm>
          <a:prstGeom prst="line">
            <a:avLst/>
          </a:prstGeom>
          <a:noFill/>
          <a:ln w="9525">
            <a:solidFill>
              <a:srgbClr val="000000"/>
            </a:solidFill>
            <a:round/>
            <a:headEnd/>
            <a:tailEnd type="triangle" w="med" len="med"/>
          </a:ln>
          <a:effectLst/>
        </p:spPr>
        <p:txBody>
          <a:bodyPr/>
          <a:lstStyle/>
          <a:p>
            <a:endParaRPr lang="en-US"/>
          </a:p>
        </p:txBody>
      </p:sp>
      <p:sp>
        <p:nvSpPr>
          <p:cNvPr id="118792" name="Line 8"/>
          <p:cNvSpPr>
            <a:spLocks noChangeShapeType="1"/>
          </p:cNvSpPr>
          <p:nvPr/>
        </p:nvSpPr>
        <p:spPr bwMode="auto">
          <a:xfrm>
            <a:off x="3073400" y="2544763"/>
            <a:ext cx="0" cy="2654300"/>
          </a:xfrm>
          <a:prstGeom prst="line">
            <a:avLst/>
          </a:prstGeom>
          <a:noFill/>
          <a:ln w="9525">
            <a:solidFill>
              <a:srgbClr val="000000"/>
            </a:solidFill>
            <a:prstDash val="dash"/>
            <a:round/>
            <a:headEnd/>
            <a:tailEnd/>
          </a:ln>
          <a:effectLst/>
        </p:spPr>
        <p:txBody>
          <a:bodyPr/>
          <a:lstStyle/>
          <a:p>
            <a:endParaRPr lang="en-US"/>
          </a:p>
        </p:txBody>
      </p:sp>
      <p:sp>
        <p:nvSpPr>
          <p:cNvPr id="118793" name="Line 9"/>
          <p:cNvSpPr>
            <a:spLocks noChangeShapeType="1"/>
          </p:cNvSpPr>
          <p:nvPr/>
        </p:nvSpPr>
        <p:spPr bwMode="auto">
          <a:xfrm>
            <a:off x="3073400" y="3670300"/>
            <a:ext cx="1008063" cy="1770063"/>
          </a:xfrm>
          <a:prstGeom prst="line">
            <a:avLst/>
          </a:prstGeom>
          <a:noFill/>
          <a:ln w="9525">
            <a:solidFill>
              <a:srgbClr val="000000"/>
            </a:solidFill>
            <a:round/>
            <a:headEnd/>
            <a:tailEnd type="triangle" w="med" len="med"/>
          </a:ln>
          <a:effectLst/>
        </p:spPr>
        <p:txBody>
          <a:bodyPr/>
          <a:lstStyle/>
          <a:p>
            <a:endParaRPr lang="en-US"/>
          </a:p>
        </p:txBody>
      </p:sp>
      <p:sp>
        <p:nvSpPr>
          <p:cNvPr id="118794" name="Line 10"/>
          <p:cNvSpPr>
            <a:spLocks noChangeShapeType="1"/>
          </p:cNvSpPr>
          <p:nvPr/>
        </p:nvSpPr>
        <p:spPr bwMode="auto">
          <a:xfrm>
            <a:off x="1143000" y="3886200"/>
            <a:ext cx="923925" cy="0"/>
          </a:xfrm>
          <a:prstGeom prst="line">
            <a:avLst/>
          </a:prstGeom>
          <a:noFill/>
          <a:ln w="19050">
            <a:solidFill>
              <a:srgbClr val="33CCCC"/>
            </a:solidFill>
            <a:round/>
            <a:headEnd/>
            <a:tailEnd/>
          </a:ln>
          <a:effectLst/>
        </p:spPr>
        <p:txBody>
          <a:bodyPr/>
          <a:lstStyle/>
          <a:p>
            <a:endParaRPr lang="en-US"/>
          </a:p>
        </p:txBody>
      </p:sp>
      <p:sp>
        <p:nvSpPr>
          <p:cNvPr id="118795" name="Line 11"/>
          <p:cNvSpPr>
            <a:spLocks noChangeShapeType="1"/>
          </p:cNvSpPr>
          <p:nvPr/>
        </p:nvSpPr>
        <p:spPr bwMode="auto">
          <a:xfrm>
            <a:off x="1600200" y="4038600"/>
            <a:ext cx="914400" cy="76200"/>
          </a:xfrm>
          <a:prstGeom prst="line">
            <a:avLst/>
          </a:prstGeom>
          <a:noFill/>
          <a:ln w="19050">
            <a:solidFill>
              <a:srgbClr val="33CCCC"/>
            </a:solidFill>
            <a:round/>
            <a:headEnd/>
            <a:tailEnd/>
          </a:ln>
          <a:effectLst/>
        </p:spPr>
        <p:txBody>
          <a:bodyPr/>
          <a:lstStyle/>
          <a:p>
            <a:endParaRPr lang="en-US"/>
          </a:p>
        </p:txBody>
      </p:sp>
      <p:sp>
        <p:nvSpPr>
          <p:cNvPr id="118796" name="Line 12"/>
          <p:cNvSpPr>
            <a:spLocks noChangeShapeType="1"/>
          </p:cNvSpPr>
          <p:nvPr/>
        </p:nvSpPr>
        <p:spPr bwMode="auto">
          <a:xfrm flipV="1">
            <a:off x="1676400" y="4419600"/>
            <a:ext cx="915988" cy="76200"/>
          </a:xfrm>
          <a:prstGeom prst="line">
            <a:avLst/>
          </a:prstGeom>
          <a:noFill/>
          <a:ln w="19050">
            <a:solidFill>
              <a:srgbClr val="33CCCC"/>
            </a:solidFill>
            <a:round/>
            <a:headEnd/>
            <a:tailEnd/>
          </a:ln>
          <a:effectLst/>
        </p:spPr>
        <p:txBody>
          <a:bodyPr/>
          <a:lstStyle/>
          <a:p>
            <a:endParaRPr lang="en-US"/>
          </a:p>
        </p:txBody>
      </p:sp>
      <p:sp>
        <p:nvSpPr>
          <p:cNvPr id="118797" name="Line 13"/>
          <p:cNvSpPr>
            <a:spLocks noChangeShapeType="1"/>
          </p:cNvSpPr>
          <p:nvPr/>
        </p:nvSpPr>
        <p:spPr bwMode="auto">
          <a:xfrm>
            <a:off x="1219200" y="4648200"/>
            <a:ext cx="1092200" cy="0"/>
          </a:xfrm>
          <a:prstGeom prst="line">
            <a:avLst/>
          </a:prstGeom>
          <a:noFill/>
          <a:ln w="9525">
            <a:solidFill>
              <a:srgbClr val="33CCCC"/>
            </a:solidFill>
            <a:round/>
            <a:headEnd/>
            <a:tailEnd type="triangle" w="med" len="med"/>
          </a:ln>
          <a:effectLst/>
        </p:spPr>
        <p:txBody>
          <a:bodyPr/>
          <a:lstStyle/>
          <a:p>
            <a:endParaRPr lang="en-US"/>
          </a:p>
        </p:txBody>
      </p:sp>
      <p:sp>
        <p:nvSpPr>
          <p:cNvPr id="118798" name="Text Box 14"/>
          <p:cNvSpPr txBox="1">
            <a:spLocks noChangeArrowheads="1"/>
          </p:cNvSpPr>
          <p:nvPr/>
        </p:nvSpPr>
        <p:spPr bwMode="auto">
          <a:xfrm>
            <a:off x="1727200" y="4675188"/>
            <a:ext cx="339725" cy="354012"/>
          </a:xfrm>
          <a:prstGeom prst="rect">
            <a:avLst/>
          </a:prstGeom>
          <a:noFill/>
          <a:ln w="9525">
            <a:noFill/>
            <a:miter lim="800000"/>
            <a:headEnd/>
            <a:tailEnd/>
          </a:ln>
          <a:effectLst/>
        </p:spPr>
        <p:txBody>
          <a:bodyPr/>
          <a:lstStyle/>
          <a:p>
            <a:r>
              <a:rPr lang="en-US" sz="1200" b="1">
                <a:solidFill>
                  <a:srgbClr val="000000"/>
                </a:solidFill>
                <a:latin typeface="Arial" charset="0"/>
              </a:rPr>
              <a:t>n</a:t>
            </a:r>
            <a:endParaRPr lang="en-US" sz="1200"/>
          </a:p>
        </p:txBody>
      </p:sp>
      <p:sp>
        <p:nvSpPr>
          <p:cNvPr id="118799" name="Line 15"/>
          <p:cNvSpPr>
            <a:spLocks noChangeShapeType="1"/>
          </p:cNvSpPr>
          <p:nvPr/>
        </p:nvSpPr>
        <p:spPr bwMode="auto">
          <a:xfrm flipV="1">
            <a:off x="3662363" y="4313238"/>
            <a:ext cx="755650" cy="403225"/>
          </a:xfrm>
          <a:prstGeom prst="line">
            <a:avLst/>
          </a:prstGeom>
          <a:noFill/>
          <a:ln w="9525">
            <a:solidFill>
              <a:srgbClr val="000000"/>
            </a:solidFill>
            <a:round/>
            <a:headEnd/>
            <a:tailEnd type="triangle" w="med" len="med"/>
          </a:ln>
          <a:effectLst/>
        </p:spPr>
        <p:txBody>
          <a:bodyPr/>
          <a:lstStyle/>
          <a:p>
            <a:endParaRPr lang="en-US"/>
          </a:p>
        </p:txBody>
      </p:sp>
      <p:sp>
        <p:nvSpPr>
          <p:cNvPr id="118800" name="Line 16"/>
          <p:cNvSpPr>
            <a:spLocks noChangeShapeType="1"/>
          </p:cNvSpPr>
          <p:nvPr/>
        </p:nvSpPr>
        <p:spPr bwMode="auto">
          <a:xfrm flipV="1">
            <a:off x="3676650" y="3971925"/>
            <a:ext cx="336550" cy="725488"/>
          </a:xfrm>
          <a:prstGeom prst="line">
            <a:avLst/>
          </a:prstGeom>
          <a:noFill/>
          <a:ln w="9525">
            <a:solidFill>
              <a:srgbClr val="FF0000"/>
            </a:solidFill>
            <a:round/>
            <a:headEnd/>
            <a:tailEnd type="triangle" w="med" len="med"/>
          </a:ln>
          <a:effectLst/>
        </p:spPr>
        <p:txBody>
          <a:bodyPr/>
          <a:lstStyle/>
          <a:p>
            <a:endParaRPr lang="en-US"/>
          </a:p>
        </p:txBody>
      </p:sp>
      <p:sp>
        <p:nvSpPr>
          <p:cNvPr id="118801" name="Line 17"/>
          <p:cNvSpPr>
            <a:spLocks noChangeShapeType="1"/>
          </p:cNvSpPr>
          <p:nvPr/>
        </p:nvSpPr>
        <p:spPr bwMode="auto">
          <a:xfrm>
            <a:off x="3157538" y="4716463"/>
            <a:ext cx="1176337" cy="0"/>
          </a:xfrm>
          <a:prstGeom prst="line">
            <a:avLst/>
          </a:prstGeom>
          <a:noFill/>
          <a:ln w="9525">
            <a:solidFill>
              <a:srgbClr val="000000"/>
            </a:solidFill>
            <a:prstDash val="sysDot"/>
            <a:round/>
            <a:headEnd/>
            <a:tailEnd/>
          </a:ln>
          <a:effectLst/>
        </p:spPr>
        <p:txBody>
          <a:bodyPr/>
          <a:lstStyle/>
          <a:p>
            <a:endParaRPr lang="en-US"/>
          </a:p>
        </p:txBody>
      </p:sp>
      <p:sp>
        <p:nvSpPr>
          <p:cNvPr id="118802" name="Arc 18"/>
          <p:cNvSpPr>
            <a:spLocks/>
          </p:cNvSpPr>
          <p:nvPr/>
        </p:nvSpPr>
        <p:spPr bwMode="auto">
          <a:xfrm flipH="1">
            <a:off x="2886075" y="3324225"/>
            <a:ext cx="166688" cy="1587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nchor="ctr"/>
          <a:lstStyle/>
          <a:p>
            <a:endParaRPr lang="en-US"/>
          </a:p>
        </p:txBody>
      </p:sp>
      <p:sp>
        <p:nvSpPr>
          <p:cNvPr id="118803" name="Arc 19"/>
          <p:cNvSpPr>
            <a:spLocks/>
          </p:cNvSpPr>
          <p:nvPr/>
        </p:nvSpPr>
        <p:spPr bwMode="auto">
          <a:xfrm rot="4932475" flipH="1">
            <a:off x="3844925" y="4351338"/>
            <a:ext cx="160337" cy="1666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nchor="ctr"/>
          <a:lstStyle/>
          <a:p>
            <a:endParaRPr lang="en-US"/>
          </a:p>
        </p:txBody>
      </p:sp>
      <p:sp>
        <p:nvSpPr>
          <p:cNvPr id="118804" name="Arc 20"/>
          <p:cNvSpPr>
            <a:spLocks/>
          </p:cNvSpPr>
          <p:nvPr/>
        </p:nvSpPr>
        <p:spPr bwMode="auto">
          <a:xfrm rot="12266637" flipH="1">
            <a:off x="3095625" y="4032250"/>
            <a:ext cx="168275" cy="16033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nchor="ctr"/>
          <a:lstStyle/>
          <a:p>
            <a:endParaRPr lang="en-US"/>
          </a:p>
        </p:txBody>
      </p:sp>
      <p:sp>
        <p:nvSpPr>
          <p:cNvPr id="118805" name="Arc 21"/>
          <p:cNvSpPr>
            <a:spLocks/>
          </p:cNvSpPr>
          <p:nvPr/>
        </p:nvSpPr>
        <p:spPr bwMode="auto">
          <a:xfrm rot="7540584" flipH="1">
            <a:off x="4002882" y="4521994"/>
            <a:ext cx="158750" cy="16668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nchor="ctr"/>
          <a:lstStyle/>
          <a:p>
            <a:endParaRPr lang="en-US"/>
          </a:p>
        </p:txBody>
      </p:sp>
      <p:sp>
        <p:nvSpPr>
          <p:cNvPr id="118806" name="Line 22"/>
          <p:cNvSpPr>
            <a:spLocks noChangeShapeType="1"/>
          </p:cNvSpPr>
          <p:nvPr/>
        </p:nvSpPr>
        <p:spPr bwMode="auto">
          <a:xfrm flipV="1">
            <a:off x="2057400" y="2286000"/>
            <a:ext cx="419100" cy="403225"/>
          </a:xfrm>
          <a:prstGeom prst="line">
            <a:avLst/>
          </a:prstGeom>
          <a:noFill/>
          <a:ln w="9525">
            <a:solidFill>
              <a:srgbClr val="FF0000"/>
            </a:solidFill>
            <a:round/>
            <a:headEnd/>
            <a:tailEnd type="triangle" w="med" len="med"/>
          </a:ln>
          <a:effectLst/>
        </p:spPr>
        <p:txBody>
          <a:bodyPr/>
          <a:lstStyle/>
          <a:p>
            <a:endParaRPr lang="en-US"/>
          </a:p>
        </p:txBody>
      </p:sp>
      <p:sp>
        <p:nvSpPr>
          <p:cNvPr id="118807" name="Oval 23"/>
          <p:cNvSpPr>
            <a:spLocks noChangeArrowheads="1"/>
          </p:cNvSpPr>
          <p:nvPr/>
        </p:nvSpPr>
        <p:spPr bwMode="auto">
          <a:xfrm>
            <a:off x="1982788" y="2625725"/>
            <a:ext cx="168275" cy="160338"/>
          </a:xfrm>
          <a:prstGeom prst="ellipse">
            <a:avLst/>
          </a:prstGeom>
          <a:solidFill>
            <a:srgbClr val="FFFFFF"/>
          </a:solidFill>
          <a:ln w="9525">
            <a:solidFill>
              <a:srgbClr val="000000"/>
            </a:solidFill>
            <a:round/>
            <a:headEnd/>
            <a:tailEnd/>
          </a:ln>
          <a:effectLst/>
        </p:spPr>
        <p:txBody>
          <a:bodyPr anchor="ctr"/>
          <a:lstStyle/>
          <a:p>
            <a:endParaRPr lang="en-US"/>
          </a:p>
        </p:txBody>
      </p:sp>
      <p:sp>
        <p:nvSpPr>
          <p:cNvPr id="118808" name="Oval 24"/>
          <p:cNvSpPr>
            <a:spLocks noChangeArrowheads="1"/>
          </p:cNvSpPr>
          <p:nvPr/>
        </p:nvSpPr>
        <p:spPr bwMode="auto">
          <a:xfrm>
            <a:off x="2024063" y="2663825"/>
            <a:ext cx="84137" cy="82550"/>
          </a:xfrm>
          <a:prstGeom prst="ellipse">
            <a:avLst/>
          </a:prstGeom>
          <a:solidFill>
            <a:srgbClr val="420000"/>
          </a:solidFill>
          <a:ln w="9525">
            <a:solidFill>
              <a:srgbClr val="000000"/>
            </a:solidFill>
            <a:round/>
            <a:headEnd/>
            <a:tailEnd/>
          </a:ln>
          <a:effectLst/>
        </p:spPr>
        <p:txBody>
          <a:bodyPr anchor="ctr"/>
          <a:lstStyle/>
          <a:p>
            <a:endParaRPr lang="en-US"/>
          </a:p>
        </p:txBody>
      </p:sp>
      <p:sp>
        <p:nvSpPr>
          <p:cNvPr id="118809" name="Text Box 25"/>
          <p:cNvSpPr txBox="1">
            <a:spLocks noChangeArrowheads="1"/>
          </p:cNvSpPr>
          <p:nvPr/>
        </p:nvSpPr>
        <p:spPr bwMode="auto">
          <a:xfrm>
            <a:off x="3886200" y="4114800"/>
            <a:ext cx="323850" cy="355600"/>
          </a:xfrm>
          <a:prstGeom prst="rect">
            <a:avLst/>
          </a:prstGeom>
          <a:noFill/>
          <a:ln w="9525">
            <a:noFill/>
            <a:miter lim="800000"/>
            <a:headEnd/>
            <a:tailEnd/>
          </a:ln>
          <a:effectLst/>
        </p:spPr>
        <p:txBody>
          <a:bodyPr/>
          <a:lstStyle/>
          <a:p>
            <a:r>
              <a:rPr lang="en-US" sz="1200" b="1">
                <a:solidFill>
                  <a:srgbClr val="000000"/>
                </a:solidFill>
                <a:latin typeface="Arial" charset="0"/>
                <a:sym typeface="Symbol" pitchFamily="18" charset="2"/>
              </a:rPr>
              <a:t></a:t>
            </a:r>
            <a:endParaRPr lang="en-US" sz="1200"/>
          </a:p>
        </p:txBody>
      </p:sp>
      <p:sp>
        <p:nvSpPr>
          <p:cNvPr id="118810" name="Text Box 26"/>
          <p:cNvSpPr txBox="1">
            <a:spLocks noChangeArrowheads="1"/>
          </p:cNvSpPr>
          <p:nvPr/>
        </p:nvSpPr>
        <p:spPr bwMode="auto">
          <a:xfrm>
            <a:off x="2319338" y="1981200"/>
            <a:ext cx="587375" cy="534988"/>
          </a:xfrm>
          <a:prstGeom prst="rect">
            <a:avLst/>
          </a:prstGeom>
          <a:noFill/>
          <a:ln w="9525">
            <a:noFill/>
            <a:miter lim="800000"/>
            <a:headEnd/>
            <a:tailEnd/>
          </a:ln>
          <a:effectLst/>
        </p:spPr>
        <p:txBody>
          <a:bodyPr/>
          <a:lstStyle/>
          <a:p>
            <a:r>
              <a:rPr lang="en-US" sz="1200" b="1">
                <a:solidFill>
                  <a:srgbClr val="000000"/>
                </a:solidFill>
                <a:latin typeface="Arial" charset="0"/>
              </a:rPr>
              <a:t>E</a:t>
            </a:r>
            <a:r>
              <a:rPr lang="en-US" sz="1200" b="1" baseline="-25000">
                <a:solidFill>
                  <a:srgbClr val="000000"/>
                </a:solidFill>
                <a:latin typeface="Arial" charset="0"/>
              </a:rPr>
              <a:t>i</a:t>
            </a:r>
            <a:endParaRPr lang="en-US" sz="1200"/>
          </a:p>
        </p:txBody>
      </p:sp>
      <p:sp>
        <p:nvSpPr>
          <p:cNvPr id="118811" name="Text Box 27"/>
          <p:cNvSpPr txBox="1">
            <a:spLocks noChangeArrowheads="1"/>
          </p:cNvSpPr>
          <p:nvPr/>
        </p:nvSpPr>
        <p:spPr bwMode="auto">
          <a:xfrm>
            <a:off x="3048000" y="4114800"/>
            <a:ext cx="647700" cy="561975"/>
          </a:xfrm>
          <a:prstGeom prst="rect">
            <a:avLst/>
          </a:prstGeom>
          <a:noFill/>
          <a:ln w="9525">
            <a:noFill/>
            <a:miter lim="800000"/>
            <a:headEnd/>
            <a:tailEnd/>
          </a:ln>
          <a:effectLst/>
        </p:spPr>
        <p:txBody>
          <a:bodyPr/>
          <a:lstStyle/>
          <a:p>
            <a:r>
              <a:rPr lang="en-US" sz="1200" b="1">
                <a:solidFill>
                  <a:srgbClr val="000000"/>
                </a:solidFill>
                <a:latin typeface="Arial" charset="0"/>
                <a:sym typeface="Symbol" pitchFamily="18" charset="2"/>
              </a:rPr>
              <a:t></a:t>
            </a:r>
            <a:r>
              <a:rPr lang="en-US" sz="1200" b="1" baseline="-25000">
                <a:solidFill>
                  <a:srgbClr val="000000"/>
                </a:solidFill>
                <a:latin typeface="Arial" charset="0"/>
              </a:rPr>
              <a:t>2</a:t>
            </a:r>
            <a:endParaRPr lang="en-US" sz="1200"/>
          </a:p>
        </p:txBody>
      </p:sp>
      <p:sp>
        <p:nvSpPr>
          <p:cNvPr id="118812" name="Text Box 28"/>
          <p:cNvSpPr txBox="1">
            <a:spLocks noChangeArrowheads="1"/>
          </p:cNvSpPr>
          <p:nvPr/>
        </p:nvSpPr>
        <p:spPr bwMode="auto">
          <a:xfrm>
            <a:off x="1600200" y="2514600"/>
            <a:ext cx="558800" cy="684213"/>
          </a:xfrm>
          <a:prstGeom prst="rect">
            <a:avLst/>
          </a:prstGeom>
          <a:noFill/>
          <a:ln w="9525">
            <a:noFill/>
            <a:miter lim="800000"/>
            <a:headEnd/>
            <a:tailEnd/>
          </a:ln>
          <a:effectLst/>
        </p:spPr>
        <p:txBody>
          <a:bodyPr/>
          <a:lstStyle/>
          <a:p>
            <a:r>
              <a:rPr lang="en-US" sz="1200" b="1">
                <a:solidFill>
                  <a:srgbClr val="000000"/>
                </a:solidFill>
                <a:latin typeface="Arial" charset="0"/>
              </a:rPr>
              <a:t>H</a:t>
            </a:r>
            <a:r>
              <a:rPr lang="en-US" sz="1200" b="1" baseline="-25000">
                <a:solidFill>
                  <a:srgbClr val="000000"/>
                </a:solidFill>
                <a:latin typeface="Arial" charset="0"/>
              </a:rPr>
              <a:t>i</a:t>
            </a:r>
            <a:endParaRPr lang="en-US" sz="1200"/>
          </a:p>
        </p:txBody>
      </p:sp>
      <p:sp>
        <p:nvSpPr>
          <p:cNvPr id="118813" name="Text Box 29"/>
          <p:cNvSpPr txBox="1">
            <a:spLocks noChangeArrowheads="1"/>
          </p:cNvSpPr>
          <p:nvPr/>
        </p:nvSpPr>
        <p:spPr bwMode="auto">
          <a:xfrm>
            <a:off x="4092575" y="4416425"/>
            <a:ext cx="577850" cy="460375"/>
          </a:xfrm>
          <a:prstGeom prst="rect">
            <a:avLst/>
          </a:prstGeom>
          <a:noFill/>
          <a:ln w="9525">
            <a:noFill/>
            <a:miter lim="800000"/>
            <a:headEnd/>
            <a:tailEnd/>
          </a:ln>
          <a:effectLst/>
        </p:spPr>
        <p:txBody>
          <a:bodyPr/>
          <a:lstStyle/>
          <a:p>
            <a:r>
              <a:rPr lang="en-US" sz="1200" b="1">
                <a:solidFill>
                  <a:srgbClr val="000000"/>
                </a:solidFill>
                <a:latin typeface="Arial" charset="0"/>
                <a:sym typeface="Symbol" pitchFamily="18" charset="2"/>
              </a:rPr>
              <a:t></a:t>
            </a:r>
            <a:r>
              <a:rPr lang="en-US" sz="1200" b="1" baseline="-25000">
                <a:solidFill>
                  <a:srgbClr val="000000"/>
                </a:solidFill>
                <a:latin typeface="Arial" charset="0"/>
              </a:rPr>
              <a:t>2</a:t>
            </a:r>
            <a:endParaRPr lang="en-US" sz="1200"/>
          </a:p>
        </p:txBody>
      </p:sp>
      <p:sp>
        <p:nvSpPr>
          <p:cNvPr id="118814" name="Line 30"/>
          <p:cNvSpPr>
            <a:spLocks noChangeShapeType="1"/>
          </p:cNvSpPr>
          <p:nvPr/>
        </p:nvSpPr>
        <p:spPr bwMode="auto">
          <a:xfrm>
            <a:off x="2151063" y="2786063"/>
            <a:ext cx="250825" cy="241300"/>
          </a:xfrm>
          <a:prstGeom prst="line">
            <a:avLst/>
          </a:prstGeom>
          <a:noFill/>
          <a:ln w="9525">
            <a:solidFill>
              <a:srgbClr val="000000"/>
            </a:solidFill>
            <a:round/>
            <a:headEnd/>
            <a:tailEnd type="triangle" w="med" len="med"/>
          </a:ln>
          <a:effectLst/>
        </p:spPr>
        <p:txBody>
          <a:bodyPr/>
          <a:lstStyle/>
          <a:p>
            <a:endParaRPr lang="en-US"/>
          </a:p>
        </p:txBody>
      </p:sp>
      <p:sp>
        <p:nvSpPr>
          <p:cNvPr id="118815" name="Text Box 31"/>
          <p:cNvSpPr txBox="1">
            <a:spLocks noChangeArrowheads="1"/>
          </p:cNvSpPr>
          <p:nvPr/>
        </p:nvSpPr>
        <p:spPr bwMode="auto">
          <a:xfrm>
            <a:off x="2235200" y="3027363"/>
            <a:ext cx="474663" cy="354012"/>
          </a:xfrm>
          <a:prstGeom prst="rect">
            <a:avLst/>
          </a:prstGeom>
          <a:noFill/>
          <a:ln w="9525">
            <a:noFill/>
            <a:miter lim="800000"/>
            <a:headEnd/>
            <a:tailEnd/>
          </a:ln>
          <a:effectLst/>
        </p:spPr>
        <p:txBody>
          <a:bodyPr/>
          <a:lstStyle/>
          <a:p>
            <a:r>
              <a:rPr lang="en-US" sz="1200" b="1">
                <a:solidFill>
                  <a:srgbClr val="000000"/>
                </a:solidFill>
                <a:latin typeface="Arial" charset="0"/>
              </a:rPr>
              <a:t>k</a:t>
            </a:r>
            <a:r>
              <a:rPr lang="en-US" sz="1200" b="1" baseline="-25000">
                <a:solidFill>
                  <a:srgbClr val="000000"/>
                </a:solidFill>
                <a:latin typeface="Arial" charset="0"/>
              </a:rPr>
              <a:t>i</a:t>
            </a:r>
            <a:endParaRPr lang="en-US" sz="1200"/>
          </a:p>
        </p:txBody>
      </p:sp>
      <p:sp>
        <p:nvSpPr>
          <p:cNvPr id="118816" name="Text Box 32"/>
          <p:cNvSpPr txBox="1">
            <a:spLocks noChangeArrowheads="1"/>
          </p:cNvSpPr>
          <p:nvPr/>
        </p:nvSpPr>
        <p:spPr bwMode="auto">
          <a:xfrm>
            <a:off x="4081463" y="5359400"/>
            <a:ext cx="588962" cy="355600"/>
          </a:xfrm>
          <a:prstGeom prst="rect">
            <a:avLst/>
          </a:prstGeom>
          <a:noFill/>
          <a:ln w="9525">
            <a:noFill/>
            <a:miter lim="800000"/>
            <a:headEnd/>
            <a:tailEnd/>
          </a:ln>
          <a:effectLst/>
        </p:spPr>
        <p:txBody>
          <a:bodyPr/>
          <a:lstStyle/>
          <a:p>
            <a:r>
              <a:rPr lang="en-US" sz="1200" b="1">
                <a:solidFill>
                  <a:srgbClr val="000000"/>
                </a:solidFill>
                <a:latin typeface="Arial" charset="0"/>
              </a:rPr>
              <a:t>k</a:t>
            </a:r>
            <a:r>
              <a:rPr lang="en-US" sz="1200" b="1" baseline="-25000">
                <a:solidFill>
                  <a:srgbClr val="000000"/>
                </a:solidFill>
                <a:latin typeface="Arial" charset="0"/>
              </a:rPr>
              <a:t>t</a:t>
            </a:r>
            <a:endParaRPr lang="en-US" sz="1200"/>
          </a:p>
        </p:txBody>
      </p:sp>
      <p:sp>
        <p:nvSpPr>
          <p:cNvPr id="118817" name="Text Box 33"/>
          <p:cNvSpPr txBox="1">
            <a:spLocks noChangeArrowheads="1"/>
          </p:cNvSpPr>
          <p:nvPr/>
        </p:nvSpPr>
        <p:spPr bwMode="auto">
          <a:xfrm>
            <a:off x="4418013" y="3990975"/>
            <a:ext cx="644525" cy="355600"/>
          </a:xfrm>
          <a:prstGeom prst="rect">
            <a:avLst/>
          </a:prstGeom>
          <a:noFill/>
          <a:ln w="9525">
            <a:noFill/>
            <a:miter lim="800000"/>
            <a:headEnd/>
            <a:tailEnd/>
          </a:ln>
          <a:effectLst/>
        </p:spPr>
        <p:txBody>
          <a:bodyPr/>
          <a:lstStyle/>
          <a:p>
            <a:r>
              <a:rPr lang="en-US" sz="1200" b="1">
                <a:solidFill>
                  <a:srgbClr val="000000"/>
                </a:solidFill>
                <a:latin typeface="Arial" charset="0"/>
              </a:rPr>
              <a:t>D</a:t>
            </a:r>
            <a:r>
              <a:rPr lang="en-US" sz="1200" b="1" baseline="-25000">
                <a:solidFill>
                  <a:srgbClr val="000000"/>
                </a:solidFill>
                <a:latin typeface="Arial" charset="0"/>
              </a:rPr>
              <a:t>t</a:t>
            </a:r>
            <a:endParaRPr lang="en-US" sz="1200"/>
          </a:p>
        </p:txBody>
      </p:sp>
      <p:sp>
        <p:nvSpPr>
          <p:cNvPr id="118818" name="Text Box 34"/>
          <p:cNvSpPr txBox="1">
            <a:spLocks noChangeArrowheads="1"/>
          </p:cNvSpPr>
          <p:nvPr/>
        </p:nvSpPr>
        <p:spPr bwMode="auto">
          <a:xfrm>
            <a:off x="3840163" y="3708400"/>
            <a:ext cx="642937" cy="450850"/>
          </a:xfrm>
          <a:prstGeom prst="rect">
            <a:avLst/>
          </a:prstGeom>
          <a:noFill/>
          <a:ln w="9525">
            <a:noFill/>
            <a:miter lim="800000"/>
            <a:headEnd/>
            <a:tailEnd/>
          </a:ln>
          <a:effectLst/>
        </p:spPr>
        <p:txBody>
          <a:bodyPr/>
          <a:lstStyle/>
          <a:p>
            <a:r>
              <a:rPr lang="en-US" sz="1200" b="1">
                <a:solidFill>
                  <a:srgbClr val="000000"/>
                </a:solidFill>
                <a:latin typeface="Arial" charset="0"/>
              </a:rPr>
              <a:t>E</a:t>
            </a:r>
            <a:r>
              <a:rPr lang="en-US" sz="1200" b="1" baseline="-25000">
                <a:solidFill>
                  <a:srgbClr val="000000"/>
                </a:solidFill>
                <a:latin typeface="Arial" charset="0"/>
              </a:rPr>
              <a:t>t</a:t>
            </a:r>
            <a:endParaRPr lang="en-US" sz="1200"/>
          </a:p>
        </p:txBody>
      </p:sp>
      <p:sp>
        <p:nvSpPr>
          <p:cNvPr id="118819" name="Text Box 35"/>
          <p:cNvSpPr txBox="1">
            <a:spLocks noChangeArrowheads="1"/>
          </p:cNvSpPr>
          <p:nvPr/>
        </p:nvSpPr>
        <p:spPr bwMode="auto">
          <a:xfrm>
            <a:off x="2667000" y="2895600"/>
            <a:ext cx="644525" cy="357188"/>
          </a:xfrm>
          <a:prstGeom prst="rect">
            <a:avLst/>
          </a:prstGeom>
          <a:noFill/>
          <a:ln w="9525">
            <a:noFill/>
            <a:miter lim="800000"/>
            <a:headEnd/>
            <a:tailEnd/>
          </a:ln>
          <a:effectLst/>
        </p:spPr>
        <p:txBody>
          <a:bodyPr/>
          <a:lstStyle/>
          <a:p>
            <a:r>
              <a:rPr lang="en-US" sz="1200" b="1">
                <a:solidFill>
                  <a:srgbClr val="000000"/>
                </a:solidFill>
                <a:latin typeface="Arial" charset="0"/>
                <a:sym typeface="Symbol" pitchFamily="18" charset="2"/>
              </a:rPr>
              <a:t></a:t>
            </a:r>
            <a:r>
              <a:rPr lang="en-US" sz="1200" b="1" baseline="-25000">
                <a:solidFill>
                  <a:srgbClr val="000000"/>
                </a:solidFill>
                <a:latin typeface="Arial" charset="0"/>
              </a:rPr>
              <a:t>1</a:t>
            </a:r>
            <a:endParaRPr lang="en-US" sz="1200"/>
          </a:p>
        </p:txBody>
      </p:sp>
      <p:sp>
        <p:nvSpPr>
          <p:cNvPr id="118820" name="Text Box 36"/>
          <p:cNvSpPr txBox="1">
            <a:spLocks noChangeArrowheads="1"/>
          </p:cNvSpPr>
          <p:nvPr/>
        </p:nvSpPr>
        <p:spPr bwMode="auto">
          <a:xfrm>
            <a:off x="4114800" y="3435350"/>
            <a:ext cx="1371600" cy="450850"/>
          </a:xfrm>
          <a:prstGeom prst="rect">
            <a:avLst/>
          </a:prstGeom>
          <a:noFill/>
          <a:ln w="9525">
            <a:noFill/>
            <a:miter lim="800000"/>
            <a:headEnd/>
            <a:tailEnd/>
          </a:ln>
          <a:effectLst/>
        </p:spPr>
        <p:txBody>
          <a:bodyPr/>
          <a:lstStyle/>
          <a:p>
            <a:r>
              <a:rPr lang="en-US" sz="1000" i="1">
                <a:solidFill>
                  <a:srgbClr val="000000"/>
                </a:solidFill>
                <a:latin typeface="Arial" charset="0"/>
              </a:rPr>
              <a:t>Elastomer’s surface</a:t>
            </a:r>
            <a:endParaRPr lang="en-US" sz="1000" i="1"/>
          </a:p>
        </p:txBody>
      </p:sp>
      <p:sp>
        <p:nvSpPr>
          <p:cNvPr id="118821" name="Oval 37"/>
          <p:cNvSpPr>
            <a:spLocks noChangeArrowheads="1"/>
          </p:cNvSpPr>
          <p:nvPr/>
        </p:nvSpPr>
        <p:spPr bwMode="auto">
          <a:xfrm>
            <a:off x="3965575" y="2620963"/>
            <a:ext cx="168275" cy="160337"/>
          </a:xfrm>
          <a:prstGeom prst="ellipse">
            <a:avLst/>
          </a:prstGeom>
          <a:solidFill>
            <a:srgbClr val="FFFFFF"/>
          </a:solidFill>
          <a:ln w="9525">
            <a:solidFill>
              <a:srgbClr val="000000"/>
            </a:solidFill>
            <a:round/>
            <a:headEnd/>
            <a:tailEnd/>
          </a:ln>
          <a:effectLst/>
        </p:spPr>
        <p:txBody>
          <a:bodyPr anchor="ctr"/>
          <a:lstStyle/>
          <a:p>
            <a:endParaRPr lang="en-US"/>
          </a:p>
        </p:txBody>
      </p:sp>
      <p:sp>
        <p:nvSpPr>
          <p:cNvPr id="118822" name="Oval 38"/>
          <p:cNvSpPr>
            <a:spLocks noChangeArrowheads="1"/>
          </p:cNvSpPr>
          <p:nvPr/>
        </p:nvSpPr>
        <p:spPr bwMode="auto">
          <a:xfrm>
            <a:off x="4006850" y="2659063"/>
            <a:ext cx="84138" cy="82550"/>
          </a:xfrm>
          <a:prstGeom prst="ellipse">
            <a:avLst/>
          </a:prstGeom>
          <a:solidFill>
            <a:srgbClr val="420000"/>
          </a:solidFill>
          <a:ln w="9525">
            <a:solidFill>
              <a:srgbClr val="000000"/>
            </a:solidFill>
            <a:round/>
            <a:headEnd/>
            <a:tailEnd/>
          </a:ln>
          <a:effectLst/>
        </p:spPr>
        <p:txBody>
          <a:bodyPr anchor="ctr"/>
          <a:lstStyle/>
          <a:p>
            <a:endParaRPr lang="en-US"/>
          </a:p>
        </p:txBody>
      </p:sp>
      <p:sp>
        <p:nvSpPr>
          <p:cNvPr id="118823" name="Line 39"/>
          <p:cNvSpPr>
            <a:spLocks noChangeShapeType="1"/>
          </p:cNvSpPr>
          <p:nvPr/>
        </p:nvSpPr>
        <p:spPr bwMode="auto">
          <a:xfrm flipH="1" flipV="1">
            <a:off x="3676650" y="2324100"/>
            <a:ext cx="381000" cy="381000"/>
          </a:xfrm>
          <a:prstGeom prst="line">
            <a:avLst/>
          </a:prstGeom>
          <a:noFill/>
          <a:ln w="9525">
            <a:solidFill>
              <a:srgbClr val="FF0000"/>
            </a:solidFill>
            <a:round/>
            <a:headEnd/>
            <a:tailEnd type="triangle" w="med" len="med"/>
          </a:ln>
          <a:effectLst/>
        </p:spPr>
        <p:txBody>
          <a:bodyPr/>
          <a:lstStyle/>
          <a:p>
            <a:endParaRPr lang="en-US"/>
          </a:p>
        </p:txBody>
      </p:sp>
      <p:sp>
        <p:nvSpPr>
          <p:cNvPr id="118824" name="Text Box 40"/>
          <p:cNvSpPr txBox="1">
            <a:spLocks noChangeArrowheads="1"/>
          </p:cNvSpPr>
          <p:nvPr/>
        </p:nvSpPr>
        <p:spPr bwMode="auto">
          <a:xfrm>
            <a:off x="3505200" y="1981200"/>
            <a:ext cx="587375" cy="534988"/>
          </a:xfrm>
          <a:prstGeom prst="rect">
            <a:avLst/>
          </a:prstGeom>
          <a:noFill/>
          <a:ln w="9525">
            <a:noFill/>
            <a:miter lim="800000"/>
            <a:headEnd/>
            <a:tailEnd/>
          </a:ln>
          <a:effectLst/>
        </p:spPr>
        <p:txBody>
          <a:bodyPr/>
          <a:lstStyle/>
          <a:p>
            <a:r>
              <a:rPr lang="en-US" sz="1200" b="1">
                <a:solidFill>
                  <a:srgbClr val="000000"/>
                </a:solidFill>
                <a:latin typeface="Arial" charset="0"/>
              </a:rPr>
              <a:t>E</a:t>
            </a:r>
            <a:r>
              <a:rPr lang="en-US" sz="1200" b="1" baseline="-25000">
                <a:solidFill>
                  <a:srgbClr val="000000"/>
                </a:solidFill>
                <a:latin typeface="Arial" charset="0"/>
              </a:rPr>
              <a:t>r</a:t>
            </a:r>
            <a:endParaRPr lang="en-US" sz="1200"/>
          </a:p>
        </p:txBody>
      </p:sp>
      <p:sp>
        <p:nvSpPr>
          <p:cNvPr id="118826" name="Rectangle 42"/>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en-US"/>
          </a:p>
        </p:txBody>
      </p:sp>
      <p:sp>
        <p:nvSpPr>
          <p:cNvPr id="118828" name="Rectangle 44"/>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endParaRPr lang="en-US"/>
          </a:p>
        </p:txBody>
      </p:sp>
      <p:sp>
        <p:nvSpPr>
          <p:cNvPr id="118830" name="Rectangle 46"/>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endParaRPr lang="en-US"/>
          </a:p>
        </p:txBody>
      </p:sp>
      <p:sp>
        <p:nvSpPr>
          <p:cNvPr id="118832" name="Rectangle 48"/>
          <p:cNvSpPr>
            <a:spLocks noChangeArrowheads="1"/>
          </p:cNvSpPr>
          <p:nvPr/>
        </p:nvSpPr>
        <p:spPr bwMode="auto">
          <a:xfrm>
            <a:off x="0" y="3319463"/>
            <a:ext cx="9144000" cy="0"/>
          </a:xfrm>
          <a:prstGeom prst="rect">
            <a:avLst/>
          </a:prstGeom>
          <a:noFill/>
          <a:ln w="9525">
            <a:noFill/>
            <a:miter lim="800000"/>
            <a:headEnd/>
            <a:tailEnd/>
          </a:ln>
          <a:effectLst/>
        </p:spPr>
        <p:txBody>
          <a:bodyPr wrap="none" anchor="ctr">
            <a:spAutoFit/>
          </a:bodyPr>
          <a:lstStyle/>
          <a:p>
            <a:endParaRPr lang="en-US"/>
          </a:p>
        </p:txBody>
      </p:sp>
      <p:sp>
        <p:nvSpPr>
          <p:cNvPr id="118833" name="Rectangle 49"/>
          <p:cNvSpPr>
            <a:spLocks noChangeArrowheads="1"/>
          </p:cNvSpPr>
          <p:nvPr/>
        </p:nvSpPr>
        <p:spPr bwMode="auto">
          <a:xfrm>
            <a:off x="5486400" y="1905000"/>
            <a:ext cx="2819400" cy="3962400"/>
          </a:xfrm>
          <a:prstGeom prst="rect">
            <a:avLst/>
          </a:prstGeom>
          <a:solidFill>
            <a:srgbClr val="FFFF99"/>
          </a:solidFill>
          <a:ln w="9525">
            <a:noFill/>
            <a:miter lim="800000"/>
            <a:headEnd/>
            <a:tailEnd/>
          </a:ln>
          <a:effectLst/>
        </p:spPr>
        <p:txBody>
          <a:bodyPr wrap="none" anchor="ctr"/>
          <a:lstStyle/>
          <a:p>
            <a:endParaRPr lang="en-US"/>
          </a:p>
        </p:txBody>
      </p:sp>
      <p:graphicFrame>
        <p:nvGraphicFramePr>
          <p:cNvPr id="118825" name="Object 41"/>
          <p:cNvGraphicFramePr>
            <a:graphicFrameLocks noChangeAspect="1"/>
          </p:cNvGraphicFramePr>
          <p:nvPr/>
        </p:nvGraphicFramePr>
        <p:xfrm>
          <a:off x="5661025" y="2057400"/>
          <a:ext cx="2163763" cy="982663"/>
        </p:xfrm>
        <a:graphic>
          <a:graphicData uri="http://schemas.openxmlformats.org/presentationml/2006/ole">
            <p:oleObj spid="_x0000_s118825" name="Equation" r:id="rId3" imgW="1777680" imgH="812520" progId="Equation.3">
              <p:embed/>
            </p:oleObj>
          </a:graphicData>
        </a:graphic>
      </p:graphicFrame>
      <p:graphicFrame>
        <p:nvGraphicFramePr>
          <p:cNvPr id="118827" name="Object 43"/>
          <p:cNvGraphicFramePr>
            <a:graphicFrameLocks noChangeAspect="1"/>
          </p:cNvGraphicFramePr>
          <p:nvPr/>
        </p:nvGraphicFramePr>
        <p:xfrm>
          <a:off x="5614988" y="3352800"/>
          <a:ext cx="2333625" cy="581025"/>
        </p:xfrm>
        <a:graphic>
          <a:graphicData uri="http://schemas.openxmlformats.org/presentationml/2006/ole">
            <p:oleObj spid="_x0000_s118827" name="Equation" r:id="rId4" imgW="1841400" imgH="457200" progId="Equation.3">
              <p:embed/>
            </p:oleObj>
          </a:graphicData>
        </a:graphic>
      </p:graphicFrame>
      <p:graphicFrame>
        <p:nvGraphicFramePr>
          <p:cNvPr id="118829" name="Object 45"/>
          <p:cNvGraphicFramePr>
            <a:graphicFrameLocks noChangeAspect="1"/>
          </p:cNvGraphicFramePr>
          <p:nvPr/>
        </p:nvGraphicFramePr>
        <p:xfrm>
          <a:off x="5672138" y="4191000"/>
          <a:ext cx="2371725" cy="622300"/>
        </p:xfrm>
        <a:graphic>
          <a:graphicData uri="http://schemas.openxmlformats.org/presentationml/2006/ole">
            <p:oleObj spid="_x0000_s118829" name="Equation" r:id="rId5" imgW="1777680" imgH="469800" progId="Equation.3">
              <p:embed/>
            </p:oleObj>
          </a:graphicData>
        </a:graphic>
      </p:graphicFrame>
      <p:graphicFrame>
        <p:nvGraphicFramePr>
          <p:cNvPr id="118831" name="Object 47"/>
          <p:cNvGraphicFramePr>
            <a:graphicFrameLocks noChangeAspect="1"/>
          </p:cNvGraphicFramePr>
          <p:nvPr/>
        </p:nvGraphicFramePr>
        <p:xfrm>
          <a:off x="5699125" y="5257800"/>
          <a:ext cx="1481138" cy="287338"/>
        </p:xfrm>
        <a:graphic>
          <a:graphicData uri="http://schemas.openxmlformats.org/presentationml/2006/ole">
            <p:oleObj spid="_x0000_s118831" name="Equation" r:id="rId6" imgW="1130040" imgH="215640" progId="Equation.3">
              <p:embed/>
            </p:oleObj>
          </a:graphicData>
        </a:graphic>
      </p:graphicFrame>
      <p:sp>
        <p:nvSpPr>
          <p:cNvPr id="118834" name="Text Box 50"/>
          <p:cNvSpPr txBox="1">
            <a:spLocks noChangeArrowheads="1"/>
          </p:cNvSpPr>
          <p:nvPr/>
        </p:nvSpPr>
        <p:spPr bwMode="auto">
          <a:xfrm>
            <a:off x="822325" y="1031875"/>
            <a:ext cx="2692400" cy="457200"/>
          </a:xfrm>
          <a:prstGeom prst="rect">
            <a:avLst/>
          </a:prstGeom>
          <a:noFill/>
          <a:ln w="9525">
            <a:noFill/>
            <a:miter lim="800000"/>
            <a:headEnd/>
            <a:tailEnd/>
          </a:ln>
          <a:effectLst/>
        </p:spPr>
        <p:txBody>
          <a:bodyPr wrap="none">
            <a:spAutoFit/>
          </a:bodyPr>
          <a:lstStyle/>
          <a:p>
            <a:r>
              <a:rPr lang="en-US" sz="2400"/>
              <a:t>Mathematical model</a:t>
            </a:r>
          </a:p>
        </p:txBody>
      </p:sp>
      <p:sp>
        <p:nvSpPr>
          <p:cNvPr id="118836" name="Line 52"/>
          <p:cNvSpPr>
            <a:spLocks noChangeShapeType="1"/>
          </p:cNvSpPr>
          <p:nvPr/>
        </p:nvSpPr>
        <p:spPr bwMode="auto">
          <a:xfrm>
            <a:off x="1219200" y="4267200"/>
            <a:ext cx="923925" cy="0"/>
          </a:xfrm>
          <a:prstGeom prst="line">
            <a:avLst/>
          </a:prstGeom>
          <a:noFill/>
          <a:ln w="19050">
            <a:solidFill>
              <a:srgbClr val="33CCCC"/>
            </a:solidFill>
            <a:round/>
            <a:headEnd/>
            <a:tailEnd/>
          </a:ln>
          <a:effectLst/>
        </p:spPr>
        <p:txBody>
          <a:bodyPr/>
          <a:lstStyle/>
          <a:p>
            <a:endParaRPr lang="en-US"/>
          </a:p>
        </p:txBody>
      </p:sp>
      <p:sp>
        <p:nvSpPr>
          <p:cNvPr id="118838" name="Text Box 54"/>
          <p:cNvSpPr txBox="1">
            <a:spLocks noChangeArrowheads="1"/>
          </p:cNvSpPr>
          <p:nvPr/>
        </p:nvSpPr>
        <p:spPr bwMode="auto">
          <a:xfrm>
            <a:off x="136525" y="6461125"/>
            <a:ext cx="396875" cy="244475"/>
          </a:xfrm>
          <a:prstGeom prst="rect">
            <a:avLst/>
          </a:prstGeom>
          <a:noFill/>
          <a:ln w="9525">
            <a:noFill/>
            <a:miter lim="800000"/>
            <a:headEnd/>
            <a:tailEnd/>
          </a:ln>
          <a:effectLst/>
        </p:spPr>
        <p:txBody>
          <a:bodyPr>
            <a:spAutoFit/>
          </a:bodyPr>
          <a:lstStyle/>
          <a:p>
            <a:r>
              <a:rPr lang="en-US" sz="1000"/>
              <a: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6"/>
          <p:cNvSpPr>
            <a:spLocks noGrp="1"/>
          </p:cNvSpPr>
          <p:nvPr>
            <p:ph type="ftr" sz="quarter" idx="11"/>
          </p:nvPr>
        </p:nvSpPr>
        <p:spPr/>
        <p:txBody>
          <a:bodyPr/>
          <a:lstStyle/>
          <a:p>
            <a:r>
              <a:rPr lang="en-US"/>
              <a:t>American Physical Society 2008</a:t>
            </a:r>
          </a:p>
        </p:txBody>
      </p:sp>
      <p:sp>
        <p:nvSpPr>
          <p:cNvPr id="27" name="Slide Number Placeholder 7"/>
          <p:cNvSpPr>
            <a:spLocks noGrp="1"/>
          </p:cNvSpPr>
          <p:nvPr>
            <p:ph type="sldNum" sz="quarter" idx="12"/>
          </p:nvPr>
        </p:nvSpPr>
        <p:spPr/>
        <p:txBody>
          <a:bodyPr/>
          <a:lstStyle/>
          <a:p>
            <a:fld id="{7B6C5797-D1FC-485E-BF47-C64DD0D56DDC}" type="slidenum">
              <a:rPr lang="en-US"/>
              <a:pPr/>
              <a:t>8</a:t>
            </a:fld>
            <a:endParaRPr lang="en-US"/>
          </a:p>
        </p:txBody>
      </p:sp>
      <p:sp>
        <p:nvSpPr>
          <p:cNvPr id="75778" name="Rectangle 2"/>
          <p:cNvSpPr>
            <a:spLocks noGrp="1" noChangeArrowheads="1"/>
          </p:cNvSpPr>
          <p:nvPr>
            <p:ph type="title"/>
          </p:nvPr>
        </p:nvSpPr>
        <p:spPr/>
        <p:txBody>
          <a:bodyPr/>
          <a:lstStyle/>
          <a:p>
            <a:r>
              <a:rPr lang="en-US" sz="3600"/>
              <a:t>Results</a:t>
            </a:r>
            <a:r>
              <a:rPr lang="en-US"/>
              <a:t> </a:t>
            </a:r>
          </a:p>
        </p:txBody>
      </p:sp>
      <p:sp>
        <p:nvSpPr>
          <p:cNvPr id="75796" name="Text Box 20"/>
          <p:cNvSpPr txBox="1">
            <a:spLocks noChangeArrowheads="1"/>
          </p:cNvSpPr>
          <p:nvPr/>
        </p:nvSpPr>
        <p:spPr bwMode="auto">
          <a:xfrm>
            <a:off x="2624138" y="5943600"/>
            <a:ext cx="4224337" cy="304800"/>
          </a:xfrm>
          <a:prstGeom prst="rect">
            <a:avLst/>
          </a:prstGeom>
          <a:noFill/>
          <a:ln w="9525">
            <a:noFill/>
            <a:miter lim="800000"/>
            <a:headEnd/>
            <a:tailEnd/>
          </a:ln>
          <a:effectLst/>
        </p:spPr>
        <p:txBody>
          <a:bodyPr wrap="none">
            <a:spAutoFit/>
          </a:bodyPr>
          <a:lstStyle/>
          <a:p>
            <a:pPr algn="ctr"/>
            <a:r>
              <a:rPr lang="en-US" sz="1400" i="1">
                <a:latin typeface="Arial" charset="0"/>
              </a:rPr>
              <a:t>Experimental results for Brewster’s angle technique</a:t>
            </a:r>
          </a:p>
        </p:txBody>
      </p:sp>
      <p:graphicFrame>
        <p:nvGraphicFramePr>
          <p:cNvPr id="75826" name="Object 50"/>
          <p:cNvGraphicFramePr>
            <a:graphicFrameLocks noChangeAspect="1"/>
          </p:cNvGraphicFramePr>
          <p:nvPr>
            <p:ph sz="quarter" idx="2"/>
          </p:nvPr>
        </p:nvGraphicFramePr>
        <p:xfrm>
          <a:off x="1447800" y="1295400"/>
          <a:ext cx="6248400" cy="4987925"/>
        </p:xfrm>
        <a:graphic>
          <a:graphicData uri="http://schemas.openxmlformats.org/presentationml/2006/ole">
            <p:oleObj spid="_x0000_s75826" name="Graph" r:id="rId3" imgW="4003200" imgH="3195360" progId="Origin50.Graph">
              <p:embed/>
            </p:oleObj>
          </a:graphicData>
        </a:graphic>
      </p:graphicFrame>
      <p:grpSp>
        <p:nvGrpSpPr>
          <p:cNvPr id="75863" name="Group 87"/>
          <p:cNvGrpSpPr>
            <a:grpSpLocks/>
          </p:cNvGrpSpPr>
          <p:nvPr/>
        </p:nvGrpSpPr>
        <p:grpSpPr bwMode="auto">
          <a:xfrm>
            <a:off x="6832600" y="4648200"/>
            <a:ext cx="2159000" cy="1143000"/>
            <a:chOff x="4304" y="2928"/>
            <a:chExt cx="1360" cy="720"/>
          </a:xfrm>
        </p:grpSpPr>
        <p:sp>
          <p:nvSpPr>
            <p:cNvPr id="75823" name="Rectangle 47"/>
            <p:cNvSpPr>
              <a:spLocks noChangeArrowheads="1"/>
            </p:cNvSpPr>
            <p:nvPr/>
          </p:nvSpPr>
          <p:spPr bwMode="auto">
            <a:xfrm>
              <a:off x="4320" y="2928"/>
              <a:ext cx="1344" cy="720"/>
            </a:xfrm>
            <a:prstGeom prst="rect">
              <a:avLst/>
            </a:prstGeom>
            <a:solidFill>
              <a:srgbClr val="00FFFF"/>
            </a:solidFill>
            <a:ln w="9525">
              <a:noFill/>
              <a:miter lim="800000"/>
              <a:headEnd/>
              <a:tailEnd/>
            </a:ln>
            <a:effectLst/>
          </p:spPr>
          <p:txBody>
            <a:bodyPr wrap="none" anchor="ctr"/>
            <a:lstStyle/>
            <a:p>
              <a:endParaRPr lang="en-US"/>
            </a:p>
          </p:txBody>
        </p:sp>
        <p:graphicFrame>
          <p:nvGraphicFramePr>
            <p:cNvPr id="75841" name="Object 65"/>
            <p:cNvGraphicFramePr>
              <a:graphicFrameLocks noChangeAspect="1"/>
            </p:cNvGraphicFramePr>
            <p:nvPr/>
          </p:nvGraphicFramePr>
          <p:xfrm>
            <a:off x="4304" y="2992"/>
            <a:ext cx="1360" cy="560"/>
          </p:xfrm>
          <a:graphic>
            <a:graphicData uri="http://schemas.openxmlformats.org/presentationml/2006/ole">
              <p:oleObj spid="_x0000_s75841" name="Equation" r:id="rId4" imgW="1079280" imgH="444240" progId="Equation.3">
                <p:embed/>
              </p:oleObj>
            </a:graphicData>
          </a:graphic>
        </p:graphicFrame>
      </p:grpSp>
      <p:grpSp>
        <p:nvGrpSpPr>
          <p:cNvPr id="75860" name="Group 84"/>
          <p:cNvGrpSpPr>
            <a:grpSpLocks/>
          </p:cNvGrpSpPr>
          <p:nvPr/>
        </p:nvGrpSpPr>
        <p:grpSpPr bwMode="auto">
          <a:xfrm>
            <a:off x="200025" y="2133600"/>
            <a:ext cx="2192338" cy="1066800"/>
            <a:chOff x="126" y="1344"/>
            <a:chExt cx="1381" cy="672"/>
          </a:xfrm>
        </p:grpSpPr>
        <p:sp>
          <p:nvSpPr>
            <p:cNvPr id="75821" name="Rectangle 45"/>
            <p:cNvSpPr>
              <a:spLocks noChangeArrowheads="1"/>
            </p:cNvSpPr>
            <p:nvPr/>
          </p:nvSpPr>
          <p:spPr bwMode="auto">
            <a:xfrm>
              <a:off x="144" y="1344"/>
              <a:ext cx="1344" cy="672"/>
            </a:xfrm>
            <a:prstGeom prst="rect">
              <a:avLst/>
            </a:prstGeom>
            <a:solidFill>
              <a:srgbClr val="00FFFF"/>
            </a:solidFill>
            <a:ln w="9525">
              <a:noFill/>
              <a:miter lim="800000"/>
              <a:headEnd/>
              <a:tailEnd/>
            </a:ln>
            <a:effectLst/>
          </p:spPr>
          <p:txBody>
            <a:bodyPr wrap="none" anchor="ctr"/>
            <a:lstStyle/>
            <a:p>
              <a:endParaRPr lang="en-US"/>
            </a:p>
          </p:txBody>
        </p:sp>
        <p:graphicFrame>
          <p:nvGraphicFramePr>
            <p:cNvPr id="75817" name="Object 41"/>
            <p:cNvGraphicFramePr>
              <a:graphicFrameLocks noChangeAspect="1"/>
            </p:cNvGraphicFramePr>
            <p:nvPr/>
          </p:nvGraphicFramePr>
          <p:xfrm>
            <a:off x="190" y="1434"/>
            <a:ext cx="1252" cy="480"/>
          </p:xfrm>
          <a:graphic>
            <a:graphicData uri="http://schemas.openxmlformats.org/presentationml/2006/ole">
              <p:oleObj spid="_x0000_s75817" name="Equation" r:id="rId5" imgW="990360" imgH="393480" progId="Equation.3">
                <p:embed/>
              </p:oleObj>
            </a:graphicData>
          </a:graphic>
        </p:graphicFrame>
        <p:sp>
          <p:nvSpPr>
            <p:cNvPr id="75828" name="Rectangle 52"/>
            <p:cNvSpPr>
              <a:spLocks noChangeArrowheads="1"/>
            </p:cNvSpPr>
            <p:nvPr/>
          </p:nvSpPr>
          <p:spPr bwMode="auto">
            <a:xfrm>
              <a:off x="144" y="1344"/>
              <a:ext cx="1344" cy="672"/>
            </a:xfrm>
            <a:prstGeom prst="rect">
              <a:avLst/>
            </a:prstGeom>
            <a:solidFill>
              <a:srgbClr val="00FFFF"/>
            </a:solidFill>
            <a:ln w="9525">
              <a:noFill/>
              <a:miter lim="800000"/>
              <a:headEnd/>
              <a:tailEnd/>
            </a:ln>
            <a:effectLst/>
          </p:spPr>
          <p:txBody>
            <a:bodyPr wrap="none" anchor="ctr"/>
            <a:lstStyle/>
            <a:p>
              <a:endParaRPr lang="en-US"/>
            </a:p>
          </p:txBody>
        </p:sp>
        <p:graphicFrame>
          <p:nvGraphicFramePr>
            <p:cNvPr id="75829" name="Object 53"/>
            <p:cNvGraphicFramePr>
              <a:graphicFrameLocks noChangeAspect="1"/>
            </p:cNvGraphicFramePr>
            <p:nvPr/>
          </p:nvGraphicFramePr>
          <p:xfrm>
            <a:off x="190" y="1434"/>
            <a:ext cx="1252" cy="480"/>
          </p:xfrm>
          <a:graphic>
            <a:graphicData uri="http://schemas.openxmlformats.org/presentationml/2006/ole">
              <p:oleObj spid="_x0000_s75829" name="Equation" r:id="rId6" imgW="990360" imgH="393480" progId="Equation.3">
                <p:embed/>
              </p:oleObj>
            </a:graphicData>
          </a:graphic>
        </p:graphicFrame>
        <p:sp>
          <p:nvSpPr>
            <p:cNvPr id="75834" name="Rectangle 58"/>
            <p:cNvSpPr>
              <a:spLocks noChangeArrowheads="1"/>
            </p:cNvSpPr>
            <p:nvPr/>
          </p:nvSpPr>
          <p:spPr bwMode="auto">
            <a:xfrm>
              <a:off x="144" y="1344"/>
              <a:ext cx="1344" cy="672"/>
            </a:xfrm>
            <a:prstGeom prst="rect">
              <a:avLst/>
            </a:prstGeom>
            <a:solidFill>
              <a:srgbClr val="00FFFF"/>
            </a:solidFill>
            <a:ln w="9525">
              <a:noFill/>
              <a:miter lim="800000"/>
              <a:headEnd/>
              <a:tailEnd/>
            </a:ln>
            <a:effectLst/>
          </p:spPr>
          <p:txBody>
            <a:bodyPr wrap="none" anchor="ctr"/>
            <a:lstStyle/>
            <a:p>
              <a:endParaRPr lang="en-US"/>
            </a:p>
          </p:txBody>
        </p:sp>
        <p:graphicFrame>
          <p:nvGraphicFramePr>
            <p:cNvPr id="75835" name="Object 59"/>
            <p:cNvGraphicFramePr>
              <a:graphicFrameLocks noChangeAspect="1"/>
            </p:cNvGraphicFramePr>
            <p:nvPr/>
          </p:nvGraphicFramePr>
          <p:xfrm>
            <a:off x="190" y="1434"/>
            <a:ext cx="1252" cy="480"/>
          </p:xfrm>
          <a:graphic>
            <a:graphicData uri="http://schemas.openxmlformats.org/presentationml/2006/ole">
              <p:oleObj spid="_x0000_s75835" name="Equation" r:id="rId7" imgW="990360" imgH="393480" progId="Equation.3">
                <p:embed/>
              </p:oleObj>
            </a:graphicData>
          </a:graphic>
        </p:graphicFrame>
        <p:sp>
          <p:nvSpPr>
            <p:cNvPr id="75837" name="Rectangle 61"/>
            <p:cNvSpPr>
              <a:spLocks noChangeArrowheads="1"/>
            </p:cNvSpPr>
            <p:nvPr/>
          </p:nvSpPr>
          <p:spPr bwMode="auto">
            <a:xfrm>
              <a:off x="144" y="1344"/>
              <a:ext cx="1344" cy="672"/>
            </a:xfrm>
            <a:prstGeom prst="rect">
              <a:avLst/>
            </a:prstGeom>
            <a:solidFill>
              <a:srgbClr val="00FFFF"/>
            </a:solidFill>
            <a:ln w="9525">
              <a:noFill/>
              <a:miter lim="800000"/>
              <a:headEnd/>
              <a:tailEnd/>
            </a:ln>
            <a:effectLst/>
          </p:spPr>
          <p:txBody>
            <a:bodyPr wrap="none" anchor="ctr"/>
            <a:lstStyle/>
            <a:p>
              <a:endParaRPr lang="en-US"/>
            </a:p>
          </p:txBody>
        </p:sp>
        <p:graphicFrame>
          <p:nvGraphicFramePr>
            <p:cNvPr id="75838" name="Object 62"/>
            <p:cNvGraphicFramePr>
              <a:graphicFrameLocks noChangeAspect="1"/>
            </p:cNvGraphicFramePr>
            <p:nvPr/>
          </p:nvGraphicFramePr>
          <p:xfrm>
            <a:off x="190" y="1434"/>
            <a:ext cx="1252" cy="480"/>
          </p:xfrm>
          <a:graphic>
            <a:graphicData uri="http://schemas.openxmlformats.org/presentationml/2006/ole">
              <p:oleObj spid="_x0000_s75838" name="Equation" r:id="rId8" imgW="990360" imgH="393480" progId="Equation.3">
                <p:embed/>
              </p:oleObj>
            </a:graphicData>
          </a:graphic>
        </p:graphicFrame>
        <p:sp>
          <p:nvSpPr>
            <p:cNvPr id="75843" name="Rectangle 67"/>
            <p:cNvSpPr>
              <a:spLocks noChangeArrowheads="1"/>
            </p:cNvSpPr>
            <p:nvPr/>
          </p:nvSpPr>
          <p:spPr bwMode="auto">
            <a:xfrm>
              <a:off x="144" y="1344"/>
              <a:ext cx="1344" cy="672"/>
            </a:xfrm>
            <a:prstGeom prst="rect">
              <a:avLst/>
            </a:prstGeom>
            <a:solidFill>
              <a:srgbClr val="00FFFF"/>
            </a:solidFill>
            <a:ln w="9525">
              <a:noFill/>
              <a:miter lim="800000"/>
              <a:headEnd/>
              <a:tailEnd/>
            </a:ln>
            <a:effectLst/>
          </p:spPr>
          <p:txBody>
            <a:bodyPr wrap="none" anchor="ctr"/>
            <a:lstStyle/>
            <a:p>
              <a:endParaRPr lang="en-US"/>
            </a:p>
          </p:txBody>
        </p:sp>
        <p:graphicFrame>
          <p:nvGraphicFramePr>
            <p:cNvPr id="75844" name="Object 68"/>
            <p:cNvGraphicFramePr>
              <a:graphicFrameLocks noChangeAspect="1"/>
            </p:cNvGraphicFramePr>
            <p:nvPr/>
          </p:nvGraphicFramePr>
          <p:xfrm>
            <a:off x="190" y="1434"/>
            <a:ext cx="1252" cy="480"/>
          </p:xfrm>
          <a:graphic>
            <a:graphicData uri="http://schemas.openxmlformats.org/presentationml/2006/ole">
              <p:oleObj spid="_x0000_s75844" name="Equation" r:id="rId9" imgW="990360" imgH="393480" progId="Equation.3">
                <p:embed/>
              </p:oleObj>
            </a:graphicData>
          </a:graphic>
        </p:graphicFrame>
        <p:sp>
          <p:nvSpPr>
            <p:cNvPr id="75846" name="Rectangle 70"/>
            <p:cNvSpPr>
              <a:spLocks noChangeArrowheads="1"/>
            </p:cNvSpPr>
            <p:nvPr/>
          </p:nvSpPr>
          <p:spPr bwMode="auto">
            <a:xfrm>
              <a:off x="144" y="1344"/>
              <a:ext cx="1344" cy="672"/>
            </a:xfrm>
            <a:prstGeom prst="rect">
              <a:avLst/>
            </a:prstGeom>
            <a:solidFill>
              <a:srgbClr val="00FFFF"/>
            </a:solidFill>
            <a:ln w="9525">
              <a:noFill/>
              <a:miter lim="800000"/>
              <a:headEnd/>
              <a:tailEnd/>
            </a:ln>
            <a:effectLst/>
          </p:spPr>
          <p:txBody>
            <a:bodyPr wrap="none" anchor="ctr"/>
            <a:lstStyle/>
            <a:p>
              <a:endParaRPr lang="en-US"/>
            </a:p>
          </p:txBody>
        </p:sp>
        <p:graphicFrame>
          <p:nvGraphicFramePr>
            <p:cNvPr id="75847" name="Object 71"/>
            <p:cNvGraphicFramePr>
              <a:graphicFrameLocks noChangeAspect="1"/>
            </p:cNvGraphicFramePr>
            <p:nvPr/>
          </p:nvGraphicFramePr>
          <p:xfrm>
            <a:off x="190" y="1434"/>
            <a:ext cx="1252" cy="480"/>
          </p:xfrm>
          <a:graphic>
            <a:graphicData uri="http://schemas.openxmlformats.org/presentationml/2006/ole">
              <p:oleObj spid="_x0000_s75847" name="Equation" r:id="rId10" imgW="990360" imgH="393480" progId="Equation.3">
                <p:embed/>
              </p:oleObj>
            </a:graphicData>
          </a:graphic>
        </p:graphicFrame>
        <p:sp>
          <p:nvSpPr>
            <p:cNvPr id="75852" name="Rectangle 76"/>
            <p:cNvSpPr>
              <a:spLocks noChangeArrowheads="1"/>
            </p:cNvSpPr>
            <p:nvPr/>
          </p:nvSpPr>
          <p:spPr bwMode="auto">
            <a:xfrm>
              <a:off x="144" y="1344"/>
              <a:ext cx="1344" cy="672"/>
            </a:xfrm>
            <a:prstGeom prst="rect">
              <a:avLst/>
            </a:prstGeom>
            <a:solidFill>
              <a:srgbClr val="00FFFF"/>
            </a:solidFill>
            <a:ln w="9525">
              <a:noFill/>
              <a:miter lim="800000"/>
              <a:headEnd/>
              <a:tailEnd/>
            </a:ln>
            <a:effectLst/>
          </p:spPr>
          <p:txBody>
            <a:bodyPr wrap="none" anchor="ctr"/>
            <a:lstStyle/>
            <a:p>
              <a:endParaRPr lang="en-US"/>
            </a:p>
          </p:txBody>
        </p:sp>
        <p:graphicFrame>
          <p:nvGraphicFramePr>
            <p:cNvPr id="75853" name="Object 77"/>
            <p:cNvGraphicFramePr>
              <a:graphicFrameLocks noChangeAspect="1"/>
            </p:cNvGraphicFramePr>
            <p:nvPr/>
          </p:nvGraphicFramePr>
          <p:xfrm>
            <a:off x="190" y="1434"/>
            <a:ext cx="1252" cy="480"/>
          </p:xfrm>
          <a:graphic>
            <a:graphicData uri="http://schemas.openxmlformats.org/presentationml/2006/ole">
              <p:oleObj spid="_x0000_s75853" name="Equation" r:id="rId11" imgW="990360" imgH="393480" progId="Equation.3">
                <p:embed/>
              </p:oleObj>
            </a:graphicData>
          </a:graphic>
        </p:graphicFrame>
        <p:sp>
          <p:nvSpPr>
            <p:cNvPr id="75855" name="Rectangle 79"/>
            <p:cNvSpPr>
              <a:spLocks noChangeArrowheads="1"/>
            </p:cNvSpPr>
            <p:nvPr/>
          </p:nvSpPr>
          <p:spPr bwMode="auto">
            <a:xfrm>
              <a:off x="144" y="1344"/>
              <a:ext cx="1344" cy="672"/>
            </a:xfrm>
            <a:prstGeom prst="rect">
              <a:avLst/>
            </a:prstGeom>
            <a:solidFill>
              <a:srgbClr val="00FFFF"/>
            </a:solidFill>
            <a:ln w="9525">
              <a:noFill/>
              <a:miter lim="800000"/>
              <a:headEnd/>
              <a:tailEnd/>
            </a:ln>
            <a:effectLst/>
          </p:spPr>
          <p:txBody>
            <a:bodyPr wrap="none" anchor="ctr"/>
            <a:lstStyle/>
            <a:p>
              <a:endParaRPr lang="en-US"/>
            </a:p>
          </p:txBody>
        </p:sp>
        <p:graphicFrame>
          <p:nvGraphicFramePr>
            <p:cNvPr id="75856" name="Object 80"/>
            <p:cNvGraphicFramePr>
              <a:graphicFrameLocks noChangeAspect="1"/>
            </p:cNvGraphicFramePr>
            <p:nvPr/>
          </p:nvGraphicFramePr>
          <p:xfrm>
            <a:off x="126" y="1403"/>
            <a:ext cx="1381" cy="542"/>
          </p:xfrm>
          <a:graphic>
            <a:graphicData uri="http://schemas.openxmlformats.org/presentationml/2006/ole">
              <p:oleObj spid="_x0000_s75856" name="Equation" r:id="rId12" imgW="1091880" imgH="444240" progId="Equation.3">
                <p:embed/>
              </p:oleObj>
            </a:graphicData>
          </a:graphic>
        </p:graphicFrame>
      </p:grpSp>
      <p:sp>
        <p:nvSpPr>
          <p:cNvPr id="75865" name="Text Box 89"/>
          <p:cNvSpPr txBox="1">
            <a:spLocks noChangeArrowheads="1"/>
          </p:cNvSpPr>
          <p:nvPr/>
        </p:nvSpPr>
        <p:spPr bwMode="auto">
          <a:xfrm>
            <a:off x="6629400" y="3048000"/>
            <a:ext cx="2374900" cy="366713"/>
          </a:xfrm>
          <a:prstGeom prst="rect">
            <a:avLst/>
          </a:prstGeom>
          <a:solidFill>
            <a:srgbClr val="00FFFF"/>
          </a:solidFill>
          <a:ln w="9525">
            <a:noFill/>
            <a:miter lim="800000"/>
            <a:headEnd/>
            <a:tailEnd/>
          </a:ln>
          <a:effectLst/>
        </p:spPr>
        <p:txBody>
          <a:bodyPr wrap="none">
            <a:spAutoFit/>
          </a:bodyPr>
          <a:lstStyle/>
          <a:p>
            <a:r>
              <a:rPr lang="en-US" b="1"/>
              <a:t>S increases with strain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5860"/>
                                        </p:tgtEl>
                                        <p:attrNameLst>
                                          <p:attrName>style.visibility</p:attrName>
                                        </p:attrNameLst>
                                      </p:cBhvr>
                                      <p:to>
                                        <p:strVal val="visible"/>
                                      </p:to>
                                    </p:set>
                                    <p:animEffect transition="in" filter="dissolve">
                                      <p:cBhvr>
                                        <p:cTn id="7" dur="1000"/>
                                        <p:tgtEl>
                                          <p:spTgt spid="75860"/>
                                        </p:tgtEl>
                                      </p:cBhvr>
                                    </p:animEffect>
                                  </p:childTnLst>
                                </p:cTn>
                              </p:par>
                            </p:childTnLst>
                          </p:cTn>
                        </p:par>
                        <p:par>
                          <p:cTn id="8" fill="hold">
                            <p:stCondLst>
                              <p:cond delay="1000"/>
                            </p:stCondLst>
                            <p:childTnLst>
                              <p:par>
                                <p:cTn id="9" presetID="9" presetClass="entr" presetSubtype="0" fill="hold" nodeType="afterEffect">
                                  <p:stCondLst>
                                    <p:cond delay="2000"/>
                                  </p:stCondLst>
                                  <p:childTnLst>
                                    <p:set>
                                      <p:cBhvr>
                                        <p:cTn id="10" dur="1" fill="hold">
                                          <p:stCondLst>
                                            <p:cond delay="0"/>
                                          </p:stCondLst>
                                        </p:cTn>
                                        <p:tgtEl>
                                          <p:spTgt spid="75863"/>
                                        </p:tgtEl>
                                        <p:attrNameLst>
                                          <p:attrName>style.visibility</p:attrName>
                                        </p:attrNameLst>
                                      </p:cBhvr>
                                      <p:to>
                                        <p:strVal val="visible"/>
                                      </p:to>
                                    </p:set>
                                    <p:animEffect transition="in" filter="dissolve">
                                      <p:cBhvr>
                                        <p:cTn id="11" dur="1000"/>
                                        <p:tgtEl>
                                          <p:spTgt spid="75863"/>
                                        </p:tgtEl>
                                      </p:cBhvr>
                                    </p:animEffect>
                                  </p:childTnLst>
                                </p:cTn>
                              </p:par>
                            </p:childTnLst>
                          </p:cTn>
                        </p:par>
                        <p:par>
                          <p:cTn id="12" fill="hold">
                            <p:stCondLst>
                              <p:cond delay="4000"/>
                            </p:stCondLst>
                            <p:childTnLst>
                              <p:par>
                                <p:cTn id="13" presetID="9" presetClass="entr" presetSubtype="0" fill="hold" grpId="0" nodeType="afterEffect">
                                  <p:stCondLst>
                                    <p:cond delay="5000"/>
                                  </p:stCondLst>
                                  <p:childTnLst>
                                    <p:set>
                                      <p:cBhvr>
                                        <p:cTn id="14" dur="1" fill="hold">
                                          <p:stCondLst>
                                            <p:cond delay="0"/>
                                          </p:stCondLst>
                                        </p:cTn>
                                        <p:tgtEl>
                                          <p:spTgt spid="75865"/>
                                        </p:tgtEl>
                                        <p:attrNameLst>
                                          <p:attrName>style.visibility</p:attrName>
                                        </p:attrNameLst>
                                      </p:cBhvr>
                                      <p:to>
                                        <p:strVal val="visible"/>
                                      </p:to>
                                    </p:set>
                                    <p:animEffect transition="in" filter="dissolve">
                                      <p:cBhvr>
                                        <p:cTn id="15" dur="1000"/>
                                        <p:tgtEl>
                                          <p:spTgt spid="75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ooter Placeholder 4"/>
          <p:cNvSpPr>
            <a:spLocks noGrp="1"/>
          </p:cNvSpPr>
          <p:nvPr>
            <p:ph type="ftr" sz="quarter" idx="11"/>
          </p:nvPr>
        </p:nvSpPr>
        <p:spPr/>
        <p:txBody>
          <a:bodyPr/>
          <a:lstStyle/>
          <a:p>
            <a:r>
              <a:rPr lang="en-US"/>
              <a:t>American Physical Society 2008</a:t>
            </a:r>
          </a:p>
        </p:txBody>
      </p:sp>
      <p:sp>
        <p:nvSpPr>
          <p:cNvPr id="60" name="Slide Number Placeholder 5"/>
          <p:cNvSpPr>
            <a:spLocks noGrp="1"/>
          </p:cNvSpPr>
          <p:nvPr>
            <p:ph type="sldNum" sz="quarter" idx="12"/>
          </p:nvPr>
        </p:nvSpPr>
        <p:spPr/>
        <p:txBody>
          <a:bodyPr/>
          <a:lstStyle/>
          <a:p>
            <a:fld id="{7224543C-2DAA-431D-A436-8F7F286CC042}" type="slidenum">
              <a:rPr lang="en-US"/>
              <a:pPr/>
              <a:t>9</a:t>
            </a:fld>
            <a:endParaRPr lang="en-US"/>
          </a:p>
        </p:txBody>
      </p:sp>
      <p:sp>
        <p:nvSpPr>
          <p:cNvPr id="109570" name="Rectangle 2"/>
          <p:cNvSpPr>
            <a:spLocks noGrp="1" noChangeArrowheads="1"/>
          </p:cNvSpPr>
          <p:nvPr>
            <p:ph type="title"/>
          </p:nvPr>
        </p:nvSpPr>
        <p:spPr/>
        <p:txBody>
          <a:bodyPr/>
          <a:lstStyle/>
          <a:p>
            <a:r>
              <a:rPr lang="en-US"/>
              <a:t>Interferometry</a:t>
            </a:r>
          </a:p>
        </p:txBody>
      </p:sp>
      <p:sp>
        <p:nvSpPr>
          <p:cNvPr id="109624" name="Text Box 56"/>
          <p:cNvSpPr txBox="1">
            <a:spLocks noChangeArrowheads="1"/>
          </p:cNvSpPr>
          <p:nvPr/>
        </p:nvSpPr>
        <p:spPr bwMode="auto">
          <a:xfrm>
            <a:off x="1573213" y="5741988"/>
            <a:ext cx="6083300" cy="304800"/>
          </a:xfrm>
          <a:prstGeom prst="rect">
            <a:avLst/>
          </a:prstGeom>
          <a:noFill/>
          <a:ln w="9525">
            <a:noFill/>
            <a:miter lim="800000"/>
            <a:headEnd/>
            <a:tailEnd/>
          </a:ln>
          <a:effectLst/>
        </p:spPr>
        <p:txBody>
          <a:bodyPr wrap="none">
            <a:spAutoFit/>
          </a:bodyPr>
          <a:lstStyle/>
          <a:p>
            <a:r>
              <a:rPr lang="en-US" sz="1400" i="1">
                <a:latin typeface="Arial" charset="0"/>
              </a:rPr>
              <a:t>Schematic diagram of the experimental setup for conoscopic interferometer</a:t>
            </a:r>
          </a:p>
        </p:txBody>
      </p:sp>
      <p:sp>
        <p:nvSpPr>
          <p:cNvPr id="109625" name="Text Box 57"/>
          <p:cNvSpPr txBox="1">
            <a:spLocks noChangeArrowheads="1"/>
          </p:cNvSpPr>
          <p:nvPr/>
        </p:nvSpPr>
        <p:spPr bwMode="auto">
          <a:xfrm>
            <a:off x="6248400" y="4572000"/>
            <a:ext cx="1295400" cy="942975"/>
          </a:xfrm>
          <a:prstGeom prst="rect">
            <a:avLst/>
          </a:prstGeom>
          <a:noFill/>
          <a:ln w="9525">
            <a:noFill/>
            <a:miter lim="800000"/>
            <a:headEnd/>
            <a:tailEnd/>
          </a:ln>
          <a:effectLst/>
        </p:spPr>
        <p:txBody>
          <a:bodyPr>
            <a:spAutoFit/>
          </a:bodyPr>
          <a:lstStyle/>
          <a:p>
            <a:pPr>
              <a:spcBef>
                <a:spcPct val="50000"/>
              </a:spcBef>
            </a:pPr>
            <a:r>
              <a:rPr lang="en-US" sz="1400"/>
              <a:t>M: Mirror</a:t>
            </a:r>
          </a:p>
          <a:p>
            <a:pPr>
              <a:spcBef>
                <a:spcPct val="50000"/>
              </a:spcBef>
            </a:pPr>
            <a:r>
              <a:rPr lang="en-US" sz="1400"/>
              <a:t>L: Lens</a:t>
            </a:r>
          </a:p>
          <a:p>
            <a:pPr>
              <a:spcBef>
                <a:spcPct val="50000"/>
              </a:spcBef>
            </a:pPr>
            <a:endParaRPr lang="en-US" sz="1400"/>
          </a:p>
        </p:txBody>
      </p:sp>
      <p:pic>
        <p:nvPicPr>
          <p:cNvPr id="109627" name="Picture 59" descr="CIMG1732"/>
          <p:cNvPicPr>
            <a:picLocks noChangeAspect="1" noChangeArrowheads="1"/>
          </p:cNvPicPr>
          <p:nvPr/>
        </p:nvPicPr>
        <p:blipFill>
          <a:blip r:embed="rId2" cstate="print"/>
          <a:srcRect/>
          <a:stretch>
            <a:fillRect/>
          </a:stretch>
        </p:blipFill>
        <p:spPr bwMode="auto">
          <a:xfrm>
            <a:off x="6019800" y="2362200"/>
            <a:ext cx="1828800" cy="1371600"/>
          </a:xfrm>
          <a:prstGeom prst="rect">
            <a:avLst/>
          </a:prstGeom>
          <a:noFill/>
          <a:ln w="9525">
            <a:noFill/>
            <a:miter lim="800000"/>
            <a:headEnd/>
            <a:tailEnd/>
          </a:ln>
        </p:spPr>
      </p:pic>
      <p:grpSp>
        <p:nvGrpSpPr>
          <p:cNvPr id="109631" name="Group 63"/>
          <p:cNvGrpSpPr>
            <a:grpSpLocks/>
          </p:cNvGrpSpPr>
          <p:nvPr/>
        </p:nvGrpSpPr>
        <p:grpSpPr bwMode="auto">
          <a:xfrm>
            <a:off x="762000" y="2667000"/>
            <a:ext cx="5130800" cy="2590800"/>
            <a:chOff x="480" y="1680"/>
            <a:chExt cx="3232" cy="1632"/>
          </a:xfrm>
        </p:grpSpPr>
        <p:sp>
          <p:nvSpPr>
            <p:cNvPr id="109574" name="Text Box 6"/>
            <p:cNvSpPr txBox="1">
              <a:spLocks noChangeAspect="1" noChangeArrowheads="1"/>
            </p:cNvSpPr>
            <p:nvPr/>
          </p:nvSpPr>
          <p:spPr bwMode="auto">
            <a:xfrm>
              <a:off x="3467" y="2212"/>
              <a:ext cx="245" cy="192"/>
            </a:xfrm>
            <a:prstGeom prst="rect">
              <a:avLst/>
            </a:prstGeom>
            <a:noFill/>
            <a:ln w="9525">
              <a:noFill/>
              <a:miter lim="800000"/>
              <a:headEnd/>
              <a:tailEnd/>
            </a:ln>
            <a:effectLst/>
          </p:spPr>
          <p:txBody>
            <a:bodyPr>
              <a:spAutoFit/>
            </a:bodyPr>
            <a:lstStyle/>
            <a:p>
              <a:r>
                <a:rPr lang="en-US" sz="1400">
                  <a:latin typeface="Arial" charset="0"/>
                </a:rPr>
                <a:t>L</a:t>
              </a:r>
            </a:p>
          </p:txBody>
        </p:sp>
        <p:sp>
          <p:nvSpPr>
            <p:cNvPr id="109575" name="Oval 7"/>
            <p:cNvSpPr>
              <a:spLocks noChangeAspect="1" noChangeArrowheads="1"/>
            </p:cNvSpPr>
            <p:nvPr/>
          </p:nvSpPr>
          <p:spPr bwMode="auto">
            <a:xfrm>
              <a:off x="2246" y="2498"/>
              <a:ext cx="41" cy="490"/>
            </a:xfrm>
            <a:prstGeom prst="ellipse">
              <a:avLst/>
            </a:prstGeom>
            <a:solidFill>
              <a:schemeClr val="accent1"/>
            </a:solidFill>
            <a:ln w="9525">
              <a:solidFill>
                <a:schemeClr val="tx1"/>
              </a:solidFill>
              <a:round/>
              <a:headEnd/>
              <a:tailEnd/>
            </a:ln>
            <a:effectLst/>
          </p:spPr>
          <p:txBody>
            <a:bodyPr wrap="none" anchor="ctr"/>
            <a:lstStyle/>
            <a:p>
              <a:endParaRPr lang="en-US"/>
            </a:p>
          </p:txBody>
        </p:sp>
        <p:grpSp>
          <p:nvGrpSpPr>
            <p:cNvPr id="109576" name="Group 8"/>
            <p:cNvGrpSpPr>
              <a:grpSpLocks noChangeAspect="1"/>
            </p:cNvGrpSpPr>
            <p:nvPr/>
          </p:nvGrpSpPr>
          <p:grpSpPr bwMode="auto">
            <a:xfrm rot="-5400000">
              <a:off x="1794" y="2623"/>
              <a:ext cx="251" cy="245"/>
              <a:chOff x="2352" y="2514"/>
              <a:chExt cx="294" cy="288"/>
            </a:xfrm>
          </p:grpSpPr>
          <p:sp>
            <p:nvSpPr>
              <p:cNvPr id="109577" name="Rectangle 9"/>
              <p:cNvSpPr>
                <a:spLocks noChangeAspect="1" noChangeArrowheads="1"/>
              </p:cNvSpPr>
              <p:nvPr/>
            </p:nvSpPr>
            <p:spPr bwMode="auto">
              <a:xfrm>
                <a:off x="2352" y="2514"/>
                <a:ext cx="294" cy="288"/>
              </a:xfrm>
              <a:prstGeom prst="rect">
                <a:avLst/>
              </a:prstGeom>
              <a:solidFill>
                <a:schemeClr val="accent1">
                  <a:alpha val="25999"/>
                </a:schemeClr>
              </a:solidFill>
              <a:ln w="9525">
                <a:solidFill>
                  <a:schemeClr val="tx1"/>
                </a:solidFill>
                <a:miter lim="800000"/>
                <a:headEnd/>
                <a:tailEnd/>
              </a:ln>
              <a:effectLst/>
            </p:spPr>
            <p:txBody>
              <a:bodyPr wrap="none" anchor="ctr"/>
              <a:lstStyle/>
              <a:p>
                <a:endParaRPr lang="en-US"/>
              </a:p>
            </p:txBody>
          </p:sp>
          <p:sp>
            <p:nvSpPr>
              <p:cNvPr id="109578" name="Line 10"/>
              <p:cNvSpPr>
                <a:spLocks noChangeAspect="1" noChangeShapeType="1"/>
              </p:cNvSpPr>
              <p:nvPr/>
            </p:nvSpPr>
            <p:spPr bwMode="auto">
              <a:xfrm>
                <a:off x="2352" y="2514"/>
                <a:ext cx="294" cy="288"/>
              </a:xfrm>
              <a:prstGeom prst="line">
                <a:avLst/>
              </a:prstGeom>
              <a:noFill/>
              <a:ln w="9525">
                <a:solidFill>
                  <a:schemeClr val="tx1"/>
                </a:solidFill>
                <a:round/>
                <a:headEnd/>
                <a:tailEnd/>
              </a:ln>
              <a:effectLst/>
            </p:spPr>
            <p:txBody>
              <a:bodyPr/>
              <a:lstStyle/>
              <a:p>
                <a:endParaRPr lang="en-US"/>
              </a:p>
            </p:txBody>
          </p:sp>
        </p:grpSp>
        <p:sp>
          <p:nvSpPr>
            <p:cNvPr id="109579" name="Line 11"/>
            <p:cNvSpPr>
              <a:spLocks noChangeAspect="1" noChangeShapeType="1"/>
            </p:cNvSpPr>
            <p:nvPr/>
          </p:nvSpPr>
          <p:spPr bwMode="auto">
            <a:xfrm>
              <a:off x="1434" y="2478"/>
              <a:ext cx="0" cy="246"/>
            </a:xfrm>
            <a:prstGeom prst="line">
              <a:avLst/>
            </a:prstGeom>
            <a:noFill/>
            <a:ln w="25400">
              <a:solidFill>
                <a:schemeClr val="tx1"/>
              </a:solidFill>
              <a:round/>
              <a:headEnd/>
              <a:tailEnd/>
            </a:ln>
            <a:effectLst/>
          </p:spPr>
          <p:txBody>
            <a:bodyPr/>
            <a:lstStyle/>
            <a:p>
              <a:endParaRPr lang="en-US"/>
            </a:p>
          </p:txBody>
        </p:sp>
        <p:sp>
          <p:nvSpPr>
            <p:cNvPr id="109580" name="Line 12"/>
            <p:cNvSpPr>
              <a:spLocks noChangeAspect="1" noChangeShapeType="1"/>
            </p:cNvSpPr>
            <p:nvPr/>
          </p:nvSpPr>
          <p:spPr bwMode="auto">
            <a:xfrm>
              <a:off x="1434" y="2742"/>
              <a:ext cx="0" cy="245"/>
            </a:xfrm>
            <a:prstGeom prst="line">
              <a:avLst/>
            </a:prstGeom>
            <a:noFill/>
            <a:ln w="25400">
              <a:solidFill>
                <a:schemeClr val="tx1"/>
              </a:solidFill>
              <a:round/>
              <a:headEnd/>
              <a:tailEnd/>
            </a:ln>
            <a:effectLst/>
          </p:spPr>
          <p:txBody>
            <a:bodyPr/>
            <a:lstStyle/>
            <a:p>
              <a:endParaRPr lang="en-US"/>
            </a:p>
          </p:txBody>
        </p:sp>
        <p:sp>
          <p:nvSpPr>
            <p:cNvPr id="109581" name="Rectangle 13"/>
            <p:cNvSpPr>
              <a:spLocks noChangeAspect="1" noChangeArrowheads="1"/>
            </p:cNvSpPr>
            <p:nvPr/>
          </p:nvSpPr>
          <p:spPr bwMode="auto">
            <a:xfrm>
              <a:off x="480" y="2646"/>
              <a:ext cx="595" cy="176"/>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109583" name="Oval 15"/>
            <p:cNvSpPr>
              <a:spLocks noChangeAspect="1" noChangeArrowheads="1"/>
            </p:cNvSpPr>
            <p:nvPr/>
          </p:nvSpPr>
          <p:spPr bwMode="auto">
            <a:xfrm>
              <a:off x="3513" y="1680"/>
              <a:ext cx="41" cy="491"/>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9584" name="Rectangle 16"/>
            <p:cNvSpPr>
              <a:spLocks noChangeAspect="1" noChangeArrowheads="1"/>
            </p:cNvSpPr>
            <p:nvPr/>
          </p:nvSpPr>
          <p:spPr bwMode="auto">
            <a:xfrm>
              <a:off x="2471" y="2498"/>
              <a:ext cx="41" cy="49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09585" name="Text Box 17"/>
            <p:cNvSpPr txBox="1">
              <a:spLocks noChangeAspect="1" noChangeArrowheads="1"/>
            </p:cNvSpPr>
            <p:nvPr/>
          </p:nvSpPr>
          <p:spPr bwMode="auto">
            <a:xfrm>
              <a:off x="2287" y="2310"/>
              <a:ext cx="495" cy="192"/>
            </a:xfrm>
            <a:prstGeom prst="rect">
              <a:avLst/>
            </a:prstGeom>
            <a:noFill/>
            <a:ln w="9525">
              <a:noFill/>
              <a:miter lim="800000"/>
              <a:headEnd/>
              <a:tailEnd/>
            </a:ln>
            <a:effectLst/>
          </p:spPr>
          <p:txBody>
            <a:bodyPr wrap="none">
              <a:spAutoFit/>
            </a:bodyPr>
            <a:lstStyle/>
            <a:p>
              <a:r>
                <a:rPr lang="en-US" sz="1400">
                  <a:latin typeface="Arial" charset="0"/>
                </a:rPr>
                <a:t>Sample</a:t>
              </a:r>
            </a:p>
          </p:txBody>
        </p:sp>
        <p:grpSp>
          <p:nvGrpSpPr>
            <p:cNvPr id="109586" name="Group 18"/>
            <p:cNvGrpSpPr>
              <a:grpSpLocks noChangeAspect="1"/>
            </p:cNvGrpSpPr>
            <p:nvPr/>
          </p:nvGrpSpPr>
          <p:grpSpPr bwMode="auto">
            <a:xfrm rot="16200000" flipH="1">
              <a:off x="1219" y="2579"/>
              <a:ext cx="327" cy="327"/>
              <a:chOff x="3024" y="2304"/>
              <a:chExt cx="384" cy="384"/>
            </a:xfrm>
          </p:grpSpPr>
          <p:grpSp>
            <p:nvGrpSpPr>
              <p:cNvPr id="109587" name="Group 19"/>
              <p:cNvGrpSpPr>
                <a:grpSpLocks noChangeAspect="1"/>
              </p:cNvGrpSpPr>
              <p:nvPr/>
            </p:nvGrpSpPr>
            <p:grpSpPr bwMode="auto">
              <a:xfrm>
                <a:off x="3168" y="2322"/>
                <a:ext cx="96" cy="192"/>
                <a:chOff x="3168" y="2400"/>
                <a:chExt cx="96" cy="192"/>
              </a:xfrm>
            </p:grpSpPr>
            <p:sp>
              <p:nvSpPr>
                <p:cNvPr id="109588" name="Rectangle 20"/>
                <p:cNvSpPr>
                  <a:spLocks noChangeAspect="1" noChangeArrowheads="1"/>
                </p:cNvSpPr>
                <p:nvPr/>
              </p:nvSpPr>
              <p:spPr bwMode="auto">
                <a:xfrm flipV="1">
                  <a:off x="3168" y="2448"/>
                  <a:ext cx="96" cy="144"/>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09589" name="Rectangle 21"/>
                <p:cNvSpPr>
                  <a:spLocks noChangeAspect="1" noChangeArrowheads="1"/>
                </p:cNvSpPr>
                <p:nvPr/>
              </p:nvSpPr>
              <p:spPr bwMode="auto">
                <a:xfrm>
                  <a:off x="3192" y="2400"/>
                  <a:ext cx="48" cy="48"/>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109590" name="Oval 22"/>
              <p:cNvSpPr>
                <a:spLocks noChangeAspect="1" noChangeArrowheads="1"/>
              </p:cNvSpPr>
              <p:nvPr/>
            </p:nvSpPr>
            <p:spPr bwMode="auto">
              <a:xfrm rot="5400000">
                <a:off x="3186" y="2448"/>
                <a:ext cx="48" cy="33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9591" name="Rectangle 23"/>
              <p:cNvSpPr>
                <a:spLocks noChangeAspect="1" noChangeArrowheads="1"/>
              </p:cNvSpPr>
              <p:nvPr/>
            </p:nvSpPr>
            <p:spPr bwMode="auto">
              <a:xfrm>
                <a:off x="3024" y="2304"/>
                <a:ext cx="384" cy="384"/>
              </a:xfrm>
              <a:prstGeom prst="rect">
                <a:avLst/>
              </a:prstGeom>
              <a:noFill/>
              <a:ln w="9525">
                <a:solidFill>
                  <a:schemeClr val="tx1"/>
                </a:solidFill>
                <a:prstDash val="sysDot"/>
                <a:miter lim="800000"/>
                <a:headEnd/>
                <a:tailEnd/>
              </a:ln>
              <a:effectLst/>
            </p:spPr>
            <p:txBody>
              <a:bodyPr wrap="none" anchor="ctr"/>
              <a:lstStyle/>
              <a:p>
                <a:endParaRPr lang="en-US"/>
              </a:p>
            </p:txBody>
          </p:sp>
        </p:grpSp>
        <p:sp>
          <p:nvSpPr>
            <p:cNvPr id="109592" name="Oval 24"/>
            <p:cNvSpPr>
              <a:spLocks noChangeAspect="1" noChangeArrowheads="1"/>
            </p:cNvSpPr>
            <p:nvPr/>
          </p:nvSpPr>
          <p:spPr bwMode="auto">
            <a:xfrm>
              <a:off x="2696" y="2498"/>
              <a:ext cx="40" cy="49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9593" name="Line 25"/>
            <p:cNvSpPr>
              <a:spLocks noChangeAspect="1" noChangeShapeType="1"/>
            </p:cNvSpPr>
            <p:nvPr/>
          </p:nvSpPr>
          <p:spPr bwMode="auto">
            <a:xfrm>
              <a:off x="2083" y="2661"/>
              <a:ext cx="163" cy="0"/>
            </a:xfrm>
            <a:prstGeom prst="line">
              <a:avLst/>
            </a:prstGeom>
            <a:noFill/>
            <a:ln w="9525">
              <a:solidFill>
                <a:srgbClr val="FF0000"/>
              </a:solidFill>
              <a:round/>
              <a:headEnd/>
              <a:tailEnd/>
            </a:ln>
            <a:effectLst/>
          </p:spPr>
          <p:txBody>
            <a:bodyPr/>
            <a:lstStyle/>
            <a:p>
              <a:endParaRPr lang="en-US"/>
            </a:p>
          </p:txBody>
        </p:sp>
        <p:sp>
          <p:nvSpPr>
            <p:cNvPr id="109594" name="Line 26"/>
            <p:cNvSpPr>
              <a:spLocks noChangeAspect="1" noChangeShapeType="1"/>
            </p:cNvSpPr>
            <p:nvPr/>
          </p:nvSpPr>
          <p:spPr bwMode="auto">
            <a:xfrm>
              <a:off x="2083" y="2825"/>
              <a:ext cx="163" cy="0"/>
            </a:xfrm>
            <a:prstGeom prst="line">
              <a:avLst/>
            </a:prstGeom>
            <a:noFill/>
            <a:ln w="9525">
              <a:solidFill>
                <a:srgbClr val="FF0000"/>
              </a:solidFill>
              <a:round/>
              <a:headEnd/>
              <a:tailEnd/>
            </a:ln>
            <a:effectLst/>
          </p:spPr>
          <p:txBody>
            <a:bodyPr/>
            <a:lstStyle/>
            <a:p>
              <a:endParaRPr lang="en-US"/>
            </a:p>
          </p:txBody>
        </p:sp>
        <p:sp>
          <p:nvSpPr>
            <p:cNvPr id="109595" name="Line 27"/>
            <p:cNvSpPr>
              <a:spLocks noChangeAspect="1" noChangeShapeType="1"/>
            </p:cNvSpPr>
            <p:nvPr/>
          </p:nvSpPr>
          <p:spPr bwMode="auto">
            <a:xfrm>
              <a:off x="2287" y="2661"/>
              <a:ext cx="409" cy="164"/>
            </a:xfrm>
            <a:prstGeom prst="line">
              <a:avLst/>
            </a:prstGeom>
            <a:noFill/>
            <a:ln w="9525">
              <a:solidFill>
                <a:srgbClr val="FF0000"/>
              </a:solidFill>
              <a:round/>
              <a:headEnd/>
              <a:tailEnd/>
            </a:ln>
            <a:effectLst/>
          </p:spPr>
          <p:txBody>
            <a:bodyPr/>
            <a:lstStyle/>
            <a:p>
              <a:endParaRPr lang="en-US"/>
            </a:p>
          </p:txBody>
        </p:sp>
        <p:sp>
          <p:nvSpPr>
            <p:cNvPr id="109596" name="Line 28"/>
            <p:cNvSpPr>
              <a:spLocks noChangeAspect="1" noChangeShapeType="1"/>
            </p:cNvSpPr>
            <p:nvPr/>
          </p:nvSpPr>
          <p:spPr bwMode="auto">
            <a:xfrm flipV="1">
              <a:off x="2287" y="2661"/>
              <a:ext cx="409" cy="164"/>
            </a:xfrm>
            <a:prstGeom prst="line">
              <a:avLst/>
            </a:prstGeom>
            <a:noFill/>
            <a:ln w="9525">
              <a:solidFill>
                <a:srgbClr val="FF0000"/>
              </a:solidFill>
              <a:round/>
              <a:headEnd/>
              <a:tailEnd/>
            </a:ln>
            <a:effectLst/>
          </p:spPr>
          <p:txBody>
            <a:bodyPr/>
            <a:lstStyle/>
            <a:p>
              <a:endParaRPr lang="en-US"/>
            </a:p>
          </p:txBody>
        </p:sp>
        <p:sp>
          <p:nvSpPr>
            <p:cNvPr id="109597" name="Line 29"/>
            <p:cNvSpPr>
              <a:spLocks noChangeAspect="1" noChangeShapeType="1"/>
            </p:cNvSpPr>
            <p:nvPr/>
          </p:nvSpPr>
          <p:spPr bwMode="auto">
            <a:xfrm flipV="1">
              <a:off x="3068" y="2630"/>
              <a:ext cx="327" cy="287"/>
            </a:xfrm>
            <a:prstGeom prst="line">
              <a:avLst/>
            </a:prstGeom>
            <a:noFill/>
            <a:ln w="9525">
              <a:solidFill>
                <a:schemeClr val="tx1"/>
              </a:solidFill>
              <a:round/>
              <a:headEnd/>
              <a:tailEnd/>
            </a:ln>
            <a:effectLst/>
          </p:spPr>
          <p:txBody>
            <a:bodyPr/>
            <a:lstStyle/>
            <a:p>
              <a:endParaRPr lang="en-US"/>
            </a:p>
          </p:txBody>
        </p:sp>
        <p:grpSp>
          <p:nvGrpSpPr>
            <p:cNvPr id="109598" name="Group 30"/>
            <p:cNvGrpSpPr>
              <a:grpSpLocks noChangeAspect="1"/>
            </p:cNvGrpSpPr>
            <p:nvPr/>
          </p:nvGrpSpPr>
          <p:grpSpPr bwMode="auto">
            <a:xfrm>
              <a:off x="960" y="2928"/>
              <a:ext cx="123" cy="123"/>
              <a:chOff x="720" y="2976"/>
              <a:chExt cx="144" cy="144"/>
            </a:xfrm>
          </p:grpSpPr>
          <p:sp>
            <p:nvSpPr>
              <p:cNvPr id="109599" name="Oval 31"/>
              <p:cNvSpPr>
                <a:spLocks noChangeAspect="1" noChangeArrowheads="1"/>
              </p:cNvSpPr>
              <p:nvPr/>
            </p:nvSpPr>
            <p:spPr bwMode="auto">
              <a:xfrm>
                <a:off x="768" y="3024"/>
                <a:ext cx="48" cy="48"/>
              </a:xfrm>
              <a:prstGeom prst="ellipse">
                <a:avLst/>
              </a:prstGeom>
              <a:solidFill>
                <a:schemeClr val="tx1">
                  <a:alpha val="99001"/>
                </a:schemeClr>
              </a:solidFill>
              <a:ln w="9525">
                <a:solidFill>
                  <a:schemeClr val="tx1"/>
                </a:solidFill>
                <a:round/>
                <a:headEnd/>
                <a:tailEnd/>
              </a:ln>
              <a:effectLst/>
            </p:spPr>
            <p:txBody>
              <a:bodyPr wrap="none" anchor="ctr"/>
              <a:lstStyle/>
              <a:p>
                <a:endParaRPr lang="en-US"/>
              </a:p>
            </p:txBody>
          </p:sp>
          <p:sp>
            <p:nvSpPr>
              <p:cNvPr id="109600" name="Oval 32"/>
              <p:cNvSpPr>
                <a:spLocks noChangeAspect="1" noChangeArrowheads="1"/>
              </p:cNvSpPr>
              <p:nvPr/>
            </p:nvSpPr>
            <p:spPr bwMode="auto">
              <a:xfrm>
                <a:off x="720" y="2976"/>
                <a:ext cx="144" cy="144"/>
              </a:xfrm>
              <a:prstGeom prst="ellipse">
                <a:avLst/>
              </a:prstGeom>
              <a:noFill/>
              <a:ln w="9525">
                <a:solidFill>
                  <a:schemeClr val="tx1"/>
                </a:solidFill>
                <a:round/>
                <a:headEnd/>
                <a:tailEnd/>
              </a:ln>
              <a:effectLst/>
            </p:spPr>
            <p:txBody>
              <a:bodyPr wrap="none" anchor="ctr"/>
              <a:lstStyle/>
              <a:p>
                <a:endParaRPr lang="en-US"/>
              </a:p>
            </p:txBody>
          </p:sp>
        </p:grpSp>
        <p:grpSp>
          <p:nvGrpSpPr>
            <p:cNvPr id="109601" name="Group 33"/>
            <p:cNvGrpSpPr>
              <a:grpSpLocks noChangeAspect="1"/>
            </p:cNvGrpSpPr>
            <p:nvPr/>
          </p:nvGrpSpPr>
          <p:grpSpPr bwMode="auto">
            <a:xfrm>
              <a:off x="2304" y="3141"/>
              <a:ext cx="123" cy="123"/>
              <a:chOff x="720" y="2976"/>
              <a:chExt cx="144" cy="144"/>
            </a:xfrm>
          </p:grpSpPr>
          <p:sp>
            <p:nvSpPr>
              <p:cNvPr id="109602" name="Oval 34"/>
              <p:cNvSpPr>
                <a:spLocks noChangeAspect="1" noChangeArrowheads="1"/>
              </p:cNvSpPr>
              <p:nvPr/>
            </p:nvSpPr>
            <p:spPr bwMode="auto">
              <a:xfrm>
                <a:off x="768" y="3024"/>
                <a:ext cx="48" cy="48"/>
              </a:xfrm>
              <a:prstGeom prst="ellipse">
                <a:avLst/>
              </a:prstGeom>
              <a:solidFill>
                <a:schemeClr val="tx1">
                  <a:alpha val="99001"/>
                </a:schemeClr>
              </a:solidFill>
              <a:ln w="9525">
                <a:solidFill>
                  <a:schemeClr val="tx1"/>
                </a:solidFill>
                <a:round/>
                <a:headEnd/>
                <a:tailEnd/>
              </a:ln>
              <a:effectLst/>
            </p:spPr>
            <p:txBody>
              <a:bodyPr wrap="none" anchor="ctr"/>
              <a:lstStyle/>
              <a:p>
                <a:endParaRPr lang="en-US"/>
              </a:p>
            </p:txBody>
          </p:sp>
          <p:sp>
            <p:nvSpPr>
              <p:cNvPr id="109603" name="Oval 35"/>
              <p:cNvSpPr>
                <a:spLocks noChangeAspect="1" noChangeArrowheads="1"/>
              </p:cNvSpPr>
              <p:nvPr/>
            </p:nvSpPr>
            <p:spPr bwMode="auto">
              <a:xfrm>
                <a:off x="720" y="2976"/>
                <a:ext cx="144" cy="144"/>
              </a:xfrm>
              <a:prstGeom prst="ellipse">
                <a:avLst/>
              </a:prstGeom>
              <a:noFill/>
              <a:ln w="9525">
                <a:solidFill>
                  <a:schemeClr val="tx1"/>
                </a:solidFill>
                <a:round/>
                <a:headEnd/>
                <a:tailEnd/>
              </a:ln>
              <a:effectLst/>
            </p:spPr>
            <p:txBody>
              <a:bodyPr wrap="none" anchor="ctr"/>
              <a:lstStyle/>
              <a:p>
                <a:endParaRPr lang="en-US"/>
              </a:p>
            </p:txBody>
          </p:sp>
        </p:grpSp>
        <p:sp>
          <p:nvSpPr>
            <p:cNvPr id="109604" name="Line 36"/>
            <p:cNvSpPr>
              <a:spLocks noChangeAspect="1" noChangeShapeType="1"/>
            </p:cNvSpPr>
            <p:nvPr/>
          </p:nvSpPr>
          <p:spPr bwMode="auto">
            <a:xfrm flipV="1">
              <a:off x="1858" y="2089"/>
              <a:ext cx="0" cy="490"/>
            </a:xfrm>
            <a:prstGeom prst="line">
              <a:avLst/>
            </a:prstGeom>
            <a:noFill/>
            <a:ln w="9525">
              <a:solidFill>
                <a:srgbClr val="FF0000"/>
              </a:solidFill>
              <a:round/>
              <a:headEnd/>
              <a:tailEnd type="triangle" w="med" len="med"/>
            </a:ln>
            <a:effectLst/>
          </p:spPr>
          <p:txBody>
            <a:bodyPr/>
            <a:lstStyle/>
            <a:p>
              <a:endParaRPr lang="en-US"/>
            </a:p>
          </p:txBody>
        </p:sp>
        <p:sp>
          <p:nvSpPr>
            <p:cNvPr id="109605" name="Line 37"/>
            <p:cNvSpPr>
              <a:spLocks noChangeAspect="1" noChangeShapeType="1"/>
            </p:cNvSpPr>
            <p:nvPr/>
          </p:nvSpPr>
          <p:spPr bwMode="auto">
            <a:xfrm flipV="1">
              <a:off x="1986" y="2089"/>
              <a:ext cx="0" cy="490"/>
            </a:xfrm>
            <a:prstGeom prst="line">
              <a:avLst/>
            </a:prstGeom>
            <a:noFill/>
            <a:ln w="9525">
              <a:solidFill>
                <a:srgbClr val="FF0000"/>
              </a:solidFill>
              <a:round/>
              <a:headEnd/>
              <a:tailEnd type="triangle" w="med" len="med"/>
            </a:ln>
            <a:effectLst/>
          </p:spPr>
          <p:txBody>
            <a:bodyPr/>
            <a:lstStyle/>
            <a:p>
              <a:endParaRPr lang="en-US"/>
            </a:p>
          </p:txBody>
        </p:sp>
        <p:sp>
          <p:nvSpPr>
            <p:cNvPr id="109606" name="Line 38"/>
            <p:cNvSpPr>
              <a:spLocks noChangeAspect="1" noChangeShapeType="1"/>
            </p:cNvSpPr>
            <p:nvPr/>
          </p:nvSpPr>
          <p:spPr bwMode="auto">
            <a:xfrm flipV="1">
              <a:off x="1771" y="1798"/>
              <a:ext cx="286" cy="286"/>
            </a:xfrm>
            <a:prstGeom prst="line">
              <a:avLst/>
            </a:prstGeom>
            <a:noFill/>
            <a:ln w="9525">
              <a:solidFill>
                <a:schemeClr val="tx1"/>
              </a:solidFill>
              <a:round/>
              <a:headEnd/>
              <a:tailEnd/>
            </a:ln>
            <a:effectLst/>
          </p:spPr>
          <p:txBody>
            <a:bodyPr/>
            <a:lstStyle/>
            <a:p>
              <a:endParaRPr lang="en-US"/>
            </a:p>
          </p:txBody>
        </p:sp>
        <p:sp>
          <p:nvSpPr>
            <p:cNvPr id="109607" name="Line 39"/>
            <p:cNvSpPr>
              <a:spLocks noChangeAspect="1" noChangeShapeType="1"/>
            </p:cNvSpPr>
            <p:nvPr/>
          </p:nvSpPr>
          <p:spPr bwMode="auto">
            <a:xfrm>
              <a:off x="2083" y="1844"/>
              <a:ext cx="939" cy="0"/>
            </a:xfrm>
            <a:prstGeom prst="line">
              <a:avLst/>
            </a:prstGeom>
            <a:noFill/>
            <a:ln w="9525">
              <a:solidFill>
                <a:srgbClr val="FF0000"/>
              </a:solidFill>
              <a:round/>
              <a:headEnd/>
              <a:tailEnd type="triangle" w="med" len="med"/>
            </a:ln>
            <a:effectLst/>
          </p:spPr>
          <p:txBody>
            <a:bodyPr/>
            <a:lstStyle/>
            <a:p>
              <a:endParaRPr lang="en-US"/>
            </a:p>
          </p:txBody>
        </p:sp>
        <p:sp>
          <p:nvSpPr>
            <p:cNvPr id="109608" name="Line 40"/>
            <p:cNvSpPr>
              <a:spLocks noChangeAspect="1" noChangeShapeType="1"/>
            </p:cNvSpPr>
            <p:nvPr/>
          </p:nvSpPr>
          <p:spPr bwMode="auto">
            <a:xfrm>
              <a:off x="2083" y="2007"/>
              <a:ext cx="939" cy="0"/>
            </a:xfrm>
            <a:prstGeom prst="line">
              <a:avLst/>
            </a:prstGeom>
            <a:noFill/>
            <a:ln w="9525">
              <a:solidFill>
                <a:srgbClr val="FF0000"/>
              </a:solidFill>
              <a:round/>
              <a:headEnd/>
              <a:tailEnd type="triangle" w="med" len="med"/>
            </a:ln>
            <a:effectLst/>
          </p:spPr>
          <p:txBody>
            <a:bodyPr/>
            <a:lstStyle/>
            <a:p>
              <a:endParaRPr lang="en-US"/>
            </a:p>
          </p:txBody>
        </p:sp>
        <p:grpSp>
          <p:nvGrpSpPr>
            <p:cNvPr id="109609" name="Group 41"/>
            <p:cNvGrpSpPr>
              <a:grpSpLocks noChangeAspect="1"/>
            </p:cNvGrpSpPr>
            <p:nvPr/>
          </p:nvGrpSpPr>
          <p:grpSpPr bwMode="auto">
            <a:xfrm rot="-5400000">
              <a:off x="3092" y="1805"/>
              <a:ext cx="250" cy="245"/>
              <a:chOff x="2352" y="2514"/>
              <a:chExt cx="294" cy="288"/>
            </a:xfrm>
          </p:grpSpPr>
          <p:sp>
            <p:nvSpPr>
              <p:cNvPr id="109610" name="Rectangle 42"/>
              <p:cNvSpPr>
                <a:spLocks noChangeAspect="1" noChangeArrowheads="1"/>
              </p:cNvSpPr>
              <p:nvPr/>
            </p:nvSpPr>
            <p:spPr bwMode="auto">
              <a:xfrm>
                <a:off x="2352" y="2514"/>
                <a:ext cx="294" cy="288"/>
              </a:xfrm>
              <a:prstGeom prst="rect">
                <a:avLst/>
              </a:prstGeom>
              <a:solidFill>
                <a:schemeClr val="accent1">
                  <a:alpha val="25999"/>
                </a:schemeClr>
              </a:solidFill>
              <a:ln w="9525">
                <a:solidFill>
                  <a:schemeClr val="tx1"/>
                </a:solidFill>
                <a:miter lim="800000"/>
                <a:headEnd/>
                <a:tailEnd/>
              </a:ln>
              <a:effectLst/>
            </p:spPr>
            <p:txBody>
              <a:bodyPr wrap="none" anchor="ctr"/>
              <a:lstStyle/>
              <a:p>
                <a:endParaRPr lang="en-US"/>
              </a:p>
            </p:txBody>
          </p:sp>
          <p:sp>
            <p:nvSpPr>
              <p:cNvPr id="109611" name="Line 43"/>
              <p:cNvSpPr>
                <a:spLocks noChangeAspect="1" noChangeShapeType="1"/>
              </p:cNvSpPr>
              <p:nvPr/>
            </p:nvSpPr>
            <p:spPr bwMode="auto">
              <a:xfrm>
                <a:off x="2352" y="2514"/>
                <a:ext cx="294" cy="288"/>
              </a:xfrm>
              <a:prstGeom prst="line">
                <a:avLst/>
              </a:prstGeom>
              <a:noFill/>
              <a:ln w="9525">
                <a:solidFill>
                  <a:schemeClr val="tx1"/>
                </a:solidFill>
                <a:round/>
                <a:headEnd/>
                <a:tailEnd/>
              </a:ln>
              <a:effectLst/>
            </p:spPr>
            <p:txBody>
              <a:bodyPr/>
              <a:lstStyle/>
              <a:p>
                <a:endParaRPr lang="en-US"/>
              </a:p>
            </p:txBody>
          </p:sp>
        </p:grpSp>
        <p:sp>
          <p:nvSpPr>
            <p:cNvPr id="109612" name="Line 44"/>
            <p:cNvSpPr>
              <a:spLocks noChangeAspect="1" noChangeShapeType="1"/>
            </p:cNvSpPr>
            <p:nvPr/>
          </p:nvSpPr>
          <p:spPr bwMode="auto">
            <a:xfrm flipV="1">
              <a:off x="3309" y="2130"/>
              <a:ext cx="0" cy="531"/>
            </a:xfrm>
            <a:prstGeom prst="line">
              <a:avLst/>
            </a:prstGeom>
            <a:noFill/>
            <a:ln w="9525">
              <a:solidFill>
                <a:srgbClr val="FF0000"/>
              </a:solidFill>
              <a:round/>
              <a:headEnd/>
              <a:tailEnd type="triangle" w="med" len="med"/>
            </a:ln>
            <a:effectLst/>
          </p:spPr>
          <p:txBody>
            <a:bodyPr/>
            <a:lstStyle/>
            <a:p>
              <a:endParaRPr lang="en-US"/>
            </a:p>
          </p:txBody>
        </p:sp>
        <p:sp>
          <p:nvSpPr>
            <p:cNvPr id="109613" name="Line 45"/>
            <p:cNvSpPr>
              <a:spLocks noChangeAspect="1" noChangeShapeType="1"/>
            </p:cNvSpPr>
            <p:nvPr/>
          </p:nvSpPr>
          <p:spPr bwMode="auto">
            <a:xfrm flipV="1">
              <a:off x="3145" y="2130"/>
              <a:ext cx="0" cy="531"/>
            </a:xfrm>
            <a:prstGeom prst="line">
              <a:avLst/>
            </a:prstGeom>
            <a:noFill/>
            <a:ln w="9525">
              <a:solidFill>
                <a:srgbClr val="FF0000"/>
              </a:solidFill>
              <a:round/>
              <a:headEnd/>
              <a:tailEnd type="triangle" w="med" len="med"/>
            </a:ln>
            <a:effectLst/>
          </p:spPr>
          <p:txBody>
            <a:bodyPr/>
            <a:lstStyle/>
            <a:p>
              <a:endParaRPr lang="en-US"/>
            </a:p>
          </p:txBody>
        </p:sp>
        <p:sp>
          <p:nvSpPr>
            <p:cNvPr id="109614" name="Line 46"/>
            <p:cNvSpPr>
              <a:spLocks noChangeAspect="1" noChangeShapeType="1"/>
            </p:cNvSpPr>
            <p:nvPr/>
          </p:nvSpPr>
          <p:spPr bwMode="auto">
            <a:xfrm>
              <a:off x="2777" y="2661"/>
              <a:ext cx="286" cy="0"/>
            </a:xfrm>
            <a:prstGeom prst="line">
              <a:avLst/>
            </a:prstGeom>
            <a:noFill/>
            <a:ln w="9525">
              <a:solidFill>
                <a:srgbClr val="FF0000"/>
              </a:solidFill>
              <a:round/>
              <a:headEnd/>
              <a:tailEnd/>
            </a:ln>
            <a:effectLst/>
          </p:spPr>
          <p:txBody>
            <a:bodyPr/>
            <a:lstStyle/>
            <a:p>
              <a:endParaRPr lang="en-US"/>
            </a:p>
          </p:txBody>
        </p:sp>
        <p:sp>
          <p:nvSpPr>
            <p:cNvPr id="109615" name="Line 47"/>
            <p:cNvSpPr>
              <a:spLocks noChangeAspect="1" noChangeShapeType="1"/>
            </p:cNvSpPr>
            <p:nvPr/>
          </p:nvSpPr>
          <p:spPr bwMode="auto">
            <a:xfrm>
              <a:off x="2777" y="2825"/>
              <a:ext cx="286" cy="0"/>
            </a:xfrm>
            <a:prstGeom prst="line">
              <a:avLst/>
            </a:prstGeom>
            <a:noFill/>
            <a:ln w="9525">
              <a:solidFill>
                <a:srgbClr val="FF0000"/>
              </a:solidFill>
              <a:round/>
              <a:headEnd/>
              <a:tailEnd/>
            </a:ln>
            <a:effectLst/>
          </p:spPr>
          <p:txBody>
            <a:bodyPr/>
            <a:lstStyle/>
            <a:p>
              <a:endParaRPr lang="en-US"/>
            </a:p>
          </p:txBody>
        </p:sp>
        <p:sp>
          <p:nvSpPr>
            <p:cNvPr id="109616" name="Line 48"/>
            <p:cNvSpPr>
              <a:spLocks noChangeAspect="1" noChangeShapeType="1"/>
            </p:cNvSpPr>
            <p:nvPr/>
          </p:nvSpPr>
          <p:spPr bwMode="auto">
            <a:xfrm>
              <a:off x="1592" y="2661"/>
              <a:ext cx="164" cy="0"/>
            </a:xfrm>
            <a:prstGeom prst="line">
              <a:avLst/>
            </a:prstGeom>
            <a:noFill/>
            <a:ln w="9525">
              <a:solidFill>
                <a:srgbClr val="FF0000"/>
              </a:solidFill>
              <a:round/>
              <a:headEnd/>
              <a:tailEnd/>
            </a:ln>
            <a:effectLst/>
          </p:spPr>
          <p:txBody>
            <a:bodyPr/>
            <a:lstStyle/>
            <a:p>
              <a:endParaRPr lang="en-US"/>
            </a:p>
          </p:txBody>
        </p:sp>
        <p:sp>
          <p:nvSpPr>
            <p:cNvPr id="109617" name="Line 49"/>
            <p:cNvSpPr>
              <a:spLocks noChangeAspect="1" noChangeShapeType="1"/>
            </p:cNvSpPr>
            <p:nvPr/>
          </p:nvSpPr>
          <p:spPr bwMode="auto">
            <a:xfrm>
              <a:off x="1592" y="2825"/>
              <a:ext cx="164" cy="0"/>
            </a:xfrm>
            <a:prstGeom prst="line">
              <a:avLst/>
            </a:prstGeom>
            <a:noFill/>
            <a:ln w="9525">
              <a:solidFill>
                <a:srgbClr val="FF0000"/>
              </a:solidFill>
              <a:round/>
              <a:headEnd/>
              <a:tailEnd/>
            </a:ln>
            <a:effectLst/>
          </p:spPr>
          <p:txBody>
            <a:bodyPr/>
            <a:lstStyle/>
            <a:p>
              <a:endParaRPr lang="en-US"/>
            </a:p>
          </p:txBody>
        </p:sp>
        <p:sp>
          <p:nvSpPr>
            <p:cNvPr id="109618" name="Text Box 50"/>
            <p:cNvSpPr txBox="1">
              <a:spLocks noChangeAspect="1" noChangeArrowheads="1"/>
            </p:cNvSpPr>
            <p:nvPr/>
          </p:nvSpPr>
          <p:spPr bwMode="auto">
            <a:xfrm>
              <a:off x="3227" y="2743"/>
              <a:ext cx="245" cy="192"/>
            </a:xfrm>
            <a:prstGeom prst="rect">
              <a:avLst/>
            </a:prstGeom>
            <a:noFill/>
            <a:ln w="9525">
              <a:noFill/>
              <a:miter lim="800000"/>
              <a:headEnd/>
              <a:tailEnd/>
            </a:ln>
            <a:effectLst/>
          </p:spPr>
          <p:txBody>
            <a:bodyPr>
              <a:spAutoFit/>
            </a:bodyPr>
            <a:lstStyle/>
            <a:p>
              <a:r>
                <a:rPr lang="en-US" sz="1400">
                  <a:latin typeface="Arial" charset="0"/>
                </a:rPr>
                <a:t>M</a:t>
              </a:r>
            </a:p>
          </p:txBody>
        </p:sp>
        <p:sp>
          <p:nvSpPr>
            <p:cNvPr id="109619" name="Text Box 51"/>
            <p:cNvSpPr txBox="1">
              <a:spLocks noChangeAspect="1" noChangeArrowheads="1"/>
            </p:cNvSpPr>
            <p:nvPr/>
          </p:nvSpPr>
          <p:spPr bwMode="auto">
            <a:xfrm>
              <a:off x="1715" y="1762"/>
              <a:ext cx="245" cy="192"/>
            </a:xfrm>
            <a:prstGeom prst="rect">
              <a:avLst/>
            </a:prstGeom>
            <a:noFill/>
            <a:ln w="9525">
              <a:noFill/>
              <a:miter lim="800000"/>
              <a:headEnd/>
              <a:tailEnd/>
            </a:ln>
            <a:effectLst/>
          </p:spPr>
          <p:txBody>
            <a:bodyPr>
              <a:spAutoFit/>
            </a:bodyPr>
            <a:lstStyle/>
            <a:p>
              <a:r>
                <a:rPr lang="en-US" sz="1400">
                  <a:latin typeface="Arial" charset="0"/>
                </a:rPr>
                <a:t>M</a:t>
              </a:r>
            </a:p>
          </p:txBody>
        </p:sp>
        <p:sp>
          <p:nvSpPr>
            <p:cNvPr id="109620" name="Text Box 52"/>
            <p:cNvSpPr txBox="1">
              <a:spLocks noChangeAspect="1" noChangeArrowheads="1"/>
            </p:cNvSpPr>
            <p:nvPr/>
          </p:nvSpPr>
          <p:spPr bwMode="auto">
            <a:xfrm>
              <a:off x="1800" y="2880"/>
              <a:ext cx="245" cy="173"/>
            </a:xfrm>
            <a:prstGeom prst="rect">
              <a:avLst/>
            </a:prstGeom>
            <a:noFill/>
            <a:ln w="9525">
              <a:noFill/>
              <a:miter lim="800000"/>
              <a:headEnd/>
              <a:tailEnd/>
            </a:ln>
            <a:effectLst/>
          </p:spPr>
          <p:txBody>
            <a:bodyPr>
              <a:spAutoFit/>
            </a:bodyPr>
            <a:lstStyle/>
            <a:p>
              <a:r>
                <a:rPr lang="en-US" sz="1200">
                  <a:latin typeface="Arial" charset="0"/>
                </a:rPr>
                <a:t>BP</a:t>
              </a:r>
            </a:p>
          </p:txBody>
        </p:sp>
        <p:sp>
          <p:nvSpPr>
            <p:cNvPr id="109621" name="Text Box 53"/>
            <p:cNvSpPr txBox="1">
              <a:spLocks noChangeAspect="1" noChangeArrowheads="1"/>
            </p:cNvSpPr>
            <p:nvPr/>
          </p:nvSpPr>
          <p:spPr bwMode="auto">
            <a:xfrm>
              <a:off x="816" y="2375"/>
              <a:ext cx="449" cy="192"/>
            </a:xfrm>
            <a:prstGeom prst="rect">
              <a:avLst/>
            </a:prstGeom>
            <a:noFill/>
            <a:ln w="9525">
              <a:noFill/>
              <a:miter lim="800000"/>
              <a:headEnd/>
              <a:tailEnd/>
            </a:ln>
            <a:effectLst/>
          </p:spPr>
          <p:txBody>
            <a:bodyPr>
              <a:spAutoFit/>
            </a:bodyPr>
            <a:lstStyle/>
            <a:p>
              <a:r>
                <a:rPr lang="en-US" sz="1400">
                  <a:latin typeface="Arial" charset="0"/>
                </a:rPr>
                <a:t>He-Ne</a:t>
              </a:r>
            </a:p>
          </p:txBody>
        </p:sp>
        <p:sp>
          <p:nvSpPr>
            <p:cNvPr id="109622" name="Text Box 54"/>
            <p:cNvSpPr txBox="1">
              <a:spLocks noChangeArrowheads="1"/>
            </p:cNvSpPr>
            <p:nvPr/>
          </p:nvSpPr>
          <p:spPr bwMode="auto">
            <a:xfrm>
              <a:off x="2448" y="3081"/>
              <a:ext cx="288" cy="231"/>
            </a:xfrm>
            <a:prstGeom prst="rect">
              <a:avLst/>
            </a:prstGeom>
            <a:noFill/>
            <a:ln w="9525">
              <a:noFill/>
              <a:miter lim="800000"/>
              <a:headEnd/>
              <a:tailEnd/>
            </a:ln>
            <a:effectLst/>
          </p:spPr>
          <p:txBody>
            <a:bodyPr>
              <a:spAutoFit/>
            </a:bodyPr>
            <a:lstStyle/>
            <a:p>
              <a:pPr>
                <a:spcBef>
                  <a:spcPct val="50000"/>
                </a:spcBef>
              </a:pPr>
              <a:r>
                <a:rPr lang="en-US" b="1"/>
                <a:t>n</a:t>
              </a:r>
            </a:p>
          </p:txBody>
        </p:sp>
        <p:sp>
          <p:nvSpPr>
            <p:cNvPr id="109623" name="Line 55"/>
            <p:cNvSpPr>
              <a:spLocks noChangeShapeType="1"/>
            </p:cNvSpPr>
            <p:nvPr/>
          </p:nvSpPr>
          <p:spPr bwMode="auto">
            <a:xfrm>
              <a:off x="2688" y="3120"/>
              <a:ext cx="0" cy="192"/>
            </a:xfrm>
            <a:prstGeom prst="line">
              <a:avLst/>
            </a:prstGeom>
            <a:noFill/>
            <a:ln w="9525">
              <a:solidFill>
                <a:schemeClr val="tx1"/>
              </a:solidFill>
              <a:round/>
              <a:headEnd type="triangle" w="med" len="med"/>
              <a:tailEnd/>
            </a:ln>
            <a:effectLst/>
          </p:spPr>
          <p:txBody>
            <a:bodyPr/>
            <a:lstStyle/>
            <a:p>
              <a:endParaRPr lang="en-US"/>
            </a:p>
          </p:txBody>
        </p:sp>
        <p:sp>
          <p:nvSpPr>
            <p:cNvPr id="109626" name="Text Box 58"/>
            <p:cNvSpPr txBox="1">
              <a:spLocks noChangeAspect="1" noChangeArrowheads="1"/>
            </p:cNvSpPr>
            <p:nvPr/>
          </p:nvSpPr>
          <p:spPr bwMode="auto">
            <a:xfrm>
              <a:off x="936" y="3054"/>
              <a:ext cx="245" cy="173"/>
            </a:xfrm>
            <a:prstGeom prst="rect">
              <a:avLst/>
            </a:prstGeom>
            <a:noFill/>
            <a:ln w="9525">
              <a:noFill/>
              <a:miter lim="800000"/>
              <a:headEnd/>
              <a:tailEnd/>
            </a:ln>
            <a:effectLst/>
          </p:spPr>
          <p:txBody>
            <a:bodyPr>
              <a:spAutoFit/>
            </a:bodyPr>
            <a:lstStyle/>
            <a:p>
              <a:r>
                <a:rPr lang="en-US" sz="1200" b="1">
                  <a:latin typeface="Arial" charset="0"/>
                </a:rPr>
                <a:t>E</a:t>
              </a:r>
            </a:p>
          </p:txBody>
        </p:sp>
        <p:sp>
          <p:nvSpPr>
            <p:cNvPr id="109628" name="Line 60"/>
            <p:cNvSpPr>
              <a:spLocks noChangeShapeType="1"/>
            </p:cNvSpPr>
            <p:nvPr/>
          </p:nvSpPr>
          <p:spPr bwMode="auto">
            <a:xfrm>
              <a:off x="1098" y="2736"/>
              <a:ext cx="144" cy="0"/>
            </a:xfrm>
            <a:prstGeom prst="line">
              <a:avLst/>
            </a:prstGeom>
            <a:noFill/>
            <a:ln w="22225">
              <a:solidFill>
                <a:srgbClr val="FF0000"/>
              </a:solidFill>
              <a:round/>
              <a:headEnd/>
              <a:tailEnd/>
            </a:ln>
            <a:effectLst/>
          </p:spPr>
          <p:txBody>
            <a:bodyPr/>
            <a:lstStyle/>
            <a:p>
              <a:endParaRPr lang="en-US"/>
            </a:p>
          </p:txBody>
        </p:sp>
        <p:sp>
          <p:nvSpPr>
            <p:cNvPr id="109630" name="Line 62"/>
            <p:cNvSpPr>
              <a:spLocks noChangeShapeType="1"/>
            </p:cNvSpPr>
            <p:nvPr/>
          </p:nvSpPr>
          <p:spPr bwMode="auto">
            <a:xfrm>
              <a:off x="1074" y="2736"/>
              <a:ext cx="144" cy="0"/>
            </a:xfrm>
            <a:prstGeom prst="line">
              <a:avLst/>
            </a:prstGeom>
            <a:noFill/>
            <a:ln w="22225">
              <a:solidFill>
                <a:srgbClr val="FF0000"/>
              </a:solidFill>
              <a:round/>
              <a:headEnd/>
              <a:tailEnd/>
            </a:ln>
            <a:effectLst/>
          </p:spPr>
          <p:txBody>
            <a:bodyPr/>
            <a:lstStyle/>
            <a:p>
              <a:endParaRPr lang="en-US"/>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Quadrant</Template>
  <TotalTime>2379</TotalTime>
  <Words>279</Words>
  <Application>Microsoft Office PowerPoint</Application>
  <PresentationFormat>On-screen Show (4:3)</PresentationFormat>
  <Paragraphs>145</Paragraphs>
  <Slides>13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13</vt:i4>
      </vt:variant>
    </vt:vector>
  </HeadingPairs>
  <TitlesOfParts>
    <vt:vector size="20" baseType="lpstr">
      <vt:lpstr>Arial</vt:lpstr>
      <vt:lpstr>Times New Roman</vt:lpstr>
      <vt:lpstr>Wingdings</vt:lpstr>
      <vt:lpstr>Symbol</vt:lpstr>
      <vt:lpstr>Quadrant</vt:lpstr>
      <vt:lpstr>Microsoft Equation 3.0</vt:lpstr>
      <vt:lpstr>Origin Graph</vt:lpstr>
      <vt:lpstr>Slide 1</vt:lpstr>
      <vt:lpstr>Motivation and Objectives</vt:lpstr>
      <vt:lpstr>LC elastomer</vt:lpstr>
      <vt:lpstr>Refractive indices</vt:lpstr>
      <vt:lpstr>Brewster’s angle</vt:lpstr>
      <vt:lpstr>Brewster’s angle (Model)</vt:lpstr>
      <vt:lpstr>Slide 7</vt:lpstr>
      <vt:lpstr>Results </vt:lpstr>
      <vt:lpstr>Interferometry</vt:lpstr>
      <vt:lpstr>Interferometer</vt:lpstr>
      <vt:lpstr>Slide 11</vt:lpstr>
      <vt:lpstr>Conclusion</vt:lpstr>
      <vt:lpstr>Slide 13</vt:lpstr>
    </vt:vector>
  </TitlesOfParts>
  <Company>Liquid Crystal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Fushan Zhou</dc:creator>
  <cp:lastModifiedBy>Paul</cp:lastModifiedBy>
  <cp:revision>115</cp:revision>
  <dcterms:created xsi:type="dcterms:W3CDTF">2006-12-03T16:52:37Z</dcterms:created>
  <dcterms:modified xsi:type="dcterms:W3CDTF">2008-11-10T04:57:13Z</dcterms:modified>
</cp:coreProperties>
</file>