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68" r:id="rId4"/>
    <p:sldId id="270" r:id="rId5"/>
    <p:sldId id="269" r:id="rId6"/>
    <p:sldId id="271" r:id="rId7"/>
    <p:sldId id="273" r:id="rId8"/>
    <p:sldId id="259" r:id="rId9"/>
    <p:sldId id="267" r:id="rId10"/>
    <p:sldId id="261" r:id="rId11"/>
    <p:sldId id="275" r:id="rId12"/>
    <p:sldId id="278" r:id="rId13"/>
    <p:sldId id="277" r:id="rId14"/>
    <p:sldId id="272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CA59F1-84CF-4A3A-87FF-881765DC3C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223A7-D19C-4748-B0FE-124DEE34B0E1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results are puzzling</a:t>
            </a:r>
          </a:p>
          <a:p>
            <a:r>
              <a:rPr lang="en-US"/>
              <a:t>To be confirmed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619FC-8D31-475B-BD0E-A185BC2B5FDC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Handbook of Ellipsometry, edited by Harland G. Tompkins, Eugene A. Irene</a:t>
            </a:r>
          </a:p>
          <a:p>
            <a:r>
              <a:rPr lang="en-US"/>
              <a:t>William Andrew publishing, 2005, ISBN: 0-8155-1499-9</a:t>
            </a:r>
          </a:p>
          <a:p>
            <a:r>
              <a:rPr lang="en-US"/>
              <a:t>Chapter 9. Theory and Application of Generalized Ellipsometry</a:t>
            </a:r>
          </a:p>
          <a:p>
            <a:r>
              <a:rPr lang="en-US"/>
              <a:t>by Mathias Schubert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1EA07-3773-47A5-8D24-09514ED83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651-9648-4ABA-A225-15E86A894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5F351-8AA4-4733-9CB8-5ABA29D9B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0EAB6-31DF-45BE-AADD-AA673936E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33D5-1E25-457A-83A1-857D3F27A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5533-5ED0-4584-AAAE-97A9EE4A7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43485-A68B-4B4D-8DA2-41EA3B56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5FDD-7FCF-4726-8B28-0B26435BE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800F-0CB0-48F7-9676-F0ABDB936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1553E-7014-467D-88AF-5338D5690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C219D-867F-497C-8FBB-BA1E8636E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CB6BFD-8F5C-4F35-8149-754B693205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ci.kent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8BEB-9189-4F1A-843E-CEAD0E5C0FD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Measuring Refractive Indices</a:t>
            </a:r>
            <a:br>
              <a:rPr lang="en-US"/>
            </a:br>
            <a:r>
              <a:rPr lang="en-US"/>
              <a:t>of Nematic LC Elastomers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Volodymyr Borshch</a:t>
            </a:r>
          </a:p>
          <a:p>
            <a:pPr>
              <a:lnSpc>
                <a:spcPct val="80000"/>
              </a:lnSpc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400"/>
              <a:t>Research advisor:</a:t>
            </a:r>
            <a:br>
              <a:rPr lang="en-US" sz="2400"/>
            </a:br>
            <a:r>
              <a:rPr lang="en-US" sz="2400"/>
              <a:t>Professor Peter Palffy-Muhoray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25 August 2008</a:t>
            </a:r>
          </a:p>
        </p:txBody>
      </p:sp>
      <p:pic>
        <p:nvPicPr>
          <p:cNvPr id="4100" name="Picture 4" descr="LCM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395288"/>
            <a:ext cx="2724150" cy="1662112"/>
          </a:xfrm>
          <a:prstGeom prst="rect">
            <a:avLst/>
          </a:prstGeom>
          <a:noFill/>
        </p:spPr>
      </p:pic>
      <p:sp>
        <p:nvSpPr>
          <p:cNvPr id="4106" name="AutoShape 10" descr="labview_homepage"/>
          <p:cNvSpPr>
            <a:spLocks noChangeAspect="1" noChangeArrowheads="1"/>
          </p:cNvSpPr>
          <p:nvPr/>
        </p:nvSpPr>
        <p:spPr bwMode="auto">
          <a:xfrm>
            <a:off x="3600450" y="2552700"/>
            <a:ext cx="1943100" cy="17526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08" name="AutoShape 12" descr="labview_homepage"/>
          <p:cNvSpPr>
            <a:spLocks noChangeAspect="1" noChangeArrowheads="1"/>
          </p:cNvSpPr>
          <p:nvPr/>
        </p:nvSpPr>
        <p:spPr bwMode="auto">
          <a:xfrm>
            <a:off x="3600450" y="2552700"/>
            <a:ext cx="1943100" cy="17526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10" name="AutoShape 14" descr="labview_homepage"/>
          <p:cNvSpPr>
            <a:spLocks noChangeAspect="1" noChangeArrowheads="1"/>
          </p:cNvSpPr>
          <p:nvPr/>
        </p:nvSpPr>
        <p:spPr bwMode="auto">
          <a:xfrm>
            <a:off x="155575" y="46038"/>
            <a:ext cx="1943100" cy="17526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12" name="AutoShape 16" descr="labview_homepage"/>
          <p:cNvSpPr>
            <a:spLocks noChangeAspect="1" noChangeArrowheads="1"/>
          </p:cNvSpPr>
          <p:nvPr/>
        </p:nvSpPr>
        <p:spPr bwMode="auto">
          <a:xfrm>
            <a:off x="3600450" y="2552700"/>
            <a:ext cx="1943100" cy="17526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14" name="AutoShape 18" descr="labview_homepage"/>
          <p:cNvSpPr>
            <a:spLocks noChangeAspect="1" noChangeArrowheads="1"/>
          </p:cNvSpPr>
          <p:nvPr/>
        </p:nvSpPr>
        <p:spPr bwMode="auto">
          <a:xfrm>
            <a:off x="3600450" y="2552700"/>
            <a:ext cx="1943100" cy="17526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16" name="AutoShape 20" descr="labview_homepage"/>
          <p:cNvSpPr>
            <a:spLocks noChangeAspect="1" noChangeArrowheads="1"/>
          </p:cNvSpPr>
          <p:nvPr/>
        </p:nvSpPr>
        <p:spPr bwMode="auto">
          <a:xfrm>
            <a:off x="155575" y="46038"/>
            <a:ext cx="1943100" cy="17526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20" name="AutoShape 24" descr="IDRC 2006 Workshop at LCI"/>
          <p:cNvSpPr>
            <a:spLocks noChangeAspect="1" noChangeArrowheads="1"/>
          </p:cNvSpPr>
          <p:nvPr/>
        </p:nvSpPr>
        <p:spPr bwMode="auto">
          <a:xfrm>
            <a:off x="3600450" y="2557463"/>
            <a:ext cx="1943100" cy="17430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BB0F-AAED-4C9A-B507-D4BBA973A3C7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61913" y="2590800"/>
          <a:ext cx="6643687" cy="3597275"/>
        </p:xfrm>
        <a:graphic>
          <a:graphicData uri="http://schemas.openxmlformats.org/presentationml/2006/ole">
            <p:oleObj spid="_x0000_s7191" name="Chart" r:id="rId3" imgW="5505602" imgH="2981249" progId="Excel.Chart.8">
              <p:embed/>
            </p:oleObj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</a:t>
            </a:r>
            <a:r>
              <a:rPr lang="en-US" baseline="-25000">
                <a:solidFill>
                  <a:schemeClr val="tx1"/>
                </a:solidFill>
              </a:rPr>
              <a:t>e</a:t>
            </a:r>
            <a:r>
              <a:rPr lang="en-US">
                <a:solidFill>
                  <a:schemeClr val="tx1"/>
                </a:solidFill>
              </a:rPr>
              <a:t> measurement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polarization is </a:t>
            </a:r>
            <a:r>
              <a:rPr lang="en-US" u="sng"/>
              <a:t>parallel</a:t>
            </a:r>
            <a:r>
              <a:rPr lang="en-US"/>
              <a:t> to the preferred director orientation </a:t>
            </a:r>
            <a:r>
              <a:rPr lang="en-US" b="1"/>
              <a:t>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00200" y="5957888"/>
            <a:ext cx="319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elastomer with no strain</a:t>
            </a:r>
          </a:p>
          <a:p>
            <a:r>
              <a:rPr lang="en-US"/>
              <a:t>batch #71 (10% cross linkers)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705600" y="4343400"/>
            <a:ext cx="2216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Fitting and extrapolation gives n =1.64128</a:t>
            </a:r>
          </a:p>
          <a:p>
            <a:r>
              <a:rPr lang="en-US"/>
              <a:t>    ±0.03830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6056-D428-4FE1-84C1-D533326F484D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Benefits and drawbacks </a:t>
            </a:r>
            <a:br>
              <a:rPr lang="en-US" sz="4000"/>
            </a:br>
            <a:r>
              <a:rPr lang="en-US" sz="4000"/>
              <a:t>of the method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5838"/>
            <a:ext cx="8229600" cy="4525962"/>
          </a:xfrm>
        </p:spPr>
        <p:txBody>
          <a:bodyPr/>
          <a:lstStyle/>
          <a:p>
            <a:r>
              <a:rPr lang="en-US"/>
              <a:t>Looks simple</a:t>
            </a:r>
          </a:p>
          <a:p>
            <a:endParaRPr lang="en-US"/>
          </a:p>
          <a:p>
            <a:r>
              <a:rPr lang="en-US"/>
              <a:t>Inhomogeneity of elastomer</a:t>
            </a:r>
          </a:p>
          <a:p>
            <a:endParaRPr lang="en-US"/>
          </a:p>
          <a:p>
            <a:r>
              <a:rPr lang="en-US"/>
              <a:t>Scattering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8862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477000" y="35052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886200" y="4724400"/>
            <a:ext cx="457200" cy="4572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2" grpId="0" animBg="1"/>
      <p:bldP spid="22533" grpId="0" animBg="1"/>
      <p:bldP spid="225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636F-A92D-4D24-AB09-02B5741FA014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52400" y="0"/>
          <a:ext cx="8839200" cy="6716713"/>
        </p:xfrm>
        <a:graphic>
          <a:graphicData uri="http://schemas.openxmlformats.org/presentationml/2006/ole">
            <p:oleObj spid="_x0000_s27652" name="Graph" r:id="rId3" imgW="4011840" imgH="3048480" progId="Origin50.Graph">
              <p:embed/>
            </p:oleObj>
          </a:graphicData>
        </a:graphic>
      </p:graphicFrame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568450" y="3552825"/>
            <a:ext cx="304800" cy="304800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584325" y="2619375"/>
            <a:ext cx="304800" cy="304800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571625" y="2105025"/>
            <a:ext cx="304800" cy="304800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D08E-8EA7-497E-BFE2-4486CF41613C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sample was different but the results agree with previous measurements</a:t>
            </a:r>
          </a:p>
          <a:p>
            <a:r>
              <a:rPr lang="en-US"/>
              <a:t>The refractive indices need to be measured more accurately </a:t>
            </a:r>
          </a:p>
          <a:p>
            <a:r>
              <a:rPr lang="en-US"/>
              <a:t>Future work: Generalized Ellipsometry</a:t>
            </a:r>
          </a:p>
          <a:p>
            <a:r>
              <a:rPr lang="en-US"/>
              <a:t>Need to measure inhomogeneity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D641-1F41-4B76-8BD5-BF0C8A803FC8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Prof.Peter Palffy-Muhoray</a:t>
            </a:r>
          </a:p>
          <a:p>
            <a:r>
              <a:rPr lang="en-US"/>
              <a:t>Jake Fontana, Israel Lazo</a:t>
            </a:r>
          </a:p>
          <a:p>
            <a:r>
              <a:rPr lang="en-US"/>
              <a:t>Paul Luchette, Michele Fontana</a:t>
            </a:r>
          </a:p>
          <a:p>
            <a:r>
              <a:rPr lang="en-US"/>
              <a:t>Jeremy Neal, Sabrina Relaix</a:t>
            </a:r>
          </a:p>
          <a:p>
            <a:r>
              <a:rPr lang="en-US"/>
              <a:t>Rafael Zola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99DC-84AE-4141-A9A8-6CDBA3165B7F}" type="slidenum">
              <a:rPr lang="en-US"/>
              <a:pPr/>
              <a:t>15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74E-08A0-44B7-8751-9D9FA4D0F53F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Motivation </a:t>
            </a:r>
          </a:p>
          <a:p>
            <a:pPr>
              <a:lnSpc>
                <a:spcPct val="90000"/>
              </a:lnSpc>
            </a:pPr>
            <a:r>
              <a:rPr lang="en-US" sz="2800"/>
              <a:t>Nematic LC elastomer</a:t>
            </a:r>
          </a:p>
          <a:p>
            <a:pPr>
              <a:lnSpc>
                <a:spcPct val="90000"/>
              </a:lnSpc>
            </a:pPr>
            <a:r>
              <a:rPr lang="en-US" sz="2800"/>
              <a:t>Methods and previous results</a:t>
            </a:r>
          </a:p>
          <a:p>
            <a:pPr>
              <a:lnSpc>
                <a:spcPct val="90000"/>
              </a:lnSpc>
            </a:pPr>
            <a:r>
              <a:rPr lang="en-US" sz="2800"/>
              <a:t>Theory</a:t>
            </a:r>
          </a:p>
          <a:p>
            <a:pPr>
              <a:lnSpc>
                <a:spcPct val="90000"/>
              </a:lnSpc>
            </a:pPr>
            <a:r>
              <a:rPr lang="en-US" sz="2800"/>
              <a:t>Materials selection</a:t>
            </a:r>
          </a:p>
          <a:p>
            <a:pPr>
              <a:lnSpc>
                <a:spcPct val="90000"/>
              </a:lnSpc>
            </a:pPr>
            <a:r>
              <a:rPr lang="en-US" sz="2800"/>
              <a:t>Experimental setup</a:t>
            </a:r>
          </a:p>
          <a:p>
            <a:pPr>
              <a:lnSpc>
                <a:spcPct val="90000"/>
              </a:lnSpc>
            </a:pPr>
            <a:r>
              <a:rPr lang="en-US" sz="2800"/>
              <a:t>Obtained data</a:t>
            </a:r>
          </a:p>
          <a:p>
            <a:pPr>
              <a:lnSpc>
                <a:spcPct val="90000"/>
              </a:lnSpc>
            </a:pPr>
            <a:r>
              <a:rPr lang="en-US" sz="2800"/>
              <a:t>Conclusions</a:t>
            </a:r>
          </a:p>
          <a:p>
            <a:pPr>
              <a:lnSpc>
                <a:spcPct val="90000"/>
              </a:lnSpc>
            </a:pPr>
            <a:r>
              <a:rPr lang="en-US" sz="2800"/>
              <a:t>Acknowledgments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78E1-FD53-40B4-A392-9F3C6B9891FD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Motivation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Nematic LC Elastomers have bright future</a:t>
            </a:r>
          </a:p>
          <a:p>
            <a:endParaRPr lang="en-US"/>
          </a:p>
          <a:p>
            <a:r>
              <a:rPr lang="en-US"/>
              <a:t>Not all physical properties are quite extensively described so far</a:t>
            </a:r>
          </a:p>
          <a:p>
            <a:endParaRPr lang="en-US"/>
          </a:p>
          <a:p>
            <a:r>
              <a:rPr lang="en-US"/>
              <a:t>E.g. Refractive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701-E12F-450B-B21C-365D19C951FD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Nematic LC elastomer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elas00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898525" y="1981200"/>
            <a:ext cx="2835275" cy="1023938"/>
            <a:chOff x="3408" y="1295"/>
            <a:chExt cx="1786" cy="645"/>
          </a:xfrm>
        </p:grpSpPr>
        <p:grpSp>
          <p:nvGrpSpPr>
            <p:cNvPr id="17414" name="Group 6"/>
            <p:cNvGrpSpPr>
              <a:grpSpLocks noChangeAspect="1"/>
            </p:cNvGrpSpPr>
            <p:nvPr/>
          </p:nvGrpSpPr>
          <p:grpSpPr bwMode="auto">
            <a:xfrm>
              <a:off x="3989" y="1383"/>
              <a:ext cx="271" cy="232"/>
              <a:chOff x="2640" y="1776"/>
              <a:chExt cx="672" cy="576"/>
            </a:xfrm>
          </p:grpSpPr>
          <p:sp>
            <p:nvSpPr>
              <p:cNvPr id="17415" name="AutoShape 7"/>
              <p:cNvSpPr>
                <a:spLocks noChangeAspect="1" noChangeArrowheads="1"/>
              </p:cNvSpPr>
              <p:nvPr/>
            </p:nvSpPr>
            <p:spPr bwMode="auto">
              <a:xfrm>
                <a:off x="2640" y="1776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" name="Line 8"/>
              <p:cNvSpPr>
                <a:spLocks noChangeAspect="1" noChangeShapeType="1"/>
              </p:cNvSpPr>
              <p:nvPr/>
            </p:nvSpPr>
            <p:spPr bwMode="auto">
              <a:xfrm>
                <a:off x="2688" y="2064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3120" y="2064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Line 10"/>
              <p:cNvSpPr>
                <a:spLocks noChangeAspect="1" noChangeShapeType="1"/>
              </p:cNvSpPr>
              <p:nvPr/>
            </p:nvSpPr>
            <p:spPr bwMode="auto">
              <a:xfrm>
                <a:off x="2832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9" name="Line 11"/>
            <p:cNvSpPr>
              <a:spLocks noChangeAspect="1" noChangeShapeType="1"/>
            </p:cNvSpPr>
            <p:nvPr/>
          </p:nvSpPr>
          <p:spPr bwMode="auto">
            <a:xfrm flipH="1">
              <a:off x="3873" y="1499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Aspect="1" noChangeShapeType="1"/>
            </p:cNvSpPr>
            <p:nvPr/>
          </p:nvSpPr>
          <p:spPr bwMode="auto">
            <a:xfrm flipH="1" flipV="1">
              <a:off x="3718" y="1422"/>
              <a:ext cx="77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Aspect="1" noChangeShapeType="1"/>
            </p:cNvSpPr>
            <p:nvPr/>
          </p:nvSpPr>
          <p:spPr bwMode="auto">
            <a:xfrm flipH="1">
              <a:off x="3602" y="1422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Aspect="1" noChangeShapeType="1"/>
            </p:cNvSpPr>
            <p:nvPr/>
          </p:nvSpPr>
          <p:spPr bwMode="auto">
            <a:xfrm flipH="1" flipV="1">
              <a:off x="3524" y="1344"/>
              <a:ext cx="78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Aspect="1" noChangeShapeType="1"/>
            </p:cNvSpPr>
            <p:nvPr/>
          </p:nvSpPr>
          <p:spPr bwMode="auto">
            <a:xfrm flipH="1">
              <a:off x="3408" y="1344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Aspect="1" noChangeShapeType="1"/>
            </p:cNvSpPr>
            <p:nvPr/>
          </p:nvSpPr>
          <p:spPr bwMode="auto">
            <a:xfrm flipH="1">
              <a:off x="3408" y="1356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7"/>
            <p:cNvSpPr>
              <a:spLocks noChangeAspect="1" noChangeShapeType="1"/>
            </p:cNvSpPr>
            <p:nvPr/>
          </p:nvSpPr>
          <p:spPr bwMode="auto">
            <a:xfrm flipH="1">
              <a:off x="4260" y="1499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Aspect="1" noChangeShapeType="1"/>
            </p:cNvSpPr>
            <p:nvPr/>
          </p:nvSpPr>
          <p:spPr bwMode="auto">
            <a:xfrm flipV="1">
              <a:off x="4376" y="1422"/>
              <a:ext cx="78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Aspect="1" noChangeShapeType="1"/>
            </p:cNvSpPr>
            <p:nvPr/>
          </p:nvSpPr>
          <p:spPr bwMode="auto">
            <a:xfrm flipV="1">
              <a:off x="4386" y="1429"/>
              <a:ext cx="77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Aspect="1" noChangeShapeType="1"/>
            </p:cNvSpPr>
            <p:nvPr/>
          </p:nvSpPr>
          <p:spPr bwMode="auto">
            <a:xfrm>
              <a:off x="4376" y="1499"/>
              <a:ext cx="78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9" name="Group 21"/>
            <p:cNvGrpSpPr>
              <a:grpSpLocks noChangeAspect="1"/>
            </p:cNvGrpSpPr>
            <p:nvPr/>
          </p:nvGrpSpPr>
          <p:grpSpPr bwMode="auto">
            <a:xfrm>
              <a:off x="4647" y="1460"/>
              <a:ext cx="272" cy="232"/>
              <a:chOff x="2640" y="1776"/>
              <a:chExt cx="672" cy="576"/>
            </a:xfrm>
          </p:grpSpPr>
          <p:sp>
            <p:nvSpPr>
              <p:cNvPr id="1743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640" y="1776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Line 23"/>
              <p:cNvSpPr>
                <a:spLocks noChangeAspect="1" noChangeShapeType="1"/>
              </p:cNvSpPr>
              <p:nvPr/>
            </p:nvSpPr>
            <p:spPr bwMode="auto">
              <a:xfrm>
                <a:off x="2688" y="2064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120" y="2064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25"/>
              <p:cNvSpPr>
                <a:spLocks noChangeAspect="1" noChangeShapeType="1"/>
              </p:cNvSpPr>
              <p:nvPr/>
            </p:nvSpPr>
            <p:spPr bwMode="auto">
              <a:xfrm>
                <a:off x="2832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4" name="Line 26"/>
            <p:cNvSpPr>
              <a:spLocks noChangeAspect="1" noChangeShapeType="1"/>
            </p:cNvSpPr>
            <p:nvPr/>
          </p:nvSpPr>
          <p:spPr bwMode="auto">
            <a:xfrm flipH="1">
              <a:off x="4531" y="1576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27"/>
            <p:cNvSpPr>
              <a:spLocks noChangeAspect="1" noChangeShapeType="1"/>
            </p:cNvSpPr>
            <p:nvPr/>
          </p:nvSpPr>
          <p:spPr bwMode="auto">
            <a:xfrm flipH="1">
              <a:off x="4919" y="1576"/>
              <a:ext cx="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Aspect="1" noChangeShapeType="1"/>
            </p:cNvSpPr>
            <p:nvPr/>
          </p:nvSpPr>
          <p:spPr bwMode="auto">
            <a:xfrm flipH="1" flipV="1">
              <a:off x="5092" y="1615"/>
              <a:ext cx="78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Text Box 29"/>
            <p:cNvSpPr txBox="1">
              <a:spLocks noChangeAspect="1" noChangeArrowheads="1"/>
            </p:cNvSpPr>
            <p:nvPr/>
          </p:nvSpPr>
          <p:spPr bwMode="auto">
            <a:xfrm>
              <a:off x="3748" y="1455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sp>
          <p:nvSpPr>
            <p:cNvPr id="17438" name="Text Box 30"/>
            <p:cNvSpPr txBox="1">
              <a:spLocks noChangeAspect="1" noChangeArrowheads="1"/>
            </p:cNvSpPr>
            <p:nvPr/>
          </p:nvSpPr>
          <p:spPr bwMode="auto">
            <a:xfrm>
              <a:off x="4991" y="1464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sp>
          <p:nvSpPr>
            <p:cNvPr id="17439" name="Text Box 31"/>
            <p:cNvSpPr txBox="1">
              <a:spLocks noChangeAspect="1" noChangeArrowheads="1"/>
            </p:cNvSpPr>
            <p:nvPr/>
          </p:nvSpPr>
          <p:spPr bwMode="auto">
            <a:xfrm>
              <a:off x="4405" y="1295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sp>
          <p:nvSpPr>
            <p:cNvPr id="17440" name="Text Box 32"/>
            <p:cNvSpPr txBox="1">
              <a:spLocks noChangeAspect="1" noChangeArrowheads="1"/>
            </p:cNvSpPr>
            <p:nvPr/>
          </p:nvSpPr>
          <p:spPr bwMode="auto">
            <a:xfrm>
              <a:off x="4396" y="1530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4062" y="1728"/>
              <a:ext cx="6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3333FF"/>
                  </a:solidFill>
                </a:rPr>
                <a:t>Mesogen</a:t>
              </a:r>
            </a:p>
          </p:txBody>
        </p:sp>
      </p:grp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762000" y="3276600"/>
            <a:ext cx="3260725" cy="1427163"/>
            <a:chOff x="3360" y="3024"/>
            <a:chExt cx="2054" cy="899"/>
          </a:xfrm>
        </p:grpSpPr>
        <p:sp>
          <p:nvSpPr>
            <p:cNvPr id="17443" name="Text Box 35"/>
            <p:cNvSpPr txBox="1">
              <a:spLocks noChangeAspect="1" noChangeArrowheads="1"/>
            </p:cNvSpPr>
            <p:nvPr/>
          </p:nvSpPr>
          <p:spPr bwMode="auto">
            <a:xfrm>
              <a:off x="3959" y="3258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sp>
          <p:nvSpPr>
            <p:cNvPr id="17444" name="AutoShape 36"/>
            <p:cNvSpPr>
              <a:spLocks noChangeAspect="1"/>
            </p:cNvSpPr>
            <p:nvPr/>
          </p:nvSpPr>
          <p:spPr bwMode="auto">
            <a:xfrm>
              <a:off x="4224" y="3257"/>
              <a:ext cx="35" cy="405"/>
            </a:xfrm>
            <a:prstGeom prst="leftBracket">
              <a:avLst>
                <a:gd name="adj" fmla="val 964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AutoShape 37"/>
            <p:cNvSpPr>
              <a:spLocks noChangeAspect="1"/>
            </p:cNvSpPr>
            <p:nvPr/>
          </p:nvSpPr>
          <p:spPr bwMode="auto">
            <a:xfrm>
              <a:off x="4765" y="3257"/>
              <a:ext cx="36" cy="405"/>
            </a:xfrm>
            <a:prstGeom prst="rightBracket">
              <a:avLst>
                <a:gd name="adj" fmla="val 937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Text Box 38"/>
            <p:cNvSpPr txBox="1">
              <a:spLocks noChangeAspect="1" noChangeArrowheads="1"/>
            </p:cNvSpPr>
            <p:nvPr/>
          </p:nvSpPr>
          <p:spPr bwMode="auto">
            <a:xfrm>
              <a:off x="4856" y="3477"/>
              <a:ext cx="4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CH</a:t>
              </a:r>
              <a:r>
                <a:rPr lang="en-US" sz="1400" baseline="-25000"/>
                <a:t>3</a:t>
              </a:r>
            </a:p>
          </p:txBody>
        </p:sp>
        <p:sp>
          <p:nvSpPr>
            <p:cNvPr id="17447" name="Text Box 39"/>
            <p:cNvSpPr txBox="1">
              <a:spLocks noChangeAspect="1" noChangeArrowheads="1"/>
            </p:cNvSpPr>
            <p:nvPr/>
          </p:nvSpPr>
          <p:spPr bwMode="auto">
            <a:xfrm>
              <a:off x="4332" y="3460"/>
              <a:ext cx="3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  <a:endParaRPr lang="en-US" sz="1400" baseline="-25000"/>
            </a:p>
          </p:txBody>
        </p:sp>
        <p:sp>
          <p:nvSpPr>
            <p:cNvPr id="17448" name="Text Box 40"/>
            <p:cNvSpPr txBox="1">
              <a:spLocks noChangeAspect="1" noChangeArrowheads="1"/>
            </p:cNvSpPr>
            <p:nvPr/>
          </p:nvSpPr>
          <p:spPr bwMode="auto">
            <a:xfrm>
              <a:off x="4263" y="3029"/>
              <a:ext cx="3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/>
                <a:t>CH</a:t>
              </a:r>
              <a:r>
                <a:rPr lang="en-US" sz="1200" baseline="-25000"/>
                <a:t>3</a:t>
              </a:r>
            </a:p>
          </p:txBody>
        </p:sp>
        <p:sp>
          <p:nvSpPr>
            <p:cNvPr id="17449" name="Text Box 41"/>
            <p:cNvSpPr txBox="1">
              <a:spLocks noChangeAspect="1" noChangeArrowheads="1"/>
            </p:cNvSpPr>
            <p:nvPr/>
          </p:nvSpPr>
          <p:spPr bwMode="auto">
            <a:xfrm>
              <a:off x="4296" y="3257"/>
              <a:ext cx="3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Si</a:t>
              </a:r>
              <a:endParaRPr lang="en-US" sz="1400" baseline="-25000"/>
            </a:p>
          </p:txBody>
        </p:sp>
        <p:sp>
          <p:nvSpPr>
            <p:cNvPr id="17450" name="Text Box 42"/>
            <p:cNvSpPr txBox="1">
              <a:spLocks noChangeAspect="1" noChangeArrowheads="1"/>
            </p:cNvSpPr>
            <p:nvPr/>
          </p:nvSpPr>
          <p:spPr bwMode="auto">
            <a:xfrm>
              <a:off x="4581" y="3258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sp>
          <p:nvSpPr>
            <p:cNvPr id="17451" name="Line 43"/>
            <p:cNvSpPr>
              <a:spLocks noChangeAspect="1" noChangeShapeType="1"/>
            </p:cNvSpPr>
            <p:nvPr/>
          </p:nvSpPr>
          <p:spPr bwMode="auto">
            <a:xfrm flipH="1">
              <a:off x="4477" y="3325"/>
              <a:ext cx="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4"/>
            <p:cNvSpPr>
              <a:spLocks noChangeAspect="1" noChangeShapeType="1"/>
            </p:cNvSpPr>
            <p:nvPr/>
          </p:nvSpPr>
          <p:spPr bwMode="auto">
            <a:xfrm flipH="1">
              <a:off x="4151" y="3325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Text Box 45"/>
            <p:cNvSpPr txBox="1">
              <a:spLocks noChangeAspect="1" noChangeArrowheads="1"/>
            </p:cNvSpPr>
            <p:nvPr/>
          </p:nvSpPr>
          <p:spPr bwMode="auto">
            <a:xfrm>
              <a:off x="3614" y="3029"/>
              <a:ext cx="4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CH</a:t>
              </a:r>
              <a:r>
                <a:rPr lang="en-US" sz="1400" baseline="-25000"/>
                <a:t>3</a:t>
              </a:r>
            </a:p>
          </p:txBody>
        </p:sp>
        <p:sp>
          <p:nvSpPr>
            <p:cNvPr id="17454" name="Text Box 46"/>
            <p:cNvSpPr txBox="1">
              <a:spLocks noChangeAspect="1" noChangeArrowheads="1"/>
            </p:cNvSpPr>
            <p:nvPr/>
          </p:nvSpPr>
          <p:spPr bwMode="auto">
            <a:xfrm>
              <a:off x="3649" y="3257"/>
              <a:ext cx="3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Si</a:t>
              </a:r>
              <a:endParaRPr lang="en-US" sz="1400" baseline="-25000"/>
            </a:p>
          </p:txBody>
        </p:sp>
        <p:sp>
          <p:nvSpPr>
            <p:cNvPr id="17455" name="Line 47"/>
            <p:cNvSpPr>
              <a:spLocks noChangeAspect="1" noChangeShapeType="1"/>
            </p:cNvSpPr>
            <p:nvPr/>
          </p:nvSpPr>
          <p:spPr bwMode="auto">
            <a:xfrm flipH="1">
              <a:off x="3829" y="3325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8"/>
            <p:cNvSpPr>
              <a:spLocks noChangeAspect="1" noChangeShapeType="1"/>
            </p:cNvSpPr>
            <p:nvPr/>
          </p:nvSpPr>
          <p:spPr bwMode="auto">
            <a:xfrm flipH="1">
              <a:off x="3505" y="332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Text Box 49"/>
            <p:cNvSpPr txBox="1">
              <a:spLocks noChangeAspect="1" noChangeArrowheads="1"/>
            </p:cNvSpPr>
            <p:nvPr/>
          </p:nvSpPr>
          <p:spPr bwMode="auto">
            <a:xfrm>
              <a:off x="3360" y="3239"/>
              <a:ext cx="3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  <a:endParaRPr lang="en-US" sz="1400" baseline="-25000"/>
            </a:p>
          </p:txBody>
        </p:sp>
        <p:sp>
          <p:nvSpPr>
            <p:cNvPr id="17458" name="Line 50"/>
            <p:cNvSpPr>
              <a:spLocks noChangeAspect="1" noChangeShapeType="1"/>
            </p:cNvSpPr>
            <p:nvPr/>
          </p:nvSpPr>
          <p:spPr bwMode="auto">
            <a:xfrm>
              <a:off x="3757" y="3191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51"/>
            <p:cNvSpPr>
              <a:spLocks noChangeAspect="1" noChangeShapeType="1"/>
            </p:cNvSpPr>
            <p:nvPr/>
          </p:nvSpPr>
          <p:spPr bwMode="auto">
            <a:xfrm>
              <a:off x="3757" y="3393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Aspect="1" noChangeShapeType="1"/>
            </p:cNvSpPr>
            <p:nvPr/>
          </p:nvSpPr>
          <p:spPr bwMode="auto">
            <a:xfrm>
              <a:off x="4404" y="3191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53"/>
            <p:cNvSpPr>
              <a:spLocks noChangeAspect="1" noChangeShapeType="1"/>
            </p:cNvSpPr>
            <p:nvPr/>
          </p:nvSpPr>
          <p:spPr bwMode="auto">
            <a:xfrm>
              <a:off x="4404" y="3393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Text Box 54"/>
            <p:cNvSpPr txBox="1">
              <a:spLocks noChangeAspect="1" noChangeArrowheads="1"/>
            </p:cNvSpPr>
            <p:nvPr/>
          </p:nvSpPr>
          <p:spPr bwMode="auto">
            <a:xfrm>
              <a:off x="4874" y="3024"/>
              <a:ext cx="4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CH</a:t>
              </a:r>
              <a:r>
                <a:rPr lang="en-US" sz="1400" baseline="-25000"/>
                <a:t>3</a:t>
              </a:r>
            </a:p>
          </p:txBody>
        </p:sp>
        <p:sp>
          <p:nvSpPr>
            <p:cNvPr id="17463" name="Text Box 55"/>
            <p:cNvSpPr txBox="1">
              <a:spLocks noChangeAspect="1" noChangeArrowheads="1"/>
            </p:cNvSpPr>
            <p:nvPr/>
          </p:nvSpPr>
          <p:spPr bwMode="auto">
            <a:xfrm>
              <a:off x="4901" y="3266"/>
              <a:ext cx="3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Si</a:t>
              </a:r>
              <a:endParaRPr lang="en-US" sz="1400" baseline="-25000"/>
            </a:p>
          </p:txBody>
        </p:sp>
        <p:sp>
          <p:nvSpPr>
            <p:cNvPr id="17464" name="Text Box 56"/>
            <p:cNvSpPr txBox="1">
              <a:spLocks noChangeAspect="1" noChangeArrowheads="1"/>
            </p:cNvSpPr>
            <p:nvPr/>
          </p:nvSpPr>
          <p:spPr bwMode="auto">
            <a:xfrm>
              <a:off x="5217" y="326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  <p:sp>
          <p:nvSpPr>
            <p:cNvPr id="17465" name="Line 57"/>
            <p:cNvSpPr>
              <a:spLocks noChangeAspect="1" noChangeShapeType="1"/>
            </p:cNvSpPr>
            <p:nvPr/>
          </p:nvSpPr>
          <p:spPr bwMode="auto">
            <a:xfrm flipH="1">
              <a:off x="5090" y="3325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58"/>
            <p:cNvSpPr>
              <a:spLocks noChangeAspect="1" noChangeShapeType="1"/>
            </p:cNvSpPr>
            <p:nvPr/>
          </p:nvSpPr>
          <p:spPr bwMode="auto">
            <a:xfrm flipH="1">
              <a:off x="4765" y="332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59"/>
            <p:cNvSpPr>
              <a:spLocks noChangeAspect="1" noChangeShapeType="1"/>
            </p:cNvSpPr>
            <p:nvPr/>
          </p:nvSpPr>
          <p:spPr bwMode="auto">
            <a:xfrm>
              <a:off x="5018" y="3191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60"/>
            <p:cNvSpPr>
              <a:spLocks noChangeAspect="1" noChangeShapeType="1"/>
            </p:cNvSpPr>
            <p:nvPr/>
          </p:nvSpPr>
          <p:spPr bwMode="auto">
            <a:xfrm>
              <a:off x="5018" y="3393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Text Box 61"/>
            <p:cNvSpPr txBox="1">
              <a:spLocks noChangeAspect="1" noChangeArrowheads="1"/>
            </p:cNvSpPr>
            <p:nvPr/>
          </p:nvSpPr>
          <p:spPr bwMode="auto">
            <a:xfrm>
              <a:off x="4764" y="3561"/>
              <a:ext cx="36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aseline="-25000"/>
                <a:t>85</a:t>
              </a:r>
            </a:p>
          </p:txBody>
        </p:sp>
        <p:sp>
          <p:nvSpPr>
            <p:cNvPr id="17470" name="Text Box 62"/>
            <p:cNvSpPr txBox="1">
              <a:spLocks noChangeAspect="1" noChangeArrowheads="1"/>
            </p:cNvSpPr>
            <p:nvPr/>
          </p:nvSpPr>
          <p:spPr bwMode="auto">
            <a:xfrm>
              <a:off x="3613" y="3460"/>
              <a:ext cx="5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CH</a:t>
              </a:r>
              <a:r>
                <a:rPr lang="en-US" sz="1400" baseline="-25000"/>
                <a:t>3</a:t>
              </a:r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4032" y="3711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3333FF"/>
                  </a:solidFill>
                </a:rPr>
                <a:t>Backbone</a:t>
              </a:r>
            </a:p>
          </p:txBody>
        </p:sp>
      </p:grpSp>
      <p:grpSp>
        <p:nvGrpSpPr>
          <p:cNvPr id="17472" name="Group 64"/>
          <p:cNvGrpSpPr>
            <a:grpSpLocks/>
          </p:cNvGrpSpPr>
          <p:nvPr/>
        </p:nvGrpSpPr>
        <p:grpSpPr bwMode="auto">
          <a:xfrm>
            <a:off x="533400" y="4953000"/>
            <a:ext cx="3810000" cy="1143000"/>
            <a:chOff x="3186" y="2078"/>
            <a:chExt cx="2400" cy="720"/>
          </a:xfrm>
        </p:grpSpPr>
        <p:sp>
          <p:nvSpPr>
            <p:cNvPr id="17473" name="Text Box 65"/>
            <p:cNvSpPr txBox="1">
              <a:spLocks noChangeAspect="1" noChangeArrowheads="1"/>
            </p:cNvSpPr>
            <p:nvPr/>
          </p:nvSpPr>
          <p:spPr bwMode="auto">
            <a:xfrm>
              <a:off x="5185" y="2249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CH</a:t>
              </a:r>
              <a:r>
                <a:rPr lang="en-US" sz="1400" baseline="-25000"/>
                <a:t>2</a:t>
              </a:r>
            </a:p>
          </p:txBody>
        </p:sp>
        <p:grpSp>
          <p:nvGrpSpPr>
            <p:cNvPr id="17474" name="Group 66"/>
            <p:cNvGrpSpPr>
              <a:grpSpLocks noChangeAspect="1"/>
            </p:cNvGrpSpPr>
            <p:nvPr/>
          </p:nvGrpSpPr>
          <p:grpSpPr bwMode="auto">
            <a:xfrm rot="-1577939">
              <a:off x="4002" y="2226"/>
              <a:ext cx="502" cy="231"/>
              <a:chOff x="1680" y="1008"/>
              <a:chExt cx="1248" cy="576"/>
            </a:xfrm>
          </p:grpSpPr>
          <p:grpSp>
            <p:nvGrpSpPr>
              <p:cNvPr id="17475" name="Group 67"/>
              <p:cNvGrpSpPr>
                <a:grpSpLocks noChangeAspect="1"/>
              </p:cNvGrpSpPr>
              <p:nvPr/>
            </p:nvGrpSpPr>
            <p:grpSpPr bwMode="auto">
              <a:xfrm>
                <a:off x="1968" y="1008"/>
                <a:ext cx="672" cy="576"/>
                <a:chOff x="2640" y="1776"/>
                <a:chExt cx="672" cy="576"/>
              </a:xfrm>
            </p:grpSpPr>
            <p:sp>
              <p:nvSpPr>
                <p:cNvPr id="17476" name="AutoShap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1776"/>
                  <a:ext cx="672" cy="576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7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2688" y="206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8" name="Line 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20" y="2064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9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2832" y="182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0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1680" y="12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2640" y="12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2" name="Group 74"/>
            <p:cNvGrpSpPr>
              <a:grpSpLocks noChangeAspect="1"/>
            </p:cNvGrpSpPr>
            <p:nvPr/>
          </p:nvGrpSpPr>
          <p:grpSpPr bwMode="auto">
            <a:xfrm>
              <a:off x="4542" y="2226"/>
              <a:ext cx="154" cy="77"/>
              <a:chOff x="2928" y="2256"/>
              <a:chExt cx="384" cy="192"/>
            </a:xfrm>
          </p:grpSpPr>
          <p:sp>
            <p:nvSpPr>
              <p:cNvPr id="17483" name="Line 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3120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5" name="Group 77"/>
            <p:cNvGrpSpPr>
              <a:grpSpLocks noChangeAspect="1"/>
            </p:cNvGrpSpPr>
            <p:nvPr/>
          </p:nvGrpSpPr>
          <p:grpSpPr bwMode="auto">
            <a:xfrm>
              <a:off x="4696" y="2226"/>
              <a:ext cx="154" cy="77"/>
              <a:chOff x="2928" y="2256"/>
              <a:chExt cx="384" cy="192"/>
            </a:xfrm>
          </p:grpSpPr>
          <p:sp>
            <p:nvSpPr>
              <p:cNvPr id="17486" name="Line 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3120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80"/>
            <p:cNvGrpSpPr>
              <a:grpSpLocks noChangeAspect="1"/>
            </p:cNvGrpSpPr>
            <p:nvPr/>
          </p:nvGrpSpPr>
          <p:grpSpPr bwMode="auto">
            <a:xfrm>
              <a:off x="4850" y="2226"/>
              <a:ext cx="155" cy="77"/>
              <a:chOff x="2928" y="2256"/>
              <a:chExt cx="384" cy="192"/>
            </a:xfrm>
          </p:grpSpPr>
          <p:sp>
            <p:nvSpPr>
              <p:cNvPr id="17489" name="Line 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3120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83"/>
            <p:cNvGrpSpPr>
              <a:grpSpLocks noChangeAspect="1"/>
            </p:cNvGrpSpPr>
            <p:nvPr/>
          </p:nvGrpSpPr>
          <p:grpSpPr bwMode="auto">
            <a:xfrm>
              <a:off x="5005" y="2226"/>
              <a:ext cx="154" cy="77"/>
              <a:chOff x="2928" y="2256"/>
              <a:chExt cx="384" cy="192"/>
            </a:xfrm>
          </p:grpSpPr>
          <p:sp>
            <p:nvSpPr>
              <p:cNvPr id="17492" name="Line 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3120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94" name="Line 86"/>
            <p:cNvSpPr>
              <a:spLocks noChangeAspect="1" noChangeShapeType="1"/>
            </p:cNvSpPr>
            <p:nvPr/>
          </p:nvSpPr>
          <p:spPr bwMode="auto">
            <a:xfrm flipH="1" flipV="1">
              <a:off x="5159" y="2226"/>
              <a:ext cx="77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87"/>
            <p:cNvSpPr>
              <a:spLocks noChangeAspect="1" noChangeShapeType="1"/>
            </p:cNvSpPr>
            <p:nvPr/>
          </p:nvSpPr>
          <p:spPr bwMode="auto">
            <a:xfrm flipH="1" flipV="1">
              <a:off x="3426" y="2366"/>
              <a:ext cx="77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88"/>
            <p:cNvSpPr>
              <a:spLocks noChangeAspect="1" noChangeShapeType="1"/>
            </p:cNvSpPr>
            <p:nvPr/>
          </p:nvSpPr>
          <p:spPr bwMode="auto">
            <a:xfrm flipH="1" flipV="1">
              <a:off x="5159" y="2245"/>
              <a:ext cx="77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Text Box 89"/>
            <p:cNvSpPr txBox="1">
              <a:spLocks noChangeAspect="1" noChangeArrowheads="1"/>
            </p:cNvSpPr>
            <p:nvPr/>
          </p:nvSpPr>
          <p:spPr bwMode="auto">
            <a:xfrm>
              <a:off x="3908" y="2408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grpSp>
          <p:nvGrpSpPr>
            <p:cNvPr id="17498" name="Group 90"/>
            <p:cNvGrpSpPr>
              <a:grpSpLocks noChangeAspect="1"/>
            </p:cNvGrpSpPr>
            <p:nvPr/>
          </p:nvGrpSpPr>
          <p:grpSpPr bwMode="auto">
            <a:xfrm>
              <a:off x="3424" y="2380"/>
              <a:ext cx="154" cy="77"/>
              <a:chOff x="2928" y="2256"/>
              <a:chExt cx="384" cy="192"/>
            </a:xfrm>
          </p:grpSpPr>
          <p:sp>
            <p:nvSpPr>
              <p:cNvPr id="17499" name="Line 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3120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1" name="Group 93"/>
            <p:cNvGrpSpPr>
              <a:grpSpLocks noChangeAspect="1"/>
            </p:cNvGrpSpPr>
            <p:nvPr/>
          </p:nvGrpSpPr>
          <p:grpSpPr bwMode="auto">
            <a:xfrm>
              <a:off x="3578" y="2380"/>
              <a:ext cx="154" cy="77"/>
              <a:chOff x="2928" y="2256"/>
              <a:chExt cx="384" cy="192"/>
            </a:xfrm>
          </p:grpSpPr>
          <p:sp>
            <p:nvSpPr>
              <p:cNvPr id="17502" name="Line 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3120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4" name="Group 96"/>
            <p:cNvGrpSpPr>
              <a:grpSpLocks noChangeAspect="1"/>
            </p:cNvGrpSpPr>
            <p:nvPr/>
          </p:nvGrpSpPr>
          <p:grpSpPr bwMode="auto">
            <a:xfrm>
              <a:off x="3732" y="2380"/>
              <a:ext cx="154" cy="77"/>
              <a:chOff x="2928" y="2256"/>
              <a:chExt cx="384" cy="192"/>
            </a:xfrm>
          </p:grpSpPr>
          <p:sp>
            <p:nvSpPr>
              <p:cNvPr id="17505" name="Line 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3120" y="2256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07" name="Line 99"/>
            <p:cNvSpPr>
              <a:spLocks noChangeAspect="1" noChangeShapeType="1"/>
            </p:cNvSpPr>
            <p:nvPr/>
          </p:nvSpPr>
          <p:spPr bwMode="auto">
            <a:xfrm flipH="1" flipV="1">
              <a:off x="3886" y="2380"/>
              <a:ext cx="77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Text Box 100"/>
            <p:cNvSpPr txBox="1">
              <a:spLocks noChangeAspect="1" noChangeArrowheads="1"/>
            </p:cNvSpPr>
            <p:nvPr/>
          </p:nvSpPr>
          <p:spPr bwMode="auto">
            <a:xfrm>
              <a:off x="3186" y="2189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CH</a:t>
              </a:r>
              <a:r>
                <a:rPr lang="en-US" sz="1400" baseline="-25000"/>
                <a:t>2</a:t>
              </a:r>
            </a:p>
          </p:txBody>
        </p:sp>
        <p:sp>
          <p:nvSpPr>
            <p:cNvPr id="17509" name="Text Box 101"/>
            <p:cNvSpPr txBox="1">
              <a:spLocks noChangeAspect="1" noChangeArrowheads="1"/>
            </p:cNvSpPr>
            <p:nvPr/>
          </p:nvSpPr>
          <p:spPr bwMode="auto">
            <a:xfrm>
              <a:off x="4407" y="2078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O</a:t>
              </a:r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960" y="2586"/>
              <a:ext cx="7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3333FF"/>
                  </a:solidFill>
                </a:rPr>
                <a:t>Crosslinker</a:t>
              </a:r>
            </a:p>
          </p:txBody>
        </p:sp>
      </p:grpSp>
      <p:pic>
        <p:nvPicPr>
          <p:cNvPr id="17511" name="Picture 10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962400" cy="2065338"/>
          </a:xfrm>
          <a:prstGeom prst="rect">
            <a:avLst/>
          </a:prstGeom>
          <a:noFill/>
        </p:spPr>
      </p:pic>
      <p:sp>
        <p:nvSpPr>
          <p:cNvPr id="17512" name="Text Box 104"/>
          <p:cNvSpPr txBox="1">
            <a:spLocks noChangeArrowheads="1"/>
          </p:cNvSpPr>
          <p:nvPr/>
        </p:nvSpPr>
        <p:spPr bwMode="auto">
          <a:xfrm>
            <a:off x="2133600" y="6262688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From Israel Lazo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DD3D-D00A-4223-ABD9-84365B9D4691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143000"/>
            <a:ext cx="4872037" cy="365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984375"/>
            <a:ext cx="4872038" cy="365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Israel Lazo presentation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819400"/>
            <a:ext cx="4845050" cy="363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6DCE-FF16-47D2-8196-4C06A5C18E7A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Yet another approach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500"/>
          </a:p>
          <a:p>
            <a:r>
              <a:rPr lang="en-US"/>
              <a:t>From Fresnel equations:</a:t>
            </a:r>
          </a:p>
          <a:p>
            <a:endParaRPr lang="en-US"/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3200400" y="3276600"/>
            <a:ext cx="2667000" cy="858838"/>
            <a:chOff x="1680" y="1488"/>
            <a:chExt cx="1680" cy="541"/>
          </a:xfrm>
        </p:grpSpPr>
        <p:pic>
          <p:nvPicPr>
            <p:cNvPr id="18441" name="Picture 9" descr="R = R_s = R_p = \left( \frac{n_1 - n_2}{n_1 + n_2} \right)^2"/>
            <p:cNvPicPr>
              <a:picLocks noChangeAspect="1" noChangeArrowheads="1"/>
            </p:cNvPicPr>
            <p:nvPr/>
          </p:nvPicPr>
          <p:blipFill>
            <a:blip r:embed="rId2"/>
            <a:srcRect r="84842"/>
            <a:stretch>
              <a:fillRect/>
            </a:stretch>
          </p:blipFill>
          <p:spPr bwMode="auto">
            <a:xfrm>
              <a:off x="1680" y="1488"/>
              <a:ext cx="432" cy="541"/>
            </a:xfrm>
            <a:prstGeom prst="rect">
              <a:avLst/>
            </a:prstGeom>
            <a:noFill/>
          </p:spPr>
        </p:pic>
        <p:pic>
          <p:nvPicPr>
            <p:cNvPr id="18443" name="Picture 11" descr="R = R_s = R_p = \left( \frac{n_1 - n_2}{n_1 + n_2} \right)^2"/>
            <p:cNvPicPr>
              <a:picLocks noChangeAspect="1" noChangeArrowheads="1"/>
            </p:cNvPicPr>
            <p:nvPr/>
          </p:nvPicPr>
          <p:blipFill>
            <a:blip r:embed="rId2"/>
            <a:srcRect l="47789"/>
            <a:stretch>
              <a:fillRect/>
            </a:stretch>
          </p:blipFill>
          <p:spPr bwMode="auto">
            <a:xfrm>
              <a:off x="1872" y="1488"/>
              <a:ext cx="1488" cy="541"/>
            </a:xfrm>
            <a:prstGeom prst="rect">
              <a:avLst/>
            </a:prstGeom>
            <a:noFill/>
          </p:spPr>
        </p:pic>
      </p:grp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2667000" y="4343400"/>
            <a:ext cx="3962400" cy="914400"/>
            <a:chOff x="1680" y="2352"/>
            <a:chExt cx="2496" cy="576"/>
          </a:xfrm>
        </p:grpSpPr>
        <p:pic>
          <p:nvPicPr>
            <p:cNvPr id="18442" name="Picture 10" descr="T = T_s = T_p = 1-R = \frac{4 n_1 n_2}{\left(n_1 + n_2 \right)^2} "/>
            <p:cNvPicPr>
              <a:picLocks noChangeAspect="1" noChangeArrowheads="1"/>
            </p:cNvPicPr>
            <p:nvPr/>
          </p:nvPicPr>
          <p:blipFill>
            <a:blip r:embed="rId3"/>
            <a:srcRect r="86490"/>
            <a:stretch>
              <a:fillRect/>
            </a:stretch>
          </p:blipFill>
          <p:spPr bwMode="auto">
            <a:xfrm>
              <a:off x="1680" y="2352"/>
              <a:ext cx="480" cy="576"/>
            </a:xfrm>
            <a:prstGeom prst="rect">
              <a:avLst/>
            </a:prstGeom>
            <a:noFill/>
          </p:spPr>
        </p:pic>
        <p:pic>
          <p:nvPicPr>
            <p:cNvPr id="18445" name="Picture 13" descr="T = T_s = T_p = 1-R = \frac{4 n_1 n_2}{\left(n_1 + n_2 \right)^2} "/>
            <p:cNvPicPr>
              <a:picLocks noChangeAspect="1" noChangeArrowheads="1"/>
            </p:cNvPicPr>
            <p:nvPr/>
          </p:nvPicPr>
          <p:blipFill>
            <a:blip r:embed="rId3"/>
            <a:srcRect l="43259"/>
            <a:stretch>
              <a:fillRect/>
            </a:stretch>
          </p:blipFill>
          <p:spPr bwMode="auto">
            <a:xfrm>
              <a:off x="2160" y="2352"/>
              <a:ext cx="2016" cy="576"/>
            </a:xfrm>
            <a:prstGeom prst="rect">
              <a:avLst/>
            </a:prstGeom>
            <a:noFill/>
          </p:spPr>
        </p:pic>
      </p:grp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295400" y="5486400"/>
            <a:ext cx="61722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/>
              <a:t>The main idea of the method</a:t>
            </a:r>
            <a:br>
              <a:rPr lang="en-US" sz="2500"/>
            </a:br>
            <a:r>
              <a:rPr lang="en-US" sz="2500"/>
              <a:t>R=0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CFFB-C3EF-4DE0-9E0A-EDF0F3B85C03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refractive index liquids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Liquids at or near 20</a:t>
            </a:r>
            <a:r>
              <a:rPr lang="en-US">
                <a:cs typeface="Arial" charset="0"/>
              </a:rPr>
              <a:t>˚</a:t>
            </a:r>
            <a:r>
              <a:rPr lang="en-US"/>
              <a:t>C</a:t>
            </a:r>
          </a:p>
          <a:p>
            <a:endParaRPr lang="en-US"/>
          </a:p>
        </p:txBody>
      </p:sp>
      <p:graphicFrame>
        <p:nvGraphicFramePr>
          <p:cNvPr id="20528" name="Group 48"/>
          <p:cNvGraphicFramePr>
            <a:graphicFrameLocks noGrp="1"/>
          </p:cNvGraphicFramePr>
          <p:nvPr/>
        </p:nvGraphicFramePr>
        <p:xfrm>
          <a:off x="457200" y="2209800"/>
          <a:ext cx="8305800" cy="4160520"/>
        </p:xfrm>
        <a:graphic>
          <a:graphicData uri="http://schemas.openxmlformats.org/drawingml/2006/table">
            <a:tbl>
              <a:tblPr/>
              <a:tblGrid>
                <a:gridCol w="1676400"/>
                <a:gridCol w="66294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Refractive 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Quinoline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-Monobromonaphthalene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Mercury potassium iodide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Methylene iodide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Methylene iodide and sulphur (saturated)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Barium mercuric iodide aq.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Potassium iodide and mercuric iodide aq.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Solutions of 35% by weight CH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31% SnI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16% AsI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8% SbI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10%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Hydrogen disulphide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Phosphorus in carbon disulphide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 phosphorus 8 parts by weight + 1part sulphur + 1 methylene iodide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Mercuric iodide in aniline or quinoline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72" name="Text Box 92"/>
          <p:cNvSpPr txBox="1">
            <a:spLocks noChangeArrowheads="1"/>
          </p:cNvSpPr>
          <p:nvPr/>
        </p:nvSpPr>
        <p:spPr bwMode="auto">
          <a:xfrm>
            <a:off x="495300" y="6343650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99"/>
                </a:solidFill>
              </a:rPr>
              <a:t>Data from Kaye and Laby, Tables of Physical and Chemical Constants, 1959</a:t>
            </a:r>
          </a:p>
        </p:txBody>
      </p:sp>
      <p:pic>
        <p:nvPicPr>
          <p:cNvPr id="20573" name="Picture 93"/>
          <p:cNvPicPr>
            <a:picLocks noChangeArrowheads="1"/>
          </p:cNvPicPr>
          <p:nvPr/>
        </p:nvPicPr>
        <p:blipFill>
          <a:blip r:embed="rId2"/>
          <a:srcRect l="12939" t="36983" r="46445" b="43175"/>
          <a:stretch>
            <a:fillRect/>
          </a:stretch>
        </p:blipFill>
        <p:spPr bwMode="auto">
          <a:xfrm>
            <a:off x="5181600" y="19050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4" name="Text Box 94"/>
          <p:cNvSpPr txBox="1">
            <a:spLocks noChangeArrowheads="1"/>
          </p:cNvSpPr>
          <p:nvPr/>
        </p:nvSpPr>
        <p:spPr bwMode="auto">
          <a:xfrm>
            <a:off x="5181600" y="20574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99"/>
                </a:solidFill>
              </a:rPr>
              <a:t>Ionic liquids based on</a:t>
            </a:r>
            <a:r>
              <a:rPr lang="en-US" sz="1400"/>
              <a:t> </a:t>
            </a:r>
            <a:r>
              <a:rPr lang="en-US" sz="1400">
                <a:solidFill>
                  <a:srgbClr val="000099"/>
                </a:solidFill>
              </a:rPr>
              <a:t>1-alkyl-3-methylimidazolium cations</a:t>
            </a:r>
            <a:r>
              <a:rPr lang="en-US" sz="1400"/>
              <a:t> </a:t>
            </a:r>
          </a:p>
        </p:txBody>
      </p:sp>
      <p:sp>
        <p:nvSpPr>
          <p:cNvPr id="20575" name="Rectangle 95"/>
          <p:cNvSpPr>
            <a:spLocks noChangeArrowheads="1"/>
          </p:cNvSpPr>
          <p:nvPr/>
        </p:nvSpPr>
        <p:spPr bwMode="auto">
          <a:xfrm>
            <a:off x="228600" y="457200"/>
            <a:ext cx="8610600" cy="6096000"/>
          </a:xfrm>
          <a:prstGeom prst="rect">
            <a:avLst/>
          </a:prstGeom>
          <a:solidFill>
            <a:srgbClr val="CCFFFF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Rectangle 96"/>
          <p:cNvSpPr>
            <a:spLocks noChangeArrowheads="1"/>
          </p:cNvSpPr>
          <p:nvPr/>
        </p:nvSpPr>
        <p:spPr bwMode="auto">
          <a:xfrm>
            <a:off x="2514600" y="2895600"/>
            <a:ext cx="4191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Text Box 97"/>
          <p:cNvSpPr txBox="1">
            <a:spLocks noChangeArrowheads="1"/>
          </p:cNvSpPr>
          <p:nvPr/>
        </p:nvSpPr>
        <p:spPr bwMode="auto">
          <a:xfrm>
            <a:off x="2895600" y="3243263"/>
            <a:ext cx="3657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Most of them were either:</a:t>
            </a:r>
          </a:p>
          <a:p>
            <a:pPr>
              <a:spcBef>
                <a:spcPct val="50000"/>
              </a:spcBef>
            </a:pPr>
            <a:r>
              <a:rPr lang="en-US"/>
              <a:t>- Highly toxic and poisonous</a:t>
            </a:r>
            <a:br>
              <a:rPr lang="en-US"/>
            </a:br>
            <a:r>
              <a:rPr lang="en-US"/>
              <a:t>- Not transparent</a:t>
            </a:r>
            <a:br>
              <a:rPr lang="en-US"/>
            </a:br>
            <a:r>
              <a:rPr lang="en-US"/>
              <a:t>- Not available</a:t>
            </a:r>
          </a:p>
        </p:txBody>
      </p:sp>
      <p:sp>
        <p:nvSpPr>
          <p:cNvPr id="20578" name="AutoShape 98"/>
          <p:cNvSpPr>
            <a:spLocks noChangeArrowheads="1"/>
          </p:cNvSpPr>
          <p:nvPr/>
        </p:nvSpPr>
        <p:spPr bwMode="auto">
          <a:xfrm>
            <a:off x="5105400" y="4648200"/>
            <a:ext cx="1828800" cy="1625600"/>
          </a:xfrm>
          <a:prstGeom prst="smileyFace">
            <a:avLst>
              <a:gd name="adj" fmla="val -4653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AutoShape 99"/>
          <p:cNvSpPr>
            <a:spLocks noChangeArrowheads="1"/>
          </p:cNvSpPr>
          <p:nvPr/>
        </p:nvSpPr>
        <p:spPr bwMode="auto">
          <a:xfrm>
            <a:off x="5105400" y="3657600"/>
            <a:ext cx="3505200" cy="27082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Text Box 100"/>
          <p:cNvSpPr txBox="1">
            <a:spLocks noChangeArrowheads="1"/>
          </p:cNvSpPr>
          <p:nvPr/>
        </p:nvSpPr>
        <p:spPr bwMode="auto">
          <a:xfrm>
            <a:off x="5410200" y="4037013"/>
            <a:ext cx="2819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 simple, cost-effective and magnificent liquid was used –  saturated solution of NaI</a:t>
            </a:r>
          </a:p>
          <a:p>
            <a:pPr algn="ctr">
              <a:spcBef>
                <a:spcPct val="50000"/>
              </a:spcBef>
            </a:pPr>
            <a:r>
              <a:rPr lang="en-US"/>
              <a:t>n = 1.496</a:t>
            </a:r>
          </a:p>
        </p:txBody>
      </p:sp>
      <p:sp>
        <p:nvSpPr>
          <p:cNvPr id="20581" name="AutoShape 101"/>
          <p:cNvSpPr>
            <a:spLocks noChangeArrowheads="1"/>
          </p:cNvSpPr>
          <p:nvPr/>
        </p:nvSpPr>
        <p:spPr bwMode="auto">
          <a:xfrm>
            <a:off x="5105400" y="4648200"/>
            <a:ext cx="1828800" cy="1625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5" grpId="0" animBg="1"/>
      <p:bldP spid="20576" grpId="0" animBg="1"/>
      <p:bldP spid="20577" grpId="0"/>
      <p:bldP spid="20578" grpId="0" animBg="1"/>
      <p:bldP spid="20579" grpId="0" animBg="1"/>
      <p:bldP spid="20580" grpId="0"/>
      <p:bldP spid="205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C722-3A54-45D6-8BCA-ECD231ABE658}" type="slidenum">
              <a:rPr lang="en-US"/>
              <a:pPr/>
              <a:t>8</a:t>
            </a:fld>
            <a:endParaRPr lang="en-US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H="1" flipV="1">
            <a:off x="5562600" y="3248025"/>
            <a:ext cx="152400" cy="1628775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V="1">
            <a:off x="5867400" y="3200400"/>
            <a:ext cx="76200" cy="16764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752600" y="2409825"/>
            <a:ext cx="304800" cy="762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Left">
              <a:rot lat="0" lon="20699999" rev="0"/>
            </a:camera>
            <a:lightRig rig="legacyFlat4" dir="b"/>
          </a:scene3d>
          <a:sp3d extrusionH="18018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HeNe                     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919288" y="2790825"/>
            <a:ext cx="3352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624138" y="2333625"/>
            <a:ext cx="1524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Left"/>
            <a:lightRig rig="legacyFlat3" dir="l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700338" y="195262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166938" y="13716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Rotating polarizer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934200" y="2271713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781800" y="1419225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Fish tank with immersed elastomer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769100" y="5181600"/>
            <a:ext cx="22225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u="sng"/>
              <a:t>Experimental setup</a:t>
            </a:r>
          </a:p>
          <a:p>
            <a:pPr algn="ctr"/>
            <a:r>
              <a:rPr lang="en-US" sz="1400"/>
              <a:t>Measuring the reflectance</a:t>
            </a:r>
            <a:br>
              <a:rPr lang="en-US" sz="1400"/>
            </a:br>
            <a:r>
              <a:rPr lang="en-US" sz="1400"/>
              <a:t>of the elastomer in</a:t>
            </a:r>
            <a:br>
              <a:rPr lang="en-US" sz="1400"/>
            </a:br>
            <a:r>
              <a:rPr lang="en-US" sz="1400"/>
              <a:t>normal incidence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224088" y="2547938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Left"/>
            <a:lightRig rig="legacyFlat3" dir="l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919288" y="1905000"/>
            <a:ext cx="68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cs typeface="Arial" charset="0"/>
              </a:rPr>
              <a:t>λ</a:t>
            </a:r>
            <a:r>
              <a:rPr lang="en-US" sz="1600">
                <a:cs typeface="Arial" charset="0"/>
              </a:rPr>
              <a:t>/4 plate</a:t>
            </a:r>
            <a:endParaRPr lang="el-GR" sz="1600">
              <a:cs typeface="Arial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 rot="2700000">
            <a:off x="3529013" y="27527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 rot="5400000">
            <a:off x="3995738" y="4191000"/>
            <a:ext cx="304800" cy="762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Bottom"/>
            <a:lightRig rig="legacyFlat4" dir="b"/>
          </a:scene3d>
          <a:sp3d extrusionH="18018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                    detector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314825" y="3838575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632.8 nm</a:t>
            </a:r>
            <a:br>
              <a:rPr lang="en-US" sz="1600"/>
            </a:br>
            <a:r>
              <a:rPr lang="en-US" sz="1600"/>
              <a:t>filter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rot="5400000">
            <a:off x="3245644" y="3674269"/>
            <a:ext cx="17954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 rot="5400000">
            <a:off x="4071938" y="3884613"/>
            <a:ext cx="152400" cy="457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Bottom"/>
            <a:lightRig rig="legacyFlat3" dir="l"/>
          </a:scene3d>
          <a:sp3d extrusionH="2270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895600" y="35052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Reference</a:t>
            </a:r>
            <a:br>
              <a:rPr lang="en-US" sz="1600"/>
            </a:br>
            <a:r>
              <a:rPr lang="en-US" sz="1600"/>
              <a:t>beam</a:t>
            </a:r>
          </a:p>
        </p:txBody>
      </p:sp>
      <p:pic>
        <p:nvPicPr>
          <p:cNvPr id="5152" name="Picture 32" descr="5_slot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6100" y="2095500"/>
            <a:ext cx="457200" cy="1371600"/>
          </a:xfrm>
          <a:prstGeom prst="rect">
            <a:avLst/>
          </a:prstGeom>
          <a:noFill/>
        </p:spPr>
      </p:pic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5281613" y="23241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329238" y="16383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Beam splitter</a:t>
            </a:r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H="1">
            <a:off x="5272088" y="2328863"/>
            <a:ext cx="914400" cy="914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rot="5400000">
            <a:off x="5943600" y="2819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372225" y="35052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lens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752600" y="54102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Lock-in</a:t>
            </a:r>
            <a:br>
              <a:rPr lang="en-US"/>
            </a:br>
            <a:r>
              <a:rPr lang="en-US"/>
              <a:t>amplifier</a:t>
            </a:r>
          </a:p>
        </p:txBody>
      </p:sp>
      <p:cxnSp>
        <p:nvCxnSpPr>
          <p:cNvPr id="5163" name="AutoShape 43"/>
          <p:cNvCxnSpPr>
            <a:cxnSpLocks noChangeShapeType="1"/>
            <a:stCxn id="5160" idx="3"/>
            <a:endCxn id="5148" idx="6"/>
          </p:cNvCxnSpPr>
          <p:nvPr/>
        </p:nvCxnSpPr>
        <p:spPr bwMode="auto">
          <a:xfrm flipV="1">
            <a:off x="2819400" y="5105400"/>
            <a:ext cx="2957513" cy="6096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5148" name="Oval 28"/>
          <p:cNvSpPr>
            <a:spLocks noChangeArrowheads="1"/>
          </p:cNvSpPr>
          <p:nvPr/>
        </p:nvSpPr>
        <p:spPr bwMode="auto">
          <a:xfrm rot="5400000">
            <a:off x="5624513" y="4572000"/>
            <a:ext cx="304800" cy="762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Bottom"/>
            <a:lightRig rig="legacyFlat4" dir="b"/>
          </a:scene3d>
          <a:sp3d extrusionH="18018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/>
              <a:t>                    detector</a:t>
            </a:r>
          </a:p>
        </p:txBody>
      </p:sp>
      <p:cxnSp>
        <p:nvCxnSpPr>
          <p:cNvPr id="5164" name="AutoShape 44"/>
          <p:cNvCxnSpPr>
            <a:cxnSpLocks noChangeShapeType="1"/>
            <a:stCxn id="5160" idx="0"/>
            <a:endCxn id="0" idx="2"/>
          </p:cNvCxnSpPr>
          <p:nvPr/>
        </p:nvCxnSpPr>
        <p:spPr bwMode="auto">
          <a:xfrm rot="16200000">
            <a:off x="1828800" y="3924300"/>
            <a:ext cx="1943100" cy="1028700"/>
          </a:xfrm>
          <a:prstGeom prst="bentConnector3">
            <a:avLst>
              <a:gd name="adj1" fmla="val 9485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6262688" y="2786063"/>
            <a:ext cx="6715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>
            <a:off x="6248400" y="2819400"/>
            <a:ext cx="685800" cy="762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H="1" flipV="1">
            <a:off x="6248400" y="2667000"/>
            <a:ext cx="685800" cy="762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53E7-E7C2-48A4-B232-E11F7509D508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14369" name="Object 33"/>
          <p:cNvGraphicFramePr>
            <a:graphicFrameLocks noChangeAspect="1"/>
          </p:cNvGraphicFramePr>
          <p:nvPr/>
        </p:nvGraphicFramePr>
        <p:xfrm>
          <a:off x="152400" y="2590800"/>
          <a:ext cx="6400800" cy="3465513"/>
        </p:xfrm>
        <a:graphic>
          <a:graphicData uri="http://schemas.openxmlformats.org/presentationml/2006/ole">
            <p:oleObj spid="_x0000_s14369" name="Chart" r:id="rId3" imgW="5505602" imgH="2981249" progId="Excel.Chart.8">
              <p:embed/>
            </p:oleObj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measurement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polarization is </a:t>
            </a:r>
            <a:r>
              <a:rPr lang="en-US" u="sng"/>
              <a:t>perpendicular</a:t>
            </a:r>
            <a:r>
              <a:rPr lang="en-US"/>
              <a:t> to the preferred director orientation </a:t>
            </a:r>
            <a:r>
              <a:rPr lang="en-US" b="1"/>
              <a:t>n</a:t>
            </a:r>
          </a:p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17650" y="5957888"/>
            <a:ext cx="319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elastomer with no strain</a:t>
            </a:r>
          </a:p>
          <a:p>
            <a:r>
              <a:rPr lang="en-US"/>
              <a:t>batch #71 (10% cross linkers)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699250" y="2819400"/>
            <a:ext cx="1987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Fitting and extrapolation  gives n=1.60365</a:t>
            </a:r>
          </a:p>
          <a:p>
            <a:r>
              <a:rPr lang="en-US">
                <a:cs typeface="Arial" charset="0"/>
              </a:rPr>
              <a:t>            ±0.01633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6705600" y="4295775"/>
            <a:ext cx="1987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sample from batch #69 gave similar value  n=1.53529</a:t>
            </a:r>
          </a:p>
          <a:p>
            <a:r>
              <a:rPr lang="en-US">
                <a:cs typeface="Arial" charset="0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40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475</Words>
  <Application>Microsoft Office PowerPoint</Application>
  <PresentationFormat>On-screen Show (4:3)</PresentationFormat>
  <Paragraphs>160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Default Design</vt:lpstr>
      <vt:lpstr>Microsoft Office Excel Chart</vt:lpstr>
      <vt:lpstr>Origin Graph</vt:lpstr>
      <vt:lpstr>Measuring Refractive Indices of Nematic LC Elastomers </vt:lpstr>
      <vt:lpstr>Outline</vt:lpstr>
      <vt:lpstr>Motivation</vt:lpstr>
      <vt:lpstr>Nematic LC elastomer</vt:lpstr>
      <vt:lpstr>Methods</vt:lpstr>
      <vt:lpstr>Yet another approach</vt:lpstr>
      <vt:lpstr>High refractive index liquids</vt:lpstr>
      <vt:lpstr>Experiment</vt:lpstr>
      <vt:lpstr>no measurement</vt:lpstr>
      <vt:lpstr>ne measurement</vt:lpstr>
      <vt:lpstr>Benefits and drawbacks  of the method</vt:lpstr>
      <vt:lpstr>Slide 12</vt:lpstr>
      <vt:lpstr>Conclusions</vt:lpstr>
      <vt:lpstr>Acknowledgement</vt:lpstr>
      <vt:lpstr>Thank you !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refractive index of elastomers </dc:title>
  <dc:creator>LCI</dc:creator>
  <cp:lastModifiedBy>NLCMF</cp:lastModifiedBy>
  <cp:revision>73</cp:revision>
  <dcterms:created xsi:type="dcterms:W3CDTF">2008-06-06T22:29:07Z</dcterms:created>
  <dcterms:modified xsi:type="dcterms:W3CDTF">2008-11-11T21:16:15Z</dcterms:modified>
</cp:coreProperties>
</file>