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1"/>
  </p:notesMasterIdLst>
  <p:sldIdLst>
    <p:sldId id="256" r:id="rId2"/>
    <p:sldId id="263" r:id="rId3"/>
    <p:sldId id="264" r:id="rId4"/>
    <p:sldId id="273" r:id="rId5"/>
    <p:sldId id="265" r:id="rId6"/>
    <p:sldId id="257" r:id="rId7"/>
    <p:sldId id="258" r:id="rId8"/>
    <p:sldId id="259" r:id="rId9"/>
    <p:sldId id="269" r:id="rId10"/>
    <p:sldId id="260" r:id="rId11"/>
    <p:sldId id="274" r:id="rId12"/>
    <p:sldId id="270" r:id="rId13"/>
    <p:sldId id="271" r:id="rId14"/>
    <p:sldId id="272" r:id="rId15"/>
    <p:sldId id="275" r:id="rId16"/>
    <p:sldId id="267" r:id="rId17"/>
    <p:sldId id="261" r:id="rId18"/>
    <p:sldId id="268" r:id="rId19"/>
    <p:sldId id="262"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Sarah%20Hicks\My%20Documents\Sarah's%20school%20work\Palffy%20lab\Swelling%20images\Swelling%20Data%20041807\Compiled%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Sarah%20Hicks\My%20Documents\Sarah's%20school%20work\Palffy%20lab\Swelling%20images\Swelling%20Data%20041807\Compiled%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Sarah%20Hicks\My%20Documents\Sarah's%20school%20work\Palffy%20lab\Swelling%20images\Swelling%20Data%20041807\Compiled%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Sarah%20Hicks\My%20Documents\Sarah's%20school%20work\Palffy%20lab\Swelling%20images\Swelling%20Data%20041907\Compiled%20Data%20(04190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Sarah%20Hicks\My%20Documents\Sarah's%20school%20work\Palffy%20lab\Swelling%20images\Swelling%20Data%20041907\Compiled%20Data%20(04190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Sarah%20Hicks\My%20Documents\Sarah's%20school%20work\Palffy%20lab\Swelling%20images\Swelling%20Data%20041907\Compiled%20Data%20(041907).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Sarah%20Hicks\My%20Documents\Sarah's%20school%20work\Palffy%20lab\Dynamic%20swelling%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dirty="0" smtClean="0"/>
              <a:t>Strain </a:t>
            </a:r>
            <a:r>
              <a:rPr lang="en-US" sz="2000" baseline="0" dirty="0" smtClean="0"/>
              <a:t>of sample after </a:t>
            </a:r>
            <a:r>
              <a:rPr lang="en-US" sz="2000" baseline="0" dirty="0"/>
              <a:t>adding toluene </a:t>
            </a:r>
            <a:r>
              <a:rPr lang="en-US" sz="2000" baseline="0" dirty="0" smtClean="0"/>
              <a:t>versus </a:t>
            </a:r>
            <a:r>
              <a:rPr lang="en-US" sz="2000" baseline="0" dirty="0"/>
              <a:t>time</a:t>
            </a:r>
            <a:endParaRPr lang="en-US" sz="2000" dirty="0"/>
          </a:p>
        </c:rich>
      </c:tx>
      <c:layout>
        <c:manualLayout>
          <c:xMode val="edge"/>
          <c:yMode val="edge"/>
          <c:x val="0.12323129251700679"/>
          <c:y val="1.5635179153094463E-2"/>
        </c:manualLayout>
      </c:layout>
    </c:title>
    <c:plotArea>
      <c:layout/>
      <c:scatterChart>
        <c:scatterStyle val="lineMarker"/>
        <c:ser>
          <c:idx val="0"/>
          <c:order val="0"/>
          <c:tx>
            <c:v>perpendicular</c:v>
          </c:tx>
          <c:spPr>
            <a:ln w="38100">
              <a:noFill/>
            </a:ln>
          </c:spPr>
          <c:xVal>
            <c:numRef>
              <c:f>Sheet1!$C$9:$C$93</c:f>
              <c:numCache>
                <c:formatCode>0.00</c:formatCode>
                <c:ptCount val="85"/>
                <c:pt idx="0">
                  <c:v>540</c:v>
                </c:pt>
                <c:pt idx="1">
                  <c:v>780</c:v>
                </c:pt>
                <c:pt idx="2">
                  <c:v>960</c:v>
                </c:pt>
                <c:pt idx="3">
                  <c:v>1140</c:v>
                </c:pt>
                <c:pt idx="4">
                  <c:v>1380</c:v>
                </c:pt>
                <c:pt idx="5">
                  <c:v>1560</c:v>
                </c:pt>
                <c:pt idx="6">
                  <c:v>1740</c:v>
                </c:pt>
                <c:pt idx="7">
                  <c:v>1980</c:v>
                </c:pt>
                <c:pt idx="8">
                  <c:v>2160</c:v>
                </c:pt>
                <c:pt idx="9">
                  <c:v>2340</c:v>
                </c:pt>
                <c:pt idx="10">
                  <c:v>2580</c:v>
                </c:pt>
                <c:pt idx="11">
                  <c:v>2760</c:v>
                </c:pt>
                <c:pt idx="12">
                  <c:v>2940</c:v>
                </c:pt>
                <c:pt idx="13">
                  <c:v>3180</c:v>
                </c:pt>
                <c:pt idx="14">
                  <c:v>3360</c:v>
                </c:pt>
                <c:pt idx="15">
                  <c:v>3540</c:v>
                </c:pt>
                <c:pt idx="16">
                  <c:v>3780</c:v>
                </c:pt>
                <c:pt idx="17">
                  <c:v>3960</c:v>
                </c:pt>
                <c:pt idx="18">
                  <c:v>4140</c:v>
                </c:pt>
                <c:pt idx="19">
                  <c:v>4380</c:v>
                </c:pt>
                <c:pt idx="20">
                  <c:v>4560</c:v>
                </c:pt>
                <c:pt idx="21">
                  <c:v>4740</c:v>
                </c:pt>
                <c:pt idx="22">
                  <c:v>4980</c:v>
                </c:pt>
                <c:pt idx="23">
                  <c:v>5160</c:v>
                </c:pt>
                <c:pt idx="24">
                  <c:v>5340</c:v>
                </c:pt>
                <c:pt idx="25">
                  <c:v>5580</c:v>
                </c:pt>
                <c:pt idx="26">
                  <c:v>5760</c:v>
                </c:pt>
                <c:pt idx="27">
                  <c:v>5940</c:v>
                </c:pt>
                <c:pt idx="28">
                  <c:v>6180</c:v>
                </c:pt>
                <c:pt idx="29">
                  <c:v>6360</c:v>
                </c:pt>
                <c:pt idx="30">
                  <c:v>6540</c:v>
                </c:pt>
                <c:pt idx="31">
                  <c:v>6780</c:v>
                </c:pt>
                <c:pt idx="32">
                  <c:v>6960</c:v>
                </c:pt>
                <c:pt idx="33">
                  <c:v>7140</c:v>
                </c:pt>
                <c:pt idx="34">
                  <c:v>7380</c:v>
                </c:pt>
                <c:pt idx="35">
                  <c:v>7560</c:v>
                </c:pt>
                <c:pt idx="36">
                  <c:v>7740</c:v>
                </c:pt>
                <c:pt idx="37">
                  <c:v>7980</c:v>
                </c:pt>
                <c:pt idx="38">
                  <c:v>8160</c:v>
                </c:pt>
                <c:pt idx="39">
                  <c:v>8340</c:v>
                </c:pt>
                <c:pt idx="40">
                  <c:v>8580</c:v>
                </c:pt>
                <c:pt idx="41">
                  <c:v>8760</c:v>
                </c:pt>
                <c:pt idx="42">
                  <c:v>8940</c:v>
                </c:pt>
                <c:pt idx="43">
                  <c:v>9180</c:v>
                </c:pt>
                <c:pt idx="44">
                  <c:v>9360</c:v>
                </c:pt>
                <c:pt idx="45">
                  <c:v>9540</c:v>
                </c:pt>
                <c:pt idx="46">
                  <c:v>9780</c:v>
                </c:pt>
                <c:pt idx="47">
                  <c:v>9960</c:v>
                </c:pt>
                <c:pt idx="48">
                  <c:v>10140</c:v>
                </c:pt>
                <c:pt idx="49">
                  <c:v>10380</c:v>
                </c:pt>
                <c:pt idx="50">
                  <c:v>10560</c:v>
                </c:pt>
                <c:pt idx="51">
                  <c:v>10740</c:v>
                </c:pt>
                <c:pt idx="52">
                  <c:v>10980</c:v>
                </c:pt>
                <c:pt idx="53">
                  <c:v>11160</c:v>
                </c:pt>
                <c:pt idx="54">
                  <c:v>11340</c:v>
                </c:pt>
                <c:pt idx="55">
                  <c:v>11400</c:v>
                </c:pt>
                <c:pt idx="56">
                  <c:v>11580</c:v>
                </c:pt>
                <c:pt idx="57">
                  <c:v>11760</c:v>
                </c:pt>
                <c:pt idx="58">
                  <c:v>11940</c:v>
                </c:pt>
                <c:pt idx="59">
                  <c:v>12180</c:v>
                </c:pt>
                <c:pt idx="60">
                  <c:v>12360</c:v>
                </c:pt>
                <c:pt idx="61">
                  <c:v>12540</c:v>
                </c:pt>
                <c:pt idx="62">
                  <c:v>12780</c:v>
                </c:pt>
                <c:pt idx="63">
                  <c:v>12960</c:v>
                </c:pt>
                <c:pt idx="64">
                  <c:v>13140</c:v>
                </c:pt>
                <c:pt idx="65">
                  <c:v>13380</c:v>
                </c:pt>
                <c:pt idx="66">
                  <c:v>13560</c:v>
                </c:pt>
                <c:pt idx="67">
                  <c:v>13740</c:v>
                </c:pt>
                <c:pt idx="68">
                  <c:v>14160</c:v>
                </c:pt>
                <c:pt idx="69">
                  <c:v>14340</c:v>
                </c:pt>
                <c:pt idx="70">
                  <c:v>14580</c:v>
                </c:pt>
                <c:pt idx="71">
                  <c:v>14760</c:v>
                </c:pt>
                <c:pt idx="72">
                  <c:v>14940</c:v>
                </c:pt>
                <c:pt idx="73">
                  <c:v>15180</c:v>
                </c:pt>
                <c:pt idx="74">
                  <c:v>15360</c:v>
                </c:pt>
                <c:pt idx="75">
                  <c:v>15540</c:v>
                </c:pt>
                <c:pt idx="76">
                  <c:v>15780</c:v>
                </c:pt>
                <c:pt idx="77">
                  <c:v>15960</c:v>
                </c:pt>
                <c:pt idx="78">
                  <c:v>16140</c:v>
                </c:pt>
                <c:pt idx="79">
                  <c:v>16380</c:v>
                </c:pt>
                <c:pt idx="80">
                  <c:v>16560</c:v>
                </c:pt>
                <c:pt idx="81">
                  <c:v>16740</c:v>
                </c:pt>
                <c:pt idx="82">
                  <c:v>16980</c:v>
                </c:pt>
                <c:pt idx="83">
                  <c:v>17160</c:v>
                </c:pt>
                <c:pt idx="84">
                  <c:v>17340</c:v>
                </c:pt>
              </c:numCache>
            </c:numRef>
          </c:xVal>
          <c:yVal>
            <c:numRef>
              <c:f>Sheet1!$M$9:$M$93</c:f>
              <c:numCache>
                <c:formatCode>General</c:formatCode>
                <c:ptCount val="85"/>
                <c:pt idx="0">
                  <c:v>0</c:v>
                </c:pt>
                <c:pt idx="1">
                  <c:v>2.136042272702867E-2</c:v>
                </c:pt>
                <c:pt idx="2">
                  <c:v>3.1166714449123806E-2</c:v>
                </c:pt>
                <c:pt idx="3">
                  <c:v>1.0977516724206677E-2</c:v>
                </c:pt>
                <c:pt idx="4">
                  <c:v>3.0694333888275593E-2</c:v>
                </c:pt>
                <c:pt idx="5">
                  <c:v>1.9929133553562673E-2</c:v>
                </c:pt>
                <c:pt idx="6">
                  <c:v>4.2127483040695496E-2</c:v>
                </c:pt>
                <c:pt idx="7">
                  <c:v>4.2802193526857192E-2</c:v>
                </c:pt>
                <c:pt idx="8">
                  <c:v>5.2511533325871378E-2</c:v>
                </c:pt>
                <c:pt idx="9">
                  <c:v>4.0464736754723743E-2</c:v>
                </c:pt>
                <c:pt idx="10">
                  <c:v>5.2511533325871378E-2</c:v>
                </c:pt>
                <c:pt idx="11">
                  <c:v>5.2511533325871378E-2</c:v>
                </c:pt>
                <c:pt idx="12">
                  <c:v>6.3557498939978627E-2</c:v>
                </c:pt>
                <c:pt idx="13">
                  <c:v>6.3557498939978627E-2</c:v>
                </c:pt>
                <c:pt idx="14">
                  <c:v>7.3935931839053268E-2</c:v>
                </c:pt>
                <c:pt idx="15">
                  <c:v>6.3557498939978627E-2</c:v>
                </c:pt>
                <c:pt idx="16">
                  <c:v>5.1945945766009437E-2</c:v>
                </c:pt>
                <c:pt idx="17">
                  <c:v>5.3950000270466564E-2</c:v>
                </c:pt>
                <c:pt idx="18">
                  <c:v>6.3557498939978627E-2</c:v>
                </c:pt>
                <c:pt idx="19">
                  <c:v>7.469136624400359E-2</c:v>
                </c:pt>
                <c:pt idx="20">
                  <c:v>7.7557377437997524E-2</c:v>
                </c:pt>
                <c:pt idx="21">
                  <c:v>7.5546977367759324E-2</c:v>
                </c:pt>
                <c:pt idx="22">
                  <c:v>7.469136624400359E-2</c:v>
                </c:pt>
                <c:pt idx="23">
                  <c:v>8.3116509164869859E-2</c:v>
                </c:pt>
                <c:pt idx="24">
                  <c:v>8.3116509164869859E-2</c:v>
                </c:pt>
                <c:pt idx="25">
                  <c:v>7.3935931839053268E-2</c:v>
                </c:pt>
                <c:pt idx="26">
                  <c:v>0.10663952151521318</c:v>
                </c:pt>
                <c:pt idx="27">
                  <c:v>0.10580804434655862</c:v>
                </c:pt>
                <c:pt idx="28">
                  <c:v>0.115454032513431</c:v>
                </c:pt>
                <c:pt idx="29">
                  <c:v>0.115454032513431</c:v>
                </c:pt>
                <c:pt idx="30">
                  <c:v>0.115454032513431</c:v>
                </c:pt>
                <c:pt idx="31">
                  <c:v>0.10756805463261666</c:v>
                </c:pt>
                <c:pt idx="32">
                  <c:v>0.13692961165553519</c:v>
                </c:pt>
                <c:pt idx="33">
                  <c:v>0.13692961165553519</c:v>
                </c:pt>
                <c:pt idx="34">
                  <c:v>0.15768002786223551</c:v>
                </c:pt>
                <c:pt idx="35">
                  <c:v>0.13963906421837408</c:v>
                </c:pt>
                <c:pt idx="36">
                  <c:v>0.15847426384155183</c:v>
                </c:pt>
                <c:pt idx="37">
                  <c:v>0.18958251586495459</c:v>
                </c:pt>
                <c:pt idx="38">
                  <c:v>0.17843221250530081</c:v>
                </c:pt>
                <c:pt idx="39">
                  <c:v>0.22069586514611678</c:v>
                </c:pt>
                <c:pt idx="40">
                  <c:v>0.21117335544780341</c:v>
                </c:pt>
                <c:pt idx="41">
                  <c:v>0.22153774488162556</c:v>
                </c:pt>
                <c:pt idx="42">
                  <c:v>0.2328248419954122</c:v>
                </c:pt>
                <c:pt idx="43">
                  <c:v>0.23492969737268599</c:v>
                </c:pt>
                <c:pt idx="44">
                  <c:v>0.23611215714700079</c:v>
                </c:pt>
                <c:pt idx="45">
                  <c:v>0.24770103272522762</c:v>
                </c:pt>
                <c:pt idx="46">
                  <c:v>0.24527026492841172</c:v>
                </c:pt>
                <c:pt idx="47">
                  <c:v>0.27107279175351134</c:v>
                </c:pt>
                <c:pt idx="48">
                  <c:v>0.27107279175351134</c:v>
                </c:pt>
                <c:pt idx="49">
                  <c:v>0.26966730094584362</c:v>
                </c:pt>
                <c:pt idx="50">
                  <c:v>0.27934657732665008</c:v>
                </c:pt>
                <c:pt idx="51">
                  <c:v>0.26834555080135125</c:v>
                </c:pt>
                <c:pt idx="52">
                  <c:v>0.293436958156299</c:v>
                </c:pt>
                <c:pt idx="53">
                  <c:v>0.28529601336188931</c:v>
                </c:pt>
                <c:pt idx="54">
                  <c:v>0.28124837459892904</c:v>
                </c:pt>
                <c:pt idx="55">
                  <c:v>0.28125224467627824</c:v>
                </c:pt>
                <c:pt idx="56">
                  <c:v>0.27405300323145332</c:v>
                </c:pt>
                <c:pt idx="57">
                  <c:v>0.2887771547148803</c:v>
                </c:pt>
                <c:pt idx="58">
                  <c:v>0.2535251311763681</c:v>
                </c:pt>
                <c:pt idx="59">
                  <c:v>0.23303787267715875</c:v>
                </c:pt>
                <c:pt idx="60">
                  <c:v>0.25686022082360882</c:v>
                </c:pt>
                <c:pt idx="61">
                  <c:v>0.27751927249232611</c:v>
                </c:pt>
                <c:pt idx="62">
                  <c:v>0.29119963387125686</c:v>
                </c:pt>
                <c:pt idx="63">
                  <c:v>0.24999229477712206</c:v>
                </c:pt>
                <c:pt idx="64">
                  <c:v>0.23971424173817779</c:v>
                </c:pt>
                <c:pt idx="65">
                  <c:v>0.26084143522342434</c:v>
                </c:pt>
                <c:pt idx="66">
                  <c:v>0.2575167704461413</c:v>
                </c:pt>
                <c:pt idx="67">
                  <c:v>0.23971424173817779</c:v>
                </c:pt>
                <c:pt idx="68">
                  <c:v>0.2742381532655947</c:v>
                </c:pt>
                <c:pt idx="69">
                  <c:v>0.2637840719537235</c:v>
                </c:pt>
                <c:pt idx="70">
                  <c:v>0.20189759159772253</c:v>
                </c:pt>
                <c:pt idx="71">
                  <c:v>0.24327618089938988</c:v>
                </c:pt>
                <c:pt idx="72">
                  <c:v>0.1754091915520348</c:v>
                </c:pt>
                <c:pt idx="73">
                  <c:v>0.29119963387125686</c:v>
                </c:pt>
                <c:pt idx="74">
                  <c:v>0.2431813797382131</c:v>
                </c:pt>
                <c:pt idx="75">
                  <c:v>0.25686022082360882</c:v>
                </c:pt>
                <c:pt idx="76">
                  <c:v>0.27834978713227554</c:v>
                </c:pt>
                <c:pt idx="77">
                  <c:v>0.2776115760284083</c:v>
                </c:pt>
                <c:pt idx="78">
                  <c:v>0.30536909539902946</c:v>
                </c:pt>
                <c:pt idx="79">
                  <c:v>0.2906058506532605</c:v>
                </c:pt>
                <c:pt idx="80">
                  <c:v>0.32616171571407715</c:v>
                </c:pt>
                <c:pt idx="81">
                  <c:v>0.31185727383883544</c:v>
                </c:pt>
                <c:pt idx="82">
                  <c:v>0.3230903969952405</c:v>
                </c:pt>
                <c:pt idx="83">
                  <c:v>0.29921168939558263</c:v>
                </c:pt>
                <c:pt idx="84">
                  <c:v>0.30911270963772947</c:v>
                </c:pt>
              </c:numCache>
            </c:numRef>
          </c:yVal>
        </c:ser>
        <c:ser>
          <c:idx val="1"/>
          <c:order val="1"/>
          <c:tx>
            <c:v>parallel</c:v>
          </c:tx>
          <c:spPr>
            <a:ln w="38100">
              <a:noFill/>
            </a:ln>
          </c:spPr>
          <c:xVal>
            <c:numRef>
              <c:f>Sheet1!$C$9:$C$93</c:f>
              <c:numCache>
                <c:formatCode>0.00</c:formatCode>
                <c:ptCount val="85"/>
                <c:pt idx="0">
                  <c:v>540</c:v>
                </c:pt>
                <c:pt idx="1">
                  <c:v>780</c:v>
                </c:pt>
                <c:pt idx="2">
                  <c:v>960</c:v>
                </c:pt>
                <c:pt idx="3">
                  <c:v>1140</c:v>
                </c:pt>
                <c:pt idx="4">
                  <c:v>1380</c:v>
                </c:pt>
                <c:pt idx="5">
                  <c:v>1560</c:v>
                </c:pt>
                <c:pt idx="6">
                  <c:v>1740</c:v>
                </c:pt>
                <c:pt idx="7">
                  <c:v>1980</c:v>
                </c:pt>
                <c:pt idx="8">
                  <c:v>2160</c:v>
                </c:pt>
                <c:pt idx="9">
                  <c:v>2340</c:v>
                </c:pt>
                <c:pt idx="10">
                  <c:v>2580</c:v>
                </c:pt>
                <c:pt idx="11">
                  <c:v>2760</c:v>
                </c:pt>
                <c:pt idx="12">
                  <c:v>2940</c:v>
                </c:pt>
                <c:pt idx="13">
                  <c:v>3180</c:v>
                </c:pt>
                <c:pt idx="14">
                  <c:v>3360</c:v>
                </c:pt>
                <c:pt idx="15">
                  <c:v>3540</c:v>
                </c:pt>
                <c:pt idx="16">
                  <c:v>3780</c:v>
                </c:pt>
                <c:pt idx="17">
                  <c:v>3960</c:v>
                </c:pt>
                <c:pt idx="18">
                  <c:v>4140</c:v>
                </c:pt>
                <c:pt idx="19">
                  <c:v>4380</c:v>
                </c:pt>
                <c:pt idx="20">
                  <c:v>4560</c:v>
                </c:pt>
                <c:pt idx="21">
                  <c:v>4740</c:v>
                </c:pt>
                <c:pt idx="22">
                  <c:v>4980</c:v>
                </c:pt>
                <c:pt idx="23">
                  <c:v>5160</c:v>
                </c:pt>
                <c:pt idx="24">
                  <c:v>5340</c:v>
                </c:pt>
                <c:pt idx="25">
                  <c:v>5580</c:v>
                </c:pt>
                <c:pt idx="26">
                  <c:v>5760</c:v>
                </c:pt>
                <c:pt idx="27">
                  <c:v>5940</c:v>
                </c:pt>
                <c:pt idx="28">
                  <c:v>6180</c:v>
                </c:pt>
                <c:pt idx="29">
                  <c:v>6360</c:v>
                </c:pt>
                <c:pt idx="30">
                  <c:v>6540</c:v>
                </c:pt>
                <c:pt idx="31">
                  <c:v>6780</c:v>
                </c:pt>
                <c:pt idx="32">
                  <c:v>6960</c:v>
                </c:pt>
                <c:pt idx="33">
                  <c:v>7140</c:v>
                </c:pt>
                <c:pt idx="34">
                  <c:v>7380</c:v>
                </c:pt>
                <c:pt idx="35">
                  <c:v>7560</c:v>
                </c:pt>
                <c:pt idx="36">
                  <c:v>7740</c:v>
                </c:pt>
                <c:pt idx="37">
                  <c:v>7980</c:v>
                </c:pt>
                <c:pt idx="38">
                  <c:v>8160</c:v>
                </c:pt>
                <c:pt idx="39">
                  <c:v>8340</c:v>
                </c:pt>
                <c:pt idx="40">
                  <c:v>8580</c:v>
                </c:pt>
                <c:pt idx="41">
                  <c:v>8760</c:v>
                </c:pt>
                <c:pt idx="42">
                  <c:v>8940</c:v>
                </c:pt>
                <c:pt idx="43">
                  <c:v>9180</c:v>
                </c:pt>
                <c:pt idx="44">
                  <c:v>9360</c:v>
                </c:pt>
                <c:pt idx="45">
                  <c:v>9540</c:v>
                </c:pt>
                <c:pt idx="46">
                  <c:v>9780</c:v>
                </c:pt>
                <c:pt idx="47">
                  <c:v>9960</c:v>
                </c:pt>
                <c:pt idx="48">
                  <c:v>10140</c:v>
                </c:pt>
                <c:pt idx="49">
                  <c:v>10380</c:v>
                </c:pt>
                <c:pt idx="50">
                  <c:v>10560</c:v>
                </c:pt>
                <c:pt idx="51">
                  <c:v>10740</c:v>
                </c:pt>
                <c:pt idx="52">
                  <c:v>10980</c:v>
                </c:pt>
                <c:pt idx="53">
                  <c:v>11160</c:v>
                </c:pt>
                <c:pt idx="54">
                  <c:v>11340</c:v>
                </c:pt>
                <c:pt idx="55">
                  <c:v>11400</c:v>
                </c:pt>
                <c:pt idx="56">
                  <c:v>11580</c:v>
                </c:pt>
                <c:pt idx="57">
                  <c:v>11760</c:v>
                </c:pt>
                <c:pt idx="58">
                  <c:v>11940</c:v>
                </c:pt>
                <c:pt idx="59">
                  <c:v>12180</c:v>
                </c:pt>
                <c:pt idx="60">
                  <c:v>12360</c:v>
                </c:pt>
                <c:pt idx="61">
                  <c:v>12540</c:v>
                </c:pt>
                <c:pt idx="62">
                  <c:v>12780</c:v>
                </c:pt>
                <c:pt idx="63">
                  <c:v>12960</c:v>
                </c:pt>
                <c:pt idx="64">
                  <c:v>13140</c:v>
                </c:pt>
                <c:pt idx="65">
                  <c:v>13380</c:v>
                </c:pt>
                <c:pt idx="66">
                  <c:v>13560</c:v>
                </c:pt>
                <c:pt idx="67">
                  <c:v>13740</c:v>
                </c:pt>
                <c:pt idx="68">
                  <c:v>14160</c:v>
                </c:pt>
                <c:pt idx="69">
                  <c:v>14340</c:v>
                </c:pt>
                <c:pt idx="70">
                  <c:v>14580</c:v>
                </c:pt>
                <c:pt idx="71">
                  <c:v>14760</c:v>
                </c:pt>
                <c:pt idx="72">
                  <c:v>14940</c:v>
                </c:pt>
                <c:pt idx="73">
                  <c:v>15180</c:v>
                </c:pt>
                <c:pt idx="74">
                  <c:v>15360</c:v>
                </c:pt>
                <c:pt idx="75">
                  <c:v>15540</c:v>
                </c:pt>
                <c:pt idx="76">
                  <c:v>15780</c:v>
                </c:pt>
                <c:pt idx="77">
                  <c:v>15960</c:v>
                </c:pt>
                <c:pt idx="78">
                  <c:v>16140</c:v>
                </c:pt>
                <c:pt idx="79">
                  <c:v>16380</c:v>
                </c:pt>
                <c:pt idx="80">
                  <c:v>16560</c:v>
                </c:pt>
                <c:pt idx="81">
                  <c:v>16740</c:v>
                </c:pt>
                <c:pt idx="82">
                  <c:v>16980</c:v>
                </c:pt>
                <c:pt idx="83">
                  <c:v>17160</c:v>
                </c:pt>
                <c:pt idx="84">
                  <c:v>17340</c:v>
                </c:pt>
              </c:numCache>
            </c:numRef>
          </c:xVal>
          <c:yVal>
            <c:numRef>
              <c:f>Sheet1!$N$9:$N$93</c:f>
              <c:numCache>
                <c:formatCode>General</c:formatCode>
                <c:ptCount val="85"/>
                <c:pt idx="0">
                  <c:v>0</c:v>
                </c:pt>
                <c:pt idx="1">
                  <c:v>2.7672161869864257E-4</c:v>
                </c:pt>
                <c:pt idx="2">
                  <c:v>-5.1848397487754159E-3</c:v>
                </c:pt>
                <c:pt idx="3">
                  <c:v>2.7672161869864257E-4</c:v>
                </c:pt>
                <c:pt idx="4">
                  <c:v>-5.4108633790961131E-3</c:v>
                </c:pt>
                <c:pt idx="5">
                  <c:v>1.2109879126478488E-4</c:v>
                </c:pt>
                <c:pt idx="6">
                  <c:v>-1.1761051088103993E-2</c:v>
                </c:pt>
                <c:pt idx="7">
                  <c:v>-1.7359885199051597E-2</c:v>
                </c:pt>
                <c:pt idx="8">
                  <c:v>-1.1638540751919361E-2</c:v>
                </c:pt>
                <c:pt idx="9">
                  <c:v>-3.479893454236839E-2</c:v>
                </c:pt>
                <c:pt idx="10">
                  <c:v>-1.7166327101891705E-2</c:v>
                </c:pt>
                <c:pt idx="11">
                  <c:v>-2.3398003851988231E-2</c:v>
                </c:pt>
                <c:pt idx="12">
                  <c:v>-2.3043882520174669E-2</c:v>
                </c:pt>
                <c:pt idx="13">
                  <c:v>-3.456608844493448E-2</c:v>
                </c:pt>
                <c:pt idx="14">
                  <c:v>-2.8921496752829082E-2</c:v>
                </c:pt>
                <c:pt idx="15">
                  <c:v>-2.8689944571571799E-2</c:v>
                </c:pt>
                <c:pt idx="16">
                  <c:v>-2.927773540202297E-2</c:v>
                </c:pt>
                <c:pt idx="17">
                  <c:v>-4.6753426098889307E-2</c:v>
                </c:pt>
                <c:pt idx="18">
                  <c:v>-4.0874753207544454E-2</c:v>
                </c:pt>
                <c:pt idx="19">
                  <c:v>-4.6553927750190821E-2</c:v>
                </c:pt>
                <c:pt idx="20">
                  <c:v>-4.0676431146279765E-2</c:v>
                </c:pt>
                <c:pt idx="21">
                  <c:v>-4.6318082119801637E-2</c:v>
                </c:pt>
                <c:pt idx="22">
                  <c:v>-5.2632098990233869E-2</c:v>
                </c:pt>
                <c:pt idx="23">
                  <c:v>-4.6553927750190821E-2</c:v>
                </c:pt>
                <c:pt idx="24">
                  <c:v>-6.3945690338686523E-2</c:v>
                </c:pt>
                <c:pt idx="25">
                  <c:v>-7.0063149579003739E-2</c:v>
                </c:pt>
                <c:pt idx="26">
                  <c:v>-8.2024640045753175E-2</c:v>
                </c:pt>
                <c:pt idx="27">
                  <c:v>-8.2194260693644078E-2</c:v>
                </c:pt>
                <c:pt idx="28">
                  <c:v>-8.2194260693644078E-2</c:v>
                </c:pt>
                <c:pt idx="29">
                  <c:v>-9.9448456466807555E-2</c:v>
                </c:pt>
                <c:pt idx="30">
                  <c:v>-9.9967199224920547E-2</c:v>
                </c:pt>
                <c:pt idx="31">
                  <c:v>-0.11707894658990461</c:v>
                </c:pt>
                <c:pt idx="32">
                  <c:v>-0.12269930676088261</c:v>
                </c:pt>
                <c:pt idx="33">
                  <c:v>-0.11747076793395778</c:v>
                </c:pt>
                <c:pt idx="34">
                  <c:v>-0.12240364691450709</c:v>
                </c:pt>
                <c:pt idx="35">
                  <c:v>-0.15233822121931942</c:v>
                </c:pt>
                <c:pt idx="36">
                  <c:v>-0.14646184208847057</c:v>
                </c:pt>
                <c:pt idx="37">
                  <c:v>-0.15844050635174653</c:v>
                </c:pt>
                <c:pt idx="38">
                  <c:v>-0.18144421865607196</c:v>
                </c:pt>
                <c:pt idx="39">
                  <c:v>-0.18731812758331132</c:v>
                </c:pt>
                <c:pt idx="40">
                  <c:v>-0.21048416755344088</c:v>
                </c:pt>
                <c:pt idx="41">
                  <c:v>-0.23159976208410371</c:v>
                </c:pt>
                <c:pt idx="42">
                  <c:v>-0.23854126948586343</c:v>
                </c:pt>
                <c:pt idx="43">
                  <c:v>-0.23034031112920278</c:v>
                </c:pt>
                <c:pt idx="44">
                  <c:v>-0.2309922096247719</c:v>
                </c:pt>
                <c:pt idx="45">
                  <c:v>-0.25298802004182042</c:v>
                </c:pt>
                <c:pt idx="46">
                  <c:v>-0.26783782548681967</c:v>
                </c:pt>
                <c:pt idx="47">
                  <c:v>-0.2763202694262849</c:v>
                </c:pt>
                <c:pt idx="48">
                  <c:v>-0.28051485159928408</c:v>
                </c:pt>
                <c:pt idx="49">
                  <c:v>-0.29796231139775042</c:v>
                </c:pt>
                <c:pt idx="50">
                  <c:v>-0.30377593559402832</c:v>
                </c:pt>
                <c:pt idx="51">
                  <c:v>-0.3153997139386604</c:v>
                </c:pt>
                <c:pt idx="52">
                  <c:v>-0.30666360361419032</c:v>
                </c:pt>
                <c:pt idx="53">
                  <c:v>-0.32606840570177192</c:v>
                </c:pt>
                <c:pt idx="54">
                  <c:v>-0.31927605154656208</c:v>
                </c:pt>
                <c:pt idx="55">
                  <c:v>-0.32845938635319538</c:v>
                </c:pt>
                <c:pt idx="56">
                  <c:v>-0.32845938635319538</c:v>
                </c:pt>
                <c:pt idx="57">
                  <c:v>-0.31368392227398545</c:v>
                </c:pt>
                <c:pt idx="58">
                  <c:v>-0.31184673774618732</c:v>
                </c:pt>
                <c:pt idx="59">
                  <c:v>-0.31159542393605005</c:v>
                </c:pt>
                <c:pt idx="60">
                  <c:v>-0.32486329922629192</c:v>
                </c:pt>
                <c:pt idx="61">
                  <c:v>-0.3266332589272718</c:v>
                </c:pt>
                <c:pt idx="62">
                  <c:v>-0.34346193272141723</c:v>
                </c:pt>
                <c:pt idx="63">
                  <c:v>-0.33967934522195364</c:v>
                </c:pt>
                <c:pt idx="64">
                  <c:v>-0.33967934522195364</c:v>
                </c:pt>
                <c:pt idx="65">
                  <c:v>-0.32299576648271355</c:v>
                </c:pt>
                <c:pt idx="66">
                  <c:v>-0.33228202643976618</c:v>
                </c:pt>
                <c:pt idx="67">
                  <c:v>-0.33602250284911644</c:v>
                </c:pt>
                <c:pt idx="68">
                  <c:v>-0.33407168895525635</c:v>
                </c:pt>
                <c:pt idx="69">
                  <c:v>-0.34325125964210135</c:v>
                </c:pt>
                <c:pt idx="70">
                  <c:v>-0.36575851983517632</c:v>
                </c:pt>
                <c:pt idx="71">
                  <c:v>-0.3728887625556202</c:v>
                </c:pt>
                <c:pt idx="72">
                  <c:v>-0.35609678892939495</c:v>
                </c:pt>
                <c:pt idx="73">
                  <c:v>-0.34480684095835307</c:v>
                </c:pt>
                <c:pt idx="74">
                  <c:v>-0.34143660101865447</c:v>
                </c:pt>
                <c:pt idx="75">
                  <c:v>-0.33508535465095596</c:v>
                </c:pt>
                <c:pt idx="76">
                  <c:v>-0.3335005425919858</c:v>
                </c:pt>
                <c:pt idx="77">
                  <c:v>-0.31722113621485043</c:v>
                </c:pt>
                <c:pt idx="78">
                  <c:v>-0.33186773800573532</c:v>
                </c:pt>
                <c:pt idx="79">
                  <c:v>-0.33018717614969156</c:v>
                </c:pt>
                <c:pt idx="80">
                  <c:v>-0.33967934522195364</c:v>
                </c:pt>
                <c:pt idx="81">
                  <c:v>-0.33018717614969156</c:v>
                </c:pt>
                <c:pt idx="82">
                  <c:v>-0.33018717614969156</c:v>
                </c:pt>
                <c:pt idx="83">
                  <c:v>-0.33750891846428493</c:v>
                </c:pt>
                <c:pt idx="84">
                  <c:v>-0.33228202643976618</c:v>
                </c:pt>
              </c:numCache>
            </c:numRef>
          </c:yVal>
        </c:ser>
        <c:axId val="40722432"/>
        <c:axId val="40724352"/>
      </c:scatterChart>
      <c:valAx>
        <c:axId val="40722432"/>
        <c:scaling>
          <c:orientation val="minMax"/>
          <c:max val="20000"/>
          <c:min val="0"/>
        </c:scaling>
        <c:axPos val="b"/>
        <c:title>
          <c:tx>
            <c:rich>
              <a:bodyPr/>
              <a:lstStyle/>
              <a:p>
                <a:pPr>
                  <a:defRPr/>
                </a:pPr>
                <a:r>
                  <a:rPr lang="en-US" sz="1400" dirty="0"/>
                  <a:t>time (s)</a:t>
                </a:r>
              </a:p>
            </c:rich>
          </c:tx>
          <c:layout/>
        </c:title>
        <c:numFmt formatCode="0.00E+00" sourceLinked="0"/>
        <c:majorTickMark val="none"/>
        <c:tickLblPos val="nextTo"/>
        <c:txPr>
          <a:bodyPr/>
          <a:lstStyle/>
          <a:p>
            <a:pPr>
              <a:defRPr sz="1100" baseline="0"/>
            </a:pPr>
            <a:endParaRPr lang="en-US"/>
          </a:p>
        </c:txPr>
        <c:crossAx val="40724352"/>
        <c:crosses val="autoZero"/>
        <c:crossBetween val="midCat"/>
        <c:majorUnit val="4000"/>
        <c:minorUnit val="400"/>
      </c:valAx>
      <c:valAx>
        <c:axId val="40724352"/>
        <c:scaling>
          <c:orientation val="minMax"/>
        </c:scaling>
        <c:axPos val="l"/>
        <c:majorGridlines/>
        <c:title>
          <c:tx>
            <c:rich>
              <a:bodyPr/>
              <a:lstStyle/>
              <a:p>
                <a:pPr>
                  <a:defRPr/>
                </a:pPr>
                <a:r>
                  <a:rPr lang="en-US" sz="1400" dirty="0" smtClean="0"/>
                  <a:t>Strain </a:t>
                </a:r>
                <a:r>
                  <a:rPr lang="en-US" sz="1400" baseline="0" dirty="0" smtClean="0"/>
                  <a:t>(</a:t>
                </a:r>
                <a:r>
                  <a:rPr lang="en-US" sz="1400" baseline="0" dirty="0" err="1" smtClean="0"/>
                  <a:t>arb</a:t>
                </a:r>
                <a:r>
                  <a:rPr lang="en-US" sz="1400" baseline="0" dirty="0" smtClean="0"/>
                  <a:t>. units)</a:t>
                </a:r>
                <a:endParaRPr lang="en-US" sz="1400" dirty="0"/>
              </a:p>
            </c:rich>
          </c:tx>
          <c:layout>
            <c:manualLayout>
              <c:xMode val="edge"/>
              <c:yMode val="edge"/>
              <c:x val="2.2108843537415036E-2"/>
              <c:y val="0.40502931596091296"/>
            </c:manualLayout>
          </c:layout>
        </c:title>
        <c:numFmt formatCode="General" sourceLinked="1"/>
        <c:majorTickMark val="none"/>
        <c:tickLblPos val="nextTo"/>
        <c:txPr>
          <a:bodyPr/>
          <a:lstStyle/>
          <a:p>
            <a:pPr>
              <a:defRPr sz="1100"/>
            </a:pPr>
            <a:endParaRPr lang="en-US"/>
          </a:p>
        </c:txPr>
        <c:crossAx val="40722432"/>
        <c:crosses val="autoZero"/>
        <c:crossBetween val="midCat"/>
      </c:valAx>
    </c:plotArea>
    <c:legend>
      <c:legendPos val="r"/>
      <c:legendEntry>
        <c:idx val="1"/>
        <c:txPr>
          <a:bodyPr/>
          <a:lstStyle/>
          <a:p>
            <a:pPr>
              <a:defRPr sz="1200" baseline="0">
                <a:latin typeface="+mn-lt"/>
                <a:ea typeface="Cambria Math"/>
              </a:defRPr>
            </a:pPr>
            <a:endParaRPr lang="en-US"/>
          </a:p>
        </c:txPr>
      </c:legendEntry>
      <c:layout>
        <c:manualLayout>
          <c:xMode val="edge"/>
          <c:yMode val="edge"/>
          <c:x val="0.83539276340457502"/>
          <c:y val="0.62436235861396761"/>
          <c:w val="0.15440315496277274"/>
          <c:h val="0.10046074533842879"/>
        </c:manualLayout>
      </c:layout>
      <c:txPr>
        <a:bodyPr/>
        <a:lstStyle/>
        <a:p>
          <a:pPr>
            <a:defRPr sz="1200" baseline="0">
              <a:latin typeface="+mn-lt"/>
            </a:defRPr>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dirty="0" smtClean="0"/>
              <a:t>Average strain of</a:t>
            </a:r>
            <a:r>
              <a:rPr lang="en-US" sz="2000" baseline="0" dirty="0" smtClean="0"/>
              <a:t> sample versus </a:t>
            </a:r>
            <a:r>
              <a:rPr lang="en-US" sz="2000" baseline="0" dirty="0"/>
              <a:t>toluene concentration</a:t>
            </a:r>
            <a:endParaRPr lang="en-US" sz="2000" dirty="0"/>
          </a:p>
        </c:rich>
      </c:tx>
      <c:layout/>
    </c:title>
    <c:plotArea>
      <c:layout/>
      <c:scatterChart>
        <c:scatterStyle val="lineMarker"/>
        <c:ser>
          <c:idx val="0"/>
          <c:order val="0"/>
          <c:tx>
            <c:v>perpendicular</c:v>
          </c:tx>
          <c:spPr>
            <a:ln w="38100">
              <a:noFill/>
            </a:ln>
          </c:spPr>
          <c:xVal>
            <c:numRef>
              <c:f>Sheet1!$D$99:$D$127</c:f>
              <c:numCache>
                <c:formatCode>0.00</c:formatCode>
                <c:ptCount val="29"/>
                <c:pt idx="0">
                  <c:v>0</c:v>
                </c:pt>
                <c:pt idx="1">
                  <c:v>1</c:v>
                </c:pt>
                <c:pt idx="2">
                  <c:v>2</c:v>
                </c:pt>
                <c:pt idx="3">
                  <c:v>2.9</c:v>
                </c:pt>
                <c:pt idx="4">
                  <c:v>3.8</c:v>
                </c:pt>
                <c:pt idx="5">
                  <c:v>4.8</c:v>
                </c:pt>
                <c:pt idx="6">
                  <c:v>5.7</c:v>
                </c:pt>
                <c:pt idx="7">
                  <c:v>6.5</c:v>
                </c:pt>
                <c:pt idx="8">
                  <c:v>7.4</c:v>
                </c:pt>
                <c:pt idx="9">
                  <c:v>8.3000000000000007</c:v>
                </c:pt>
                <c:pt idx="10">
                  <c:v>9.1</c:v>
                </c:pt>
                <c:pt idx="11">
                  <c:v>9.9</c:v>
                </c:pt>
                <c:pt idx="12">
                  <c:v>10.7</c:v>
                </c:pt>
                <c:pt idx="13">
                  <c:v>11.5</c:v>
                </c:pt>
                <c:pt idx="14">
                  <c:v>12.3</c:v>
                </c:pt>
                <c:pt idx="15">
                  <c:v>13</c:v>
                </c:pt>
                <c:pt idx="16">
                  <c:v>13.8</c:v>
                </c:pt>
                <c:pt idx="17">
                  <c:v>14.5</c:v>
                </c:pt>
                <c:pt idx="18">
                  <c:v>15.3</c:v>
                </c:pt>
                <c:pt idx="19">
                  <c:v>16</c:v>
                </c:pt>
                <c:pt idx="20">
                  <c:v>16.7</c:v>
                </c:pt>
                <c:pt idx="21">
                  <c:v>17.399999999999999</c:v>
                </c:pt>
                <c:pt idx="22">
                  <c:v>18</c:v>
                </c:pt>
                <c:pt idx="23">
                  <c:v>18.7</c:v>
                </c:pt>
                <c:pt idx="24">
                  <c:v>19.399999999999999</c:v>
                </c:pt>
                <c:pt idx="25">
                  <c:v>20</c:v>
                </c:pt>
                <c:pt idx="26">
                  <c:v>20.6</c:v>
                </c:pt>
                <c:pt idx="27">
                  <c:v>21.3</c:v>
                </c:pt>
                <c:pt idx="28">
                  <c:v>21.9</c:v>
                </c:pt>
              </c:numCache>
            </c:numRef>
          </c:xVal>
          <c:yVal>
            <c:numRef>
              <c:f>Sheet1!$E$99:$E$127</c:f>
              <c:numCache>
                <c:formatCode>0.00000</c:formatCode>
                <c:ptCount val="29"/>
                <c:pt idx="0" formatCode="General">
                  <c:v>0</c:v>
                </c:pt>
                <c:pt idx="1">
                  <c:v>2.1168217966786352E-2</c:v>
                </c:pt>
                <c:pt idx="2">
                  <c:v>3.0916983494177801E-2</c:v>
                </c:pt>
                <c:pt idx="3">
                  <c:v>4.5259487869150627E-2</c:v>
                </c:pt>
                <c:pt idx="4">
                  <c:v>5.6193521863907081E-2</c:v>
                </c:pt>
                <c:pt idx="5">
                  <c:v>6.7016976573003484E-2</c:v>
                </c:pt>
                <c:pt idx="6">
                  <c:v>5.648448165881844E-2</c:v>
                </c:pt>
                <c:pt idx="7">
                  <c:v>7.5931907016586919E-2</c:v>
                </c:pt>
                <c:pt idx="8">
                  <c:v>8.0308128191247719E-2</c:v>
                </c:pt>
                <c:pt idx="9">
                  <c:v>9.5461165900275008E-2</c:v>
                </c:pt>
                <c:pt idx="10">
                  <c:v>0.11545403251343082</c:v>
                </c:pt>
                <c:pt idx="11">
                  <c:v>0.12714242598122921</c:v>
                </c:pt>
                <c:pt idx="12">
                  <c:v>0.15193111864072056</c:v>
                </c:pt>
                <c:pt idx="13">
                  <c:v>0.19623686450545721</c:v>
                </c:pt>
                <c:pt idx="14">
                  <c:v>0.22184531410828021</c:v>
                </c:pt>
                <c:pt idx="15">
                  <c:v>0.23958096241497109</c:v>
                </c:pt>
                <c:pt idx="16">
                  <c:v>0.26247194947847757</c:v>
                </c:pt>
                <c:pt idx="17">
                  <c:v>0.27245314302461432</c:v>
                </c:pt>
                <c:pt idx="18">
                  <c:v>0.28666044870570567</c:v>
                </c:pt>
                <c:pt idx="19">
                  <c:v>0.27440188344974598</c:v>
                </c:pt>
                <c:pt idx="20">
                  <c:v>0.25580578866436482</c:v>
                </c:pt>
                <c:pt idx="21">
                  <c:v>0.26030205679551827</c:v>
                </c:pt>
                <c:pt idx="22">
                  <c:v>0.25269081580258096</c:v>
                </c:pt>
                <c:pt idx="23">
                  <c:v>0.26901111260965882</c:v>
                </c:pt>
                <c:pt idx="24">
                  <c:v>0.20686098801638206</c:v>
                </c:pt>
                <c:pt idx="25">
                  <c:v>0.26374707814435955</c:v>
                </c:pt>
                <c:pt idx="26">
                  <c:v>0.28711015285323677</c:v>
                </c:pt>
                <c:pt idx="27">
                  <c:v>0.30954161340205738</c:v>
                </c:pt>
                <c:pt idx="28">
                  <c:v>0.31047159867618335</c:v>
                </c:pt>
              </c:numCache>
            </c:numRef>
          </c:yVal>
        </c:ser>
        <c:ser>
          <c:idx val="1"/>
          <c:order val="1"/>
          <c:tx>
            <c:v>parallel</c:v>
          </c:tx>
          <c:spPr>
            <a:ln w="38100">
              <a:noFill/>
            </a:ln>
          </c:spPr>
          <c:xVal>
            <c:numRef>
              <c:f>Sheet1!$D$99:$D$127</c:f>
              <c:numCache>
                <c:formatCode>0.00</c:formatCode>
                <c:ptCount val="29"/>
                <c:pt idx="0">
                  <c:v>0</c:v>
                </c:pt>
                <c:pt idx="1">
                  <c:v>1</c:v>
                </c:pt>
                <c:pt idx="2">
                  <c:v>2</c:v>
                </c:pt>
                <c:pt idx="3">
                  <c:v>2.9</c:v>
                </c:pt>
                <c:pt idx="4">
                  <c:v>3.8</c:v>
                </c:pt>
                <c:pt idx="5">
                  <c:v>4.8</c:v>
                </c:pt>
                <c:pt idx="6">
                  <c:v>5.7</c:v>
                </c:pt>
                <c:pt idx="7">
                  <c:v>6.5</c:v>
                </c:pt>
                <c:pt idx="8">
                  <c:v>7.4</c:v>
                </c:pt>
                <c:pt idx="9">
                  <c:v>8.3000000000000007</c:v>
                </c:pt>
                <c:pt idx="10">
                  <c:v>9.1</c:v>
                </c:pt>
                <c:pt idx="11">
                  <c:v>9.9</c:v>
                </c:pt>
                <c:pt idx="12">
                  <c:v>10.7</c:v>
                </c:pt>
                <c:pt idx="13">
                  <c:v>11.5</c:v>
                </c:pt>
                <c:pt idx="14">
                  <c:v>12.3</c:v>
                </c:pt>
                <c:pt idx="15">
                  <c:v>13</c:v>
                </c:pt>
                <c:pt idx="16">
                  <c:v>13.8</c:v>
                </c:pt>
                <c:pt idx="17">
                  <c:v>14.5</c:v>
                </c:pt>
                <c:pt idx="18">
                  <c:v>15.3</c:v>
                </c:pt>
                <c:pt idx="19">
                  <c:v>16</c:v>
                </c:pt>
                <c:pt idx="20">
                  <c:v>16.7</c:v>
                </c:pt>
                <c:pt idx="21">
                  <c:v>17.399999999999999</c:v>
                </c:pt>
                <c:pt idx="22">
                  <c:v>18</c:v>
                </c:pt>
                <c:pt idx="23">
                  <c:v>18.7</c:v>
                </c:pt>
                <c:pt idx="24">
                  <c:v>19.399999999999999</c:v>
                </c:pt>
                <c:pt idx="25">
                  <c:v>20</c:v>
                </c:pt>
                <c:pt idx="26">
                  <c:v>20.6</c:v>
                </c:pt>
                <c:pt idx="27">
                  <c:v>21.3</c:v>
                </c:pt>
                <c:pt idx="28">
                  <c:v>21.9</c:v>
                </c:pt>
              </c:numCache>
            </c:numRef>
          </c:xVal>
          <c:yVal>
            <c:numRef>
              <c:f>Sheet1!$F$99:$F$127</c:f>
              <c:numCache>
                <c:formatCode>0.00000</c:formatCode>
                <c:ptCount val="29"/>
                <c:pt idx="0" formatCode="General">
                  <c:v>0</c:v>
                </c:pt>
                <c:pt idx="1">
                  <c:v>-1.5437988371260463E-3</c:v>
                </c:pt>
                <c:pt idx="2">
                  <c:v>-5.6836052253117523E-3</c:v>
                </c:pt>
                <c:pt idx="3">
                  <c:v>-2.1265786831113111E-2</c:v>
                </c:pt>
                <c:pt idx="4">
                  <c:v>-2.1202737824684913E-2</c:v>
                </c:pt>
                <c:pt idx="5">
                  <c:v>-3.0725843256445076E-2</c:v>
                </c:pt>
                <c:pt idx="6">
                  <c:v>-3.896863823615216E-2</c:v>
                </c:pt>
                <c:pt idx="7">
                  <c:v>-4.4516147005424014E-2</c:v>
                </c:pt>
                <c:pt idx="8">
                  <c:v>-5.4377239026370455E-2</c:v>
                </c:pt>
                <c:pt idx="9">
                  <c:v>-7.8094016772800104E-2</c:v>
                </c:pt>
                <c:pt idx="10">
                  <c:v>-9.3869972128457754E-2</c:v>
                </c:pt>
                <c:pt idx="11">
                  <c:v>-0.1190830070949148</c:v>
                </c:pt>
                <c:pt idx="12">
                  <c:v>-0.14040123674076596</c:v>
                </c:pt>
                <c:pt idx="13">
                  <c:v>-0.17573428419704357</c:v>
                </c:pt>
                <c:pt idx="14">
                  <c:v>-0.22687506637446889</c:v>
                </c:pt>
                <c:pt idx="15">
                  <c:v>-0.23810684693193154</c:v>
                </c:pt>
                <c:pt idx="16">
                  <c:v>-0.27489098217079588</c:v>
                </c:pt>
                <c:pt idx="17">
                  <c:v>-0.30571265364347888</c:v>
                </c:pt>
                <c:pt idx="18">
                  <c:v>-0.31733602028750846</c:v>
                </c:pt>
                <c:pt idx="19">
                  <c:v>-0.32061235818164152</c:v>
                </c:pt>
                <c:pt idx="20">
                  <c:v>-0.32103066069653735</c:v>
                </c:pt>
                <c:pt idx="21">
                  <c:v>-0.34094020772177402</c:v>
                </c:pt>
                <c:pt idx="22">
                  <c:v>-0.33043343192386565</c:v>
                </c:pt>
                <c:pt idx="23">
                  <c:v>-0.33866147429867938</c:v>
                </c:pt>
                <c:pt idx="24">
                  <c:v>-0.36491469044006392</c:v>
                </c:pt>
                <c:pt idx="25">
                  <c:v>-0.34044293220932031</c:v>
                </c:pt>
                <c:pt idx="26">
                  <c:v>-0.32752980560419126</c:v>
                </c:pt>
                <c:pt idx="27">
                  <c:v>-0.33335123250711102</c:v>
                </c:pt>
                <c:pt idx="28">
                  <c:v>-0.33332604035124791</c:v>
                </c:pt>
              </c:numCache>
            </c:numRef>
          </c:yVal>
        </c:ser>
        <c:axId val="49553408"/>
        <c:axId val="49555328"/>
      </c:scatterChart>
      <c:valAx>
        <c:axId val="49553408"/>
        <c:scaling>
          <c:orientation val="minMax"/>
        </c:scaling>
        <c:axPos val="b"/>
        <c:title>
          <c:tx>
            <c:rich>
              <a:bodyPr/>
              <a:lstStyle/>
              <a:p>
                <a:pPr>
                  <a:defRPr/>
                </a:pPr>
                <a:r>
                  <a:rPr lang="en-US" sz="1400" dirty="0"/>
                  <a:t>toluene concentration (%)</a:t>
                </a:r>
              </a:p>
            </c:rich>
          </c:tx>
          <c:layout/>
        </c:title>
        <c:numFmt formatCode="0.0" sourceLinked="0"/>
        <c:majorTickMark val="none"/>
        <c:tickLblPos val="nextTo"/>
        <c:txPr>
          <a:bodyPr/>
          <a:lstStyle/>
          <a:p>
            <a:pPr>
              <a:defRPr sz="1100"/>
            </a:pPr>
            <a:endParaRPr lang="en-US"/>
          </a:p>
        </c:txPr>
        <c:crossAx val="49555328"/>
        <c:crosses val="autoZero"/>
        <c:crossBetween val="midCat"/>
      </c:valAx>
      <c:valAx>
        <c:axId val="49555328"/>
        <c:scaling>
          <c:orientation val="minMax"/>
        </c:scaling>
        <c:axPos val="l"/>
        <c:majorGridlines/>
        <c:title>
          <c:tx>
            <c:rich>
              <a:bodyPr/>
              <a:lstStyle/>
              <a:p>
                <a:pPr>
                  <a:defRPr/>
                </a:pPr>
                <a:r>
                  <a:rPr lang="en-US" sz="1400" dirty="0" smtClean="0"/>
                  <a:t>Strain (</a:t>
                </a:r>
                <a:r>
                  <a:rPr lang="en-US" sz="1400" dirty="0" err="1" smtClean="0"/>
                  <a:t>arb</a:t>
                </a:r>
                <a:r>
                  <a:rPr lang="en-US" sz="1400" dirty="0"/>
                  <a:t>.</a:t>
                </a:r>
                <a:r>
                  <a:rPr lang="en-US" sz="1400" baseline="0" dirty="0"/>
                  <a:t> units)</a:t>
                </a:r>
                <a:endParaRPr lang="en-US" sz="1400" dirty="0"/>
              </a:p>
            </c:rich>
          </c:tx>
          <c:layout/>
        </c:title>
        <c:numFmt formatCode="General" sourceLinked="1"/>
        <c:majorTickMark val="none"/>
        <c:tickLblPos val="nextTo"/>
        <c:txPr>
          <a:bodyPr/>
          <a:lstStyle/>
          <a:p>
            <a:pPr>
              <a:defRPr sz="1100"/>
            </a:pPr>
            <a:endParaRPr lang="en-US"/>
          </a:p>
        </c:txPr>
        <c:crossAx val="49553408"/>
        <c:crosses val="autoZero"/>
        <c:crossBetween val="midCat"/>
      </c:valAx>
    </c:plotArea>
    <c:legend>
      <c:legendPos val="r"/>
      <c:legendEntry>
        <c:idx val="0"/>
        <c:txPr>
          <a:bodyPr/>
          <a:lstStyle/>
          <a:p>
            <a:pPr>
              <a:defRPr sz="1200"/>
            </a:pPr>
            <a:endParaRPr lang="en-US"/>
          </a:p>
        </c:txPr>
      </c:legendEntry>
      <c:legendEntry>
        <c:idx val="1"/>
        <c:txPr>
          <a:bodyPr/>
          <a:lstStyle/>
          <a:p>
            <a:pPr>
              <a:defRPr sz="1200"/>
            </a:pPr>
            <a:endParaRPr lang="en-US"/>
          </a:p>
        </c:txPr>
      </c:legendEntry>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dirty="0"/>
              <a:t>Relative volume of sample after toluene</a:t>
            </a:r>
            <a:r>
              <a:rPr lang="en-US" sz="2000" baseline="0" dirty="0"/>
              <a:t> addition </a:t>
            </a:r>
            <a:r>
              <a:rPr lang="en-US" sz="2000" baseline="0" dirty="0" smtClean="0"/>
              <a:t>versus </a:t>
            </a:r>
            <a:r>
              <a:rPr lang="en-US" sz="2000" baseline="0" dirty="0"/>
              <a:t>time</a:t>
            </a:r>
            <a:endParaRPr lang="en-US" sz="2000" dirty="0"/>
          </a:p>
        </c:rich>
      </c:tx>
      <c:layout/>
    </c:title>
    <c:plotArea>
      <c:layout/>
      <c:scatterChart>
        <c:scatterStyle val="lineMarker"/>
        <c:ser>
          <c:idx val="0"/>
          <c:order val="0"/>
          <c:tx>
            <c:v>dV/Vo</c:v>
          </c:tx>
          <c:spPr>
            <a:ln w="28575">
              <a:noFill/>
            </a:ln>
          </c:spPr>
          <c:xVal>
            <c:numRef>
              <c:f>Sheet1!$C$9:$C$93</c:f>
              <c:numCache>
                <c:formatCode>0.00</c:formatCode>
                <c:ptCount val="85"/>
                <c:pt idx="0">
                  <c:v>540</c:v>
                </c:pt>
                <c:pt idx="1">
                  <c:v>780</c:v>
                </c:pt>
                <c:pt idx="2">
                  <c:v>960</c:v>
                </c:pt>
                <c:pt idx="3">
                  <c:v>1140</c:v>
                </c:pt>
                <c:pt idx="4">
                  <c:v>1380</c:v>
                </c:pt>
                <c:pt idx="5">
                  <c:v>1560</c:v>
                </c:pt>
                <c:pt idx="6">
                  <c:v>1740</c:v>
                </c:pt>
                <c:pt idx="7">
                  <c:v>1980</c:v>
                </c:pt>
                <c:pt idx="8">
                  <c:v>2160</c:v>
                </c:pt>
                <c:pt idx="9">
                  <c:v>2340</c:v>
                </c:pt>
                <c:pt idx="10">
                  <c:v>2580</c:v>
                </c:pt>
                <c:pt idx="11">
                  <c:v>2760</c:v>
                </c:pt>
                <c:pt idx="12">
                  <c:v>2940</c:v>
                </c:pt>
                <c:pt idx="13">
                  <c:v>3180</c:v>
                </c:pt>
                <c:pt idx="14">
                  <c:v>3360</c:v>
                </c:pt>
                <c:pt idx="15">
                  <c:v>3540</c:v>
                </c:pt>
                <c:pt idx="16">
                  <c:v>3780</c:v>
                </c:pt>
                <c:pt idx="17">
                  <c:v>3960</c:v>
                </c:pt>
                <c:pt idx="18">
                  <c:v>4140</c:v>
                </c:pt>
                <c:pt idx="19">
                  <c:v>4380</c:v>
                </c:pt>
                <c:pt idx="20">
                  <c:v>4560</c:v>
                </c:pt>
                <c:pt idx="21">
                  <c:v>4740</c:v>
                </c:pt>
                <c:pt idx="22">
                  <c:v>4980</c:v>
                </c:pt>
                <c:pt idx="23">
                  <c:v>5160</c:v>
                </c:pt>
                <c:pt idx="24">
                  <c:v>5340</c:v>
                </c:pt>
                <c:pt idx="25">
                  <c:v>5580</c:v>
                </c:pt>
                <c:pt idx="26">
                  <c:v>5760</c:v>
                </c:pt>
                <c:pt idx="27">
                  <c:v>5940</c:v>
                </c:pt>
                <c:pt idx="28">
                  <c:v>6180</c:v>
                </c:pt>
                <c:pt idx="29">
                  <c:v>6360</c:v>
                </c:pt>
                <c:pt idx="30">
                  <c:v>6540</c:v>
                </c:pt>
                <c:pt idx="31">
                  <c:v>6780</c:v>
                </c:pt>
                <c:pt idx="32">
                  <c:v>6960</c:v>
                </c:pt>
                <c:pt idx="33">
                  <c:v>7140</c:v>
                </c:pt>
                <c:pt idx="34">
                  <c:v>7380</c:v>
                </c:pt>
                <c:pt idx="35">
                  <c:v>7560</c:v>
                </c:pt>
                <c:pt idx="36">
                  <c:v>7740</c:v>
                </c:pt>
                <c:pt idx="37">
                  <c:v>7980</c:v>
                </c:pt>
                <c:pt idx="38">
                  <c:v>8160</c:v>
                </c:pt>
                <c:pt idx="39">
                  <c:v>8340</c:v>
                </c:pt>
                <c:pt idx="40">
                  <c:v>8580</c:v>
                </c:pt>
                <c:pt idx="41">
                  <c:v>8760</c:v>
                </c:pt>
                <c:pt idx="42">
                  <c:v>8940</c:v>
                </c:pt>
                <c:pt idx="43">
                  <c:v>9180</c:v>
                </c:pt>
                <c:pt idx="44">
                  <c:v>9360</c:v>
                </c:pt>
                <c:pt idx="45">
                  <c:v>9540</c:v>
                </c:pt>
                <c:pt idx="46">
                  <c:v>9780</c:v>
                </c:pt>
                <c:pt idx="47">
                  <c:v>9960</c:v>
                </c:pt>
                <c:pt idx="48">
                  <c:v>10140</c:v>
                </c:pt>
                <c:pt idx="49">
                  <c:v>10380</c:v>
                </c:pt>
                <c:pt idx="50">
                  <c:v>10560</c:v>
                </c:pt>
                <c:pt idx="51">
                  <c:v>10740</c:v>
                </c:pt>
                <c:pt idx="52">
                  <c:v>10980</c:v>
                </c:pt>
                <c:pt idx="53">
                  <c:v>11160</c:v>
                </c:pt>
                <c:pt idx="54">
                  <c:v>11340</c:v>
                </c:pt>
                <c:pt idx="55">
                  <c:v>11400</c:v>
                </c:pt>
                <c:pt idx="56">
                  <c:v>11580</c:v>
                </c:pt>
                <c:pt idx="57">
                  <c:v>11760</c:v>
                </c:pt>
                <c:pt idx="58">
                  <c:v>11940</c:v>
                </c:pt>
                <c:pt idx="59">
                  <c:v>12180</c:v>
                </c:pt>
                <c:pt idx="60">
                  <c:v>12360</c:v>
                </c:pt>
                <c:pt idx="61">
                  <c:v>12540</c:v>
                </c:pt>
                <c:pt idx="62">
                  <c:v>12780</c:v>
                </c:pt>
                <c:pt idx="63">
                  <c:v>12960</c:v>
                </c:pt>
                <c:pt idx="64">
                  <c:v>13140</c:v>
                </c:pt>
                <c:pt idx="65">
                  <c:v>13380</c:v>
                </c:pt>
                <c:pt idx="66">
                  <c:v>13560</c:v>
                </c:pt>
                <c:pt idx="67">
                  <c:v>13740</c:v>
                </c:pt>
                <c:pt idx="68">
                  <c:v>14160</c:v>
                </c:pt>
                <c:pt idx="69">
                  <c:v>14340</c:v>
                </c:pt>
                <c:pt idx="70">
                  <c:v>14580</c:v>
                </c:pt>
                <c:pt idx="71">
                  <c:v>14760</c:v>
                </c:pt>
                <c:pt idx="72">
                  <c:v>14940</c:v>
                </c:pt>
                <c:pt idx="73">
                  <c:v>15180</c:v>
                </c:pt>
                <c:pt idx="74">
                  <c:v>15360</c:v>
                </c:pt>
                <c:pt idx="75">
                  <c:v>15540</c:v>
                </c:pt>
                <c:pt idx="76">
                  <c:v>15780</c:v>
                </c:pt>
                <c:pt idx="77">
                  <c:v>15960</c:v>
                </c:pt>
                <c:pt idx="78">
                  <c:v>16140</c:v>
                </c:pt>
                <c:pt idx="79">
                  <c:v>16380</c:v>
                </c:pt>
                <c:pt idx="80">
                  <c:v>16560</c:v>
                </c:pt>
                <c:pt idx="81">
                  <c:v>16740</c:v>
                </c:pt>
                <c:pt idx="82">
                  <c:v>16980</c:v>
                </c:pt>
                <c:pt idx="83">
                  <c:v>17160</c:v>
                </c:pt>
                <c:pt idx="84">
                  <c:v>17340</c:v>
                </c:pt>
              </c:numCache>
            </c:numRef>
          </c:xVal>
          <c:yVal>
            <c:numRef>
              <c:f>Sheet1!$P$9:$P$93</c:f>
              <c:numCache>
                <c:formatCode>General</c:formatCode>
                <c:ptCount val="85"/>
                <c:pt idx="0">
                  <c:v>0</c:v>
                </c:pt>
                <c:pt idx="1">
                  <c:v>4.3465782772464767E-2</c:v>
                </c:pt>
                <c:pt idx="2">
                  <c:v>5.7791728032054124E-2</c:v>
                </c:pt>
                <c:pt idx="3">
                  <c:v>2.2358369719517351E-2</c:v>
                </c:pt>
                <c:pt idx="4">
                  <c:v>5.658268303357155E-2</c:v>
                </c:pt>
                <c:pt idx="5">
                  <c:v>4.0381411147405191E-2</c:v>
                </c:pt>
                <c:pt idx="6">
                  <c:v>7.3256840230759165E-2</c:v>
                </c:pt>
                <c:pt idx="7">
                  <c:v>6.8558643501804628E-2</c:v>
                </c:pt>
                <c:pt idx="8">
                  <c:v>9.4887578967180211E-2</c:v>
                </c:pt>
                <c:pt idx="9">
                  <c:v>4.489469483784149E-2</c:v>
                </c:pt>
                <c:pt idx="10">
                  <c:v>8.8764004886930564E-2</c:v>
                </c:pt>
                <c:pt idx="11">
                  <c:v>8.1860674727729288E-2</c:v>
                </c:pt>
                <c:pt idx="12">
                  <c:v>0.10508836090726215</c:v>
                </c:pt>
                <c:pt idx="13">
                  <c:v>9.2054965208512696E-2</c:v>
                </c:pt>
                <c:pt idx="14">
                  <c:v>0.11998211331822373</c:v>
                </c:pt>
                <c:pt idx="15">
                  <c:v>9.870179210819037E-2</c:v>
                </c:pt>
                <c:pt idx="16">
                  <c:v>7.4191815607657086E-2</c:v>
                </c:pt>
                <c:pt idx="17">
                  <c:v>5.8876401629615133E-2</c:v>
                </c:pt>
                <c:pt idx="18">
                  <c:v>8.4918890335456701E-2</c:v>
                </c:pt>
                <c:pt idx="19">
                  <c:v>0.10119353693279642</c:v>
                </c:pt>
                <c:pt idx="20">
                  <c:v>0.11389928117384571</c:v>
                </c:pt>
                <c:pt idx="21">
                  <c:v>0.10322048289091702</c:v>
                </c:pt>
                <c:pt idx="22">
                  <c:v>9.4173482961508403E-2</c:v>
                </c:pt>
                <c:pt idx="23">
                  <c:v>0.11852703373283636</c:v>
                </c:pt>
                <c:pt idx="24">
                  <c:v>9.8124037500870454E-2</c:v>
                </c:pt>
                <c:pt idx="25">
                  <c:v>7.253186586285866E-2</c:v>
                </c:pt>
                <c:pt idx="26">
                  <c:v>0.12419947061448222</c:v>
                </c:pt>
                <c:pt idx="27">
                  <c:v>0.1223033494075822</c:v>
                </c:pt>
                <c:pt idx="28">
                  <c:v>0.14196850088273813</c:v>
                </c:pt>
                <c:pt idx="29">
                  <c:v>0.12050018004187166</c:v>
                </c:pt>
                <c:pt idx="30">
                  <c:v>0.11985474074632568</c:v>
                </c:pt>
                <c:pt idx="31">
                  <c:v>8.3085432818367222E-2</c:v>
                </c:pt>
                <c:pt idx="32">
                  <c:v>0.1340067207801639</c:v>
                </c:pt>
                <c:pt idx="33">
                  <c:v>0.14076517682070533</c:v>
                </c:pt>
                <c:pt idx="34">
                  <c:v>0.17617485829031337</c:v>
                </c:pt>
                <c:pt idx="35">
                  <c:v>0.10092378878817718</c:v>
                </c:pt>
                <c:pt idx="36">
                  <c:v>0.14550165646240362</c:v>
                </c:pt>
                <c:pt idx="37">
                  <c:v>0.19089636181846223</c:v>
                </c:pt>
                <c:pt idx="38">
                  <c:v>0.13673044313692964</c:v>
                </c:pt>
                <c:pt idx="39">
                  <c:v>0.21097595388390833</c:v>
                </c:pt>
                <c:pt idx="40">
                  <c:v>0.1581730634027694</c:v>
                </c:pt>
                <c:pt idx="41">
                  <c:v>0.14657184373906773</c:v>
                </c:pt>
                <c:pt idx="42">
                  <c:v>0.15730845110699981</c:v>
                </c:pt>
                <c:pt idx="43">
                  <c:v>0.17377055328925867</c:v>
                </c:pt>
                <c:pt idx="44">
                  <c:v>0.17502334430591684</c:v>
                </c:pt>
                <c:pt idx="45">
                  <c:v>0.16291677659065074</c:v>
                </c:pt>
                <c:pt idx="46">
                  <c:v>0.13536244364583494</c:v>
                </c:pt>
                <c:pt idx="47">
                  <c:v>0.16919581873616929</c:v>
                </c:pt>
                <c:pt idx="48">
                  <c:v>0.16241894254243194</c:v>
                </c:pt>
                <c:pt idx="49">
                  <c:v>0.13172340477573141</c:v>
                </c:pt>
                <c:pt idx="50">
                  <c:v>0.1395291871944957</c:v>
                </c:pt>
                <c:pt idx="51">
                  <c:v>0.10131677883525372</c:v>
                </c:pt>
                <c:pt idx="52">
                  <c:v>0.15993734529871029</c:v>
                </c:pt>
                <c:pt idx="53">
                  <c:v>0.11332545223287749</c:v>
                </c:pt>
                <c:pt idx="54">
                  <c:v>0.11747466213745494</c:v>
                </c:pt>
                <c:pt idx="55">
                  <c:v>0.10240598333835571</c:v>
                </c:pt>
                <c:pt idx="56">
                  <c:v>9.0052147981910732E-2</c:v>
                </c:pt>
                <c:pt idx="57">
                  <c:v>0.13993432460726249</c:v>
                </c:pt>
                <c:pt idx="58">
                  <c:v>8.1312599939598912E-2</c:v>
                </c:pt>
                <c:pt idx="59">
                  <c:v>4.6638198399128167E-2</c:v>
                </c:pt>
                <c:pt idx="60">
                  <c:v>6.6511835801074559E-2</c:v>
                </c:pt>
                <c:pt idx="61">
                  <c:v>9.8971887621351673E-2</c:v>
                </c:pt>
                <c:pt idx="62">
                  <c:v>9.4577964278743765E-2</c:v>
                </c:pt>
                <c:pt idx="63">
                  <c:v>3.1738303335360436E-2</c:v>
                </c:pt>
                <c:pt idx="64">
                  <c:v>1.4841136342310919E-2</c:v>
                </c:pt>
                <c:pt idx="65">
                  <c:v>7.6247931585394335E-2</c:v>
                </c:pt>
                <c:pt idx="66">
                  <c:v>5.5894767805635612E-2</c:v>
                </c:pt>
                <c:pt idx="67">
                  <c:v>2.0461305940553679E-2</c:v>
                </c:pt>
                <c:pt idx="68">
                  <c:v>8.1256392115613169E-2</c:v>
                </c:pt>
                <c:pt idx="69">
                  <c:v>4.8926369221482753E-2</c:v>
                </c:pt>
                <c:pt idx="70">
                  <c:v>-8.3801509622914216E-2</c:v>
                </c:pt>
                <c:pt idx="71">
                  <c:v>-3.0651796246430336E-2</c:v>
                </c:pt>
                <c:pt idx="72">
                  <c:v>-0.11039184397935597</c:v>
                </c:pt>
                <c:pt idx="73">
                  <c:v>9.2335737980688809E-2</c:v>
                </c:pt>
                <c:pt idx="74">
                  <c:v>1.780969554001444E-2</c:v>
                </c:pt>
                <c:pt idx="75">
                  <c:v>5.0364079229516329E-2</c:v>
                </c:pt>
                <c:pt idx="76">
                  <c:v>8.9178869119061741E-2</c:v>
                </c:pt>
                <c:pt idx="77">
                  <c:v>0.1144940259465428</c:v>
                </c:pt>
                <c:pt idx="78">
                  <c:v>0.138489674362819</c:v>
                </c:pt>
                <c:pt idx="79">
                  <c:v>0.11568274689263759</c:v>
                </c:pt>
                <c:pt idx="80">
                  <c:v>0.16130916863711289</c:v>
                </c:pt>
                <c:pt idx="81">
                  <c:v>0.15272744519294595</c:v>
                </c:pt>
                <c:pt idx="82">
                  <c:v>0.1725530284608959</c:v>
                </c:pt>
                <c:pt idx="83">
                  <c:v>0.1182524927528259</c:v>
                </c:pt>
                <c:pt idx="84">
                  <c:v>0.14431909563716397</c:v>
                </c:pt>
              </c:numCache>
            </c:numRef>
          </c:yVal>
        </c:ser>
        <c:axId val="40767488"/>
        <c:axId val="40769408"/>
      </c:scatterChart>
      <c:valAx>
        <c:axId val="40767488"/>
        <c:scaling>
          <c:orientation val="minMax"/>
          <c:max val="20000"/>
          <c:min val="0"/>
        </c:scaling>
        <c:axPos val="b"/>
        <c:title>
          <c:tx>
            <c:rich>
              <a:bodyPr/>
              <a:lstStyle/>
              <a:p>
                <a:pPr>
                  <a:defRPr sz="1400"/>
                </a:pPr>
                <a:r>
                  <a:rPr lang="en-US" sz="1400"/>
                  <a:t>time (s)</a:t>
                </a:r>
              </a:p>
            </c:rich>
          </c:tx>
          <c:layout/>
        </c:title>
        <c:numFmt formatCode="0.00E+00" sourceLinked="0"/>
        <c:majorTickMark val="none"/>
        <c:tickLblPos val="nextTo"/>
        <c:txPr>
          <a:bodyPr/>
          <a:lstStyle/>
          <a:p>
            <a:pPr>
              <a:defRPr sz="1100"/>
            </a:pPr>
            <a:endParaRPr lang="en-US"/>
          </a:p>
        </c:txPr>
        <c:crossAx val="40769408"/>
        <c:crosses val="autoZero"/>
        <c:crossBetween val="midCat"/>
        <c:majorUnit val="4000"/>
        <c:minorUnit val="400"/>
      </c:valAx>
      <c:valAx>
        <c:axId val="40769408"/>
        <c:scaling>
          <c:orientation val="minMax"/>
        </c:scaling>
        <c:axPos val="l"/>
        <c:majorGridlines/>
        <c:title>
          <c:tx>
            <c:rich>
              <a:bodyPr/>
              <a:lstStyle/>
              <a:p>
                <a:pPr>
                  <a:defRPr sz="1400"/>
                </a:pPr>
                <a:r>
                  <a:rPr lang="en-US" sz="1400"/>
                  <a:t>Relative</a:t>
                </a:r>
                <a:r>
                  <a:rPr lang="en-US" sz="1400" baseline="0"/>
                  <a:t> volume (arb. units)</a:t>
                </a:r>
                <a:endParaRPr lang="en-US" sz="1400"/>
              </a:p>
            </c:rich>
          </c:tx>
          <c:layout>
            <c:manualLayout>
              <c:xMode val="edge"/>
              <c:yMode val="edge"/>
              <c:x val="2.3452916599710806E-2"/>
              <c:y val="0.34391689963836047"/>
            </c:manualLayout>
          </c:layout>
        </c:title>
        <c:numFmt formatCode="General" sourceLinked="1"/>
        <c:majorTickMark val="none"/>
        <c:tickLblPos val="nextTo"/>
        <c:txPr>
          <a:bodyPr/>
          <a:lstStyle/>
          <a:p>
            <a:pPr>
              <a:defRPr sz="1100"/>
            </a:pPr>
            <a:endParaRPr lang="en-US"/>
          </a:p>
        </c:txPr>
        <c:crossAx val="40767488"/>
        <c:crosses val="autoZero"/>
        <c:crossBetween val="midCat"/>
      </c:valAx>
    </c:plotArea>
    <c:legend>
      <c:legendPos val="r"/>
      <c:layout/>
      <c:txPr>
        <a:bodyPr/>
        <a:lstStyle/>
        <a:p>
          <a:pPr>
            <a:defRPr sz="1200"/>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dirty="0" smtClean="0"/>
              <a:t>Strain </a:t>
            </a:r>
            <a:r>
              <a:rPr lang="en-US" sz="2000" baseline="0" dirty="0" smtClean="0"/>
              <a:t>of sample after decreasing toluene versus time</a:t>
            </a:r>
            <a:endParaRPr lang="en-US" sz="2000" dirty="0"/>
          </a:p>
        </c:rich>
      </c:tx>
      <c:layout/>
    </c:title>
    <c:plotArea>
      <c:layout/>
      <c:scatterChart>
        <c:scatterStyle val="lineMarker"/>
        <c:ser>
          <c:idx val="0"/>
          <c:order val="0"/>
          <c:tx>
            <c:v>perpendicular</c:v>
          </c:tx>
          <c:spPr>
            <a:ln w="38100">
              <a:noFill/>
            </a:ln>
          </c:spPr>
          <c:xVal>
            <c:numRef>
              <c:f>Sheet1!$C$10:$C$51</c:f>
              <c:numCache>
                <c:formatCode>0.00</c:formatCode>
                <c:ptCount val="42"/>
                <c:pt idx="0">
                  <c:v>1080</c:v>
                </c:pt>
                <c:pt idx="1">
                  <c:v>1260</c:v>
                </c:pt>
                <c:pt idx="2">
                  <c:v>1440</c:v>
                </c:pt>
                <c:pt idx="3">
                  <c:v>2280</c:v>
                </c:pt>
                <c:pt idx="4">
                  <c:v>2460</c:v>
                </c:pt>
                <c:pt idx="5">
                  <c:v>2640</c:v>
                </c:pt>
                <c:pt idx="6">
                  <c:v>2880</c:v>
                </c:pt>
                <c:pt idx="7">
                  <c:v>3060</c:v>
                </c:pt>
                <c:pt idx="8">
                  <c:v>3240</c:v>
                </c:pt>
                <c:pt idx="9">
                  <c:v>3480</c:v>
                </c:pt>
                <c:pt idx="10">
                  <c:v>3660</c:v>
                </c:pt>
                <c:pt idx="11">
                  <c:v>3840</c:v>
                </c:pt>
                <c:pt idx="12">
                  <c:v>4080</c:v>
                </c:pt>
                <c:pt idx="13">
                  <c:v>4260</c:v>
                </c:pt>
                <c:pt idx="14">
                  <c:v>4440</c:v>
                </c:pt>
                <c:pt idx="15">
                  <c:v>4680</c:v>
                </c:pt>
                <c:pt idx="16">
                  <c:v>4860</c:v>
                </c:pt>
                <c:pt idx="17">
                  <c:v>5040</c:v>
                </c:pt>
                <c:pt idx="18">
                  <c:v>5580</c:v>
                </c:pt>
                <c:pt idx="19">
                  <c:v>5760</c:v>
                </c:pt>
                <c:pt idx="20">
                  <c:v>6000</c:v>
                </c:pt>
                <c:pt idx="21">
                  <c:v>6960</c:v>
                </c:pt>
                <c:pt idx="22">
                  <c:v>7140</c:v>
                </c:pt>
                <c:pt idx="23">
                  <c:v>7320</c:v>
                </c:pt>
                <c:pt idx="24">
                  <c:v>7740</c:v>
                </c:pt>
                <c:pt idx="25">
                  <c:v>7920</c:v>
                </c:pt>
                <c:pt idx="26">
                  <c:v>8100</c:v>
                </c:pt>
                <c:pt idx="27">
                  <c:v>8340</c:v>
                </c:pt>
                <c:pt idx="28">
                  <c:v>8520</c:v>
                </c:pt>
                <c:pt idx="29">
                  <c:v>8700</c:v>
                </c:pt>
                <c:pt idx="30">
                  <c:v>9480</c:v>
                </c:pt>
                <c:pt idx="31">
                  <c:v>9660</c:v>
                </c:pt>
                <c:pt idx="32">
                  <c:v>9840</c:v>
                </c:pt>
                <c:pt idx="33">
                  <c:v>10020</c:v>
                </c:pt>
                <c:pt idx="34">
                  <c:v>11400</c:v>
                </c:pt>
                <c:pt idx="35">
                  <c:v>12300</c:v>
                </c:pt>
                <c:pt idx="36">
                  <c:v>13200</c:v>
                </c:pt>
                <c:pt idx="37">
                  <c:v>14100</c:v>
                </c:pt>
                <c:pt idx="38">
                  <c:v>15300</c:v>
                </c:pt>
                <c:pt idx="39">
                  <c:v>16500</c:v>
                </c:pt>
                <c:pt idx="40">
                  <c:v>17700</c:v>
                </c:pt>
                <c:pt idx="41">
                  <c:v>18600</c:v>
                </c:pt>
              </c:numCache>
            </c:numRef>
          </c:xVal>
          <c:yVal>
            <c:numRef>
              <c:f>Sheet1!$L$10:$L$51</c:f>
              <c:numCache>
                <c:formatCode>General</c:formatCode>
                <c:ptCount val="42"/>
                <c:pt idx="0">
                  <c:v>0.3476036730560193</c:v>
                </c:pt>
                <c:pt idx="1">
                  <c:v>0.3476036730560193</c:v>
                </c:pt>
                <c:pt idx="2">
                  <c:v>0.36579107312703518</c:v>
                </c:pt>
                <c:pt idx="3">
                  <c:v>0.3480951080009681</c:v>
                </c:pt>
                <c:pt idx="4">
                  <c:v>0.34783577157464479</c:v>
                </c:pt>
                <c:pt idx="5">
                  <c:v>0.36049970007763582</c:v>
                </c:pt>
                <c:pt idx="6">
                  <c:v>0.36686845673675017</c:v>
                </c:pt>
                <c:pt idx="7">
                  <c:v>0.36655870894895765</c:v>
                </c:pt>
                <c:pt idx="8">
                  <c:v>0.37898404793973151</c:v>
                </c:pt>
                <c:pt idx="9">
                  <c:v>0.37208163454555648</c:v>
                </c:pt>
                <c:pt idx="10">
                  <c:v>0.37185366114435836</c:v>
                </c:pt>
                <c:pt idx="11">
                  <c:v>0.37185366114435836</c:v>
                </c:pt>
                <c:pt idx="12">
                  <c:v>0.36655870894895765</c:v>
                </c:pt>
                <c:pt idx="13">
                  <c:v>0.37208163454555648</c:v>
                </c:pt>
                <c:pt idx="14">
                  <c:v>0.35995858173311762</c:v>
                </c:pt>
                <c:pt idx="15">
                  <c:v>0.36579107312703518</c:v>
                </c:pt>
                <c:pt idx="16">
                  <c:v>0.35972854577320557</c:v>
                </c:pt>
                <c:pt idx="17">
                  <c:v>0.35995858173311762</c:v>
                </c:pt>
                <c:pt idx="18">
                  <c:v>0.3529182195591869</c:v>
                </c:pt>
                <c:pt idx="19">
                  <c:v>0.36602007780759227</c:v>
                </c:pt>
                <c:pt idx="20">
                  <c:v>0.37133037786635137</c:v>
                </c:pt>
                <c:pt idx="21">
                  <c:v>0.33461058444794339</c:v>
                </c:pt>
                <c:pt idx="22">
                  <c:v>0.34100621503380796</c:v>
                </c:pt>
                <c:pt idx="23">
                  <c:v>0.34722131106885606</c:v>
                </c:pt>
                <c:pt idx="24">
                  <c:v>0.34374771954339073</c:v>
                </c:pt>
                <c:pt idx="25">
                  <c:v>0.31913453913121581</c:v>
                </c:pt>
                <c:pt idx="26">
                  <c:v>0.33124236540727992</c:v>
                </c:pt>
                <c:pt idx="27">
                  <c:v>0.32858578978585035</c:v>
                </c:pt>
                <c:pt idx="28">
                  <c:v>0.31645369811316981</c:v>
                </c:pt>
                <c:pt idx="29">
                  <c:v>0.31639776637397266</c:v>
                </c:pt>
                <c:pt idx="30">
                  <c:v>0.30567513026368592</c:v>
                </c:pt>
                <c:pt idx="31">
                  <c:v>0.29910551678408981</c:v>
                </c:pt>
                <c:pt idx="32">
                  <c:v>0.28779608272015739</c:v>
                </c:pt>
                <c:pt idx="33">
                  <c:v>0.20298924951197292</c:v>
                </c:pt>
                <c:pt idx="34">
                  <c:v>0.16059268788242426</c:v>
                </c:pt>
                <c:pt idx="35">
                  <c:v>0.1670116739125308</c:v>
                </c:pt>
                <c:pt idx="36">
                  <c:v>0.16877625355438783</c:v>
                </c:pt>
                <c:pt idx="37">
                  <c:v>0.15530107217905792</c:v>
                </c:pt>
                <c:pt idx="38">
                  <c:v>0.15573105500707946</c:v>
                </c:pt>
                <c:pt idx="39">
                  <c:v>0.14319700703946944</c:v>
                </c:pt>
                <c:pt idx="40">
                  <c:v>0.14924897894577241</c:v>
                </c:pt>
                <c:pt idx="41">
                  <c:v>0.14924897894577241</c:v>
                </c:pt>
              </c:numCache>
            </c:numRef>
          </c:yVal>
        </c:ser>
        <c:ser>
          <c:idx val="1"/>
          <c:order val="1"/>
          <c:tx>
            <c:v>parallel</c:v>
          </c:tx>
          <c:spPr>
            <a:ln w="38100">
              <a:noFill/>
            </a:ln>
          </c:spPr>
          <c:xVal>
            <c:numRef>
              <c:f>Sheet1!$C$10:$C$51</c:f>
              <c:numCache>
                <c:formatCode>0.00</c:formatCode>
                <c:ptCount val="42"/>
                <c:pt idx="0">
                  <c:v>1080</c:v>
                </c:pt>
                <c:pt idx="1">
                  <c:v>1260</c:v>
                </c:pt>
                <c:pt idx="2">
                  <c:v>1440</c:v>
                </c:pt>
                <c:pt idx="3">
                  <c:v>2280</c:v>
                </c:pt>
                <c:pt idx="4">
                  <c:v>2460</c:v>
                </c:pt>
                <c:pt idx="5">
                  <c:v>2640</c:v>
                </c:pt>
                <c:pt idx="6">
                  <c:v>2880</c:v>
                </c:pt>
                <c:pt idx="7">
                  <c:v>3060</c:v>
                </c:pt>
                <c:pt idx="8">
                  <c:v>3240</c:v>
                </c:pt>
                <c:pt idx="9">
                  <c:v>3480</c:v>
                </c:pt>
                <c:pt idx="10">
                  <c:v>3660</c:v>
                </c:pt>
                <c:pt idx="11">
                  <c:v>3840</c:v>
                </c:pt>
                <c:pt idx="12">
                  <c:v>4080</c:v>
                </c:pt>
                <c:pt idx="13">
                  <c:v>4260</c:v>
                </c:pt>
                <c:pt idx="14">
                  <c:v>4440</c:v>
                </c:pt>
                <c:pt idx="15">
                  <c:v>4680</c:v>
                </c:pt>
                <c:pt idx="16">
                  <c:v>4860</c:v>
                </c:pt>
                <c:pt idx="17">
                  <c:v>5040</c:v>
                </c:pt>
                <c:pt idx="18">
                  <c:v>5580</c:v>
                </c:pt>
                <c:pt idx="19">
                  <c:v>5760</c:v>
                </c:pt>
                <c:pt idx="20">
                  <c:v>6000</c:v>
                </c:pt>
                <c:pt idx="21">
                  <c:v>6960</c:v>
                </c:pt>
                <c:pt idx="22">
                  <c:v>7140</c:v>
                </c:pt>
                <c:pt idx="23">
                  <c:v>7320</c:v>
                </c:pt>
                <c:pt idx="24">
                  <c:v>7740</c:v>
                </c:pt>
                <c:pt idx="25">
                  <c:v>7920</c:v>
                </c:pt>
                <c:pt idx="26">
                  <c:v>8100</c:v>
                </c:pt>
                <c:pt idx="27">
                  <c:v>8340</c:v>
                </c:pt>
                <c:pt idx="28">
                  <c:v>8520</c:v>
                </c:pt>
                <c:pt idx="29">
                  <c:v>8700</c:v>
                </c:pt>
                <c:pt idx="30">
                  <c:v>9480</c:v>
                </c:pt>
                <c:pt idx="31">
                  <c:v>9660</c:v>
                </c:pt>
                <c:pt idx="32">
                  <c:v>9840</c:v>
                </c:pt>
                <c:pt idx="33">
                  <c:v>10020</c:v>
                </c:pt>
                <c:pt idx="34">
                  <c:v>11400</c:v>
                </c:pt>
                <c:pt idx="35">
                  <c:v>12300</c:v>
                </c:pt>
                <c:pt idx="36">
                  <c:v>13200</c:v>
                </c:pt>
                <c:pt idx="37">
                  <c:v>14100</c:v>
                </c:pt>
                <c:pt idx="38">
                  <c:v>15300</c:v>
                </c:pt>
                <c:pt idx="39">
                  <c:v>16500</c:v>
                </c:pt>
                <c:pt idx="40">
                  <c:v>17700</c:v>
                </c:pt>
                <c:pt idx="41">
                  <c:v>18600</c:v>
                </c:pt>
              </c:numCache>
            </c:numRef>
          </c:xVal>
          <c:yVal>
            <c:numRef>
              <c:f>Sheet1!$M$10:$M$51</c:f>
              <c:numCache>
                <c:formatCode>General</c:formatCode>
                <c:ptCount val="42"/>
                <c:pt idx="0">
                  <c:v>-0.32429264694167487</c:v>
                </c:pt>
                <c:pt idx="1">
                  <c:v>-0.31743333592417278</c:v>
                </c:pt>
                <c:pt idx="2">
                  <c:v>-0.31396089353754092</c:v>
                </c:pt>
                <c:pt idx="3">
                  <c:v>-0.32058594854227473</c:v>
                </c:pt>
                <c:pt idx="4">
                  <c:v>-0.31715764780841382</c:v>
                </c:pt>
                <c:pt idx="5">
                  <c:v>-0.32761726452376438</c:v>
                </c:pt>
                <c:pt idx="6">
                  <c:v>-0.31746783981126614</c:v>
                </c:pt>
                <c:pt idx="7">
                  <c:v>-0.31746783981126614</c:v>
                </c:pt>
                <c:pt idx="8">
                  <c:v>-0.31361798114871814</c:v>
                </c:pt>
                <c:pt idx="9">
                  <c:v>-0.31743333592417278</c:v>
                </c:pt>
                <c:pt idx="10">
                  <c:v>-0.32432745951165554</c:v>
                </c:pt>
                <c:pt idx="11">
                  <c:v>-0.32429264694167487</c:v>
                </c:pt>
                <c:pt idx="12">
                  <c:v>-0.31053146096642847</c:v>
                </c:pt>
                <c:pt idx="13">
                  <c:v>-0.31746783981126614</c:v>
                </c:pt>
                <c:pt idx="14">
                  <c:v>-0.31403802996107111</c:v>
                </c:pt>
                <c:pt idx="15">
                  <c:v>-0.3208976496614605</c:v>
                </c:pt>
                <c:pt idx="16">
                  <c:v>-0.32086300858197281</c:v>
                </c:pt>
                <c:pt idx="17">
                  <c:v>-0.31732999575338705</c:v>
                </c:pt>
                <c:pt idx="18">
                  <c:v>-0.3208976496614605</c:v>
                </c:pt>
                <c:pt idx="19">
                  <c:v>-0.32086300858197281</c:v>
                </c:pt>
                <c:pt idx="20">
                  <c:v>-0.3208976496614605</c:v>
                </c:pt>
                <c:pt idx="21">
                  <c:v>-0.32774852334673132</c:v>
                </c:pt>
                <c:pt idx="22">
                  <c:v>-0.32761726452376438</c:v>
                </c:pt>
                <c:pt idx="23">
                  <c:v>-0.32429264694167487</c:v>
                </c:pt>
                <c:pt idx="24">
                  <c:v>-0.32761726452376438</c:v>
                </c:pt>
                <c:pt idx="25">
                  <c:v>-0.31372941567075091</c:v>
                </c:pt>
                <c:pt idx="26">
                  <c:v>-0.31006243446941512</c:v>
                </c:pt>
                <c:pt idx="27">
                  <c:v>-0.31403802996107111</c:v>
                </c:pt>
                <c:pt idx="28">
                  <c:v>-0.30710199409721955</c:v>
                </c:pt>
                <c:pt idx="29">
                  <c:v>-0.30717841026068238</c:v>
                </c:pt>
                <c:pt idx="30">
                  <c:v>-0.30333479385206202</c:v>
                </c:pt>
                <c:pt idx="31">
                  <c:v>-0.2893586273954053</c:v>
                </c:pt>
                <c:pt idx="32">
                  <c:v>-0.28630280401127506</c:v>
                </c:pt>
                <c:pt idx="33">
                  <c:v>-0.20381117827459838</c:v>
                </c:pt>
                <c:pt idx="34">
                  <c:v>-0.14915825585089906</c:v>
                </c:pt>
                <c:pt idx="35">
                  <c:v>-0.13525250339046671</c:v>
                </c:pt>
                <c:pt idx="36">
                  <c:v>-0.12367857575288629</c:v>
                </c:pt>
                <c:pt idx="37">
                  <c:v>-0.12115852296545566</c:v>
                </c:pt>
                <c:pt idx="38">
                  <c:v>-0.10439916870966155</c:v>
                </c:pt>
                <c:pt idx="39">
                  <c:v>-0.11457085288808842</c:v>
                </c:pt>
                <c:pt idx="40">
                  <c:v>-0.11114313522190222</c:v>
                </c:pt>
                <c:pt idx="41">
                  <c:v>-8.3316333349106222E-2</c:v>
                </c:pt>
              </c:numCache>
            </c:numRef>
          </c:yVal>
        </c:ser>
        <c:axId val="40809216"/>
        <c:axId val="40811136"/>
      </c:scatterChart>
      <c:valAx>
        <c:axId val="40809216"/>
        <c:scaling>
          <c:orientation val="minMax"/>
          <c:max val="20000"/>
          <c:min val="0"/>
        </c:scaling>
        <c:axPos val="b"/>
        <c:title>
          <c:tx>
            <c:rich>
              <a:bodyPr/>
              <a:lstStyle/>
              <a:p>
                <a:pPr>
                  <a:defRPr/>
                </a:pPr>
                <a:r>
                  <a:rPr lang="en-US" sz="1400" dirty="0"/>
                  <a:t>time</a:t>
                </a:r>
                <a:r>
                  <a:rPr lang="en-US" sz="1400" baseline="0" dirty="0"/>
                  <a:t> (s)</a:t>
                </a:r>
                <a:endParaRPr lang="en-US" sz="1400" dirty="0"/>
              </a:p>
            </c:rich>
          </c:tx>
          <c:layout/>
        </c:title>
        <c:numFmt formatCode="0.00E+00" sourceLinked="0"/>
        <c:majorTickMark val="none"/>
        <c:tickLblPos val="nextTo"/>
        <c:txPr>
          <a:bodyPr/>
          <a:lstStyle/>
          <a:p>
            <a:pPr>
              <a:defRPr sz="1100"/>
            </a:pPr>
            <a:endParaRPr lang="en-US"/>
          </a:p>
        </c:txPr>
        <c:crossAx val="40811136"/>
        <c:crosses val="autoZero"/>
        <c:crossBetween val="midCat"/>
        <c:majorUnit val="4000"/>
        <c:minorUnit val="400"/>
      </c:valAx>
      <c:valAx>
        <c:axId val="40811136"/>
        <c:scaling>
          <c:orientation val="minMax"/>
        </c:scaling>
        <c:axPos val="l"/>
        <c:majorGridlines/>
        <c:title>
          <c:tx>
            <c:rich>
              <a:bodyPr/>
              <a:lstStyle/>
              <a:p>
                <a:pPr>
                  <a:defRPr/>
                </a:pPr>
                <a:r>
                  <a:rPr lang="en-US" sz="1400" dirty="0" smtClean="0"/>
                  <a:t>Strain </a:t>
                </a:r>
                <a:r>
                  <a:rPr lang="en-US" sz="1400" baseline="0" dirty="0" smtClean="0"/>
                  <a:t>(</a:t>
                </a:r>
                <a:r>
                  <a:rPr lang="en-US" sz="1400" baseline="0" dirty="0" err="1" smtClean="0"/>
                  <a:t>arb</a:t>
                </a:r>
                <a:r>
                  <a:rPr lang="en-US" sz="1400" baseline="0" dirty="0"/>
                  <a:t>. units)</a:t>
                </a:r>
                <a:endParaRPr lang="en-US" sz="1400" dirty="0"/>
              </a:p>
            </c:rich>
          </c:tx>
          <c:layout>
            <c:manualLayout>
              <c:xMode val="edge"/>
              <c:yMode val="edge"/>
              <c:x val="1.4795918367346938E-2"/>
              <c:y val="0.36958506245351258"/>
            </c:manualLayout>
          </c:layout>
        </c:title>
        <c:numFmt formatCode="General" sourceLinked="1"/>
        <c:majorTickMark val="none"/>
        <c:tickLblPos val="nextTo"/>
        <c:txPr>
          <a:bodyPr/>
          <a:lstStyle/>
          <a:p>
            <a:pPr>
              <a:defRPr sz="1100"/>
            </a:pPr>
            <a:endParaRPr lang="en-US"/>
          </a:p>
        </c:txPr>
        <c:crossAx val="40809216"/>
        <c:crosses val="autoZero"/>
        <c:crossBetween val="midCat"/>
      </c:valAx>
    </c:plotArea>
    <c:legend>
      <c:legendPos val="r"/>
      <c:layout/>
      <c:txPr>
        <a:bodyPr/>
        <a:lstStyle/>
        <a:p>
          <a:pPr>
            <a:defRPr sz="1200"/>
          </a:pPr>
          <a:endParaRPr lang="en-US"/>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a:pPr>
            <a:r>
              <a:rPr lang="en-US" sz="2000" dirty="0" smtClean="0"/>
              <a:t>Average</a:t>
            </a:r>
            <a:r>
              <a:rPr lang="en-US" sz="2000" baseline="0" dirty="0" smtClean="0"/>
              <a:t> strain of sample versus toluene concentration</a:t>
            </a:r>
            <a:endParaRPr lang="en-US" sz="2000" dirty="0"/>
          </a:p>
        </c:rich>
      </c:tx>
      <c:layout/>
    </c:title>
    <c:plotArea>
      <c:layout/>
      <c:scatterChart>
        <c:scatterStyle val="lineMarker"/>
        <c:ser>
          <c:idx val="0"/>
          <c:order val="0"/>
          <c:tx>
            <c:v>perpendicular</c:v>
          </c:tx>
          <c:spPr>
            <a:ln w="38100">
              <a:noFill/>
            </a:ln>
          </c:spPr>
          <c:xVal>
            <c:numRef>
              <c:f>Sheet1!$F$58:$F$69</c:f>
              <c:numCache>
                <c:formatCode>0.00</c:formatCode>
                <c:ptCount val="12"/>
                <c:pt idx="0">
                  <c:v>21.9</c:v>
                </c:pt>
                <c:pt idx="1">
                  <c:v>21.3</c:v>
                </c:pt>
                <c:pt idx="2">
                  <c:v>20.8</c:v>
                </c:pt>
                <c:pt idx="3">
                  <c:v>20.3</c:v>
                </c:pt>
                <c:pt idx="4">
                  <c:v>19.8</c:v>
                </c:pt>
                <c:pt idx="5">
                  <c:v>19.3</c:v>
                </c:pt>
                <c:pt idx="6">
                  <c:v>16</c:v>
                </c:pt>
                <c:pt idx="7">
                  <c:v>13</c:v>
                </c:pt>
                <c:pt idx="8">
                  <c:v>10</c:v>
                </c:pt>
                <c:pt idx="9">
                  <c:v>7</c:v>
                </c:pt>
                <c:pt idx="10">
                  <c:v>4</c:v>
                </c:pt>
                <c:pt idx="11">
                  <c:v>0</c:v>
                </c:pt>
              </c:numCache>
            </c:numRef>
          </c:xVal>
          <c:yVal>
            <c:numRef>
              <c:f>Sheet1!$G$58:$G$69</c:f>
              <c:numCache>
                <c:formatCode>0.00000</c:formatCode>
                <c:ptCount val="12"/>
                <c:pt idx="0">
                  <c:v>0.35366613974635785</c:v>
                </c:pt>
                <c:pt idx="1">
                  <c:v>0.35214352655108166</c:v>
                </c:pt>
                <c:pt idx="2">
                  <c:v>0.37080373787514637</c:v>
                </c:pt>
                <c:pt idx="3">
                  <c:v>0.37192965227809038</c:v>
                </c:pt>
                <c:pt idx="4">
                  <c:v>0.36619964174254332</c:v>
                </c:pt>
                <c:pt idx="5">
                  <c:v>0.36182606687778707</c:v>
                </c:pt>
                <c:pt idx="6">
                  <c:v>0.36342289174437747</c:v>
                </c:pt>
                <c:pt idx="7">
                  <c:v>0.34094603685020147</c:v>
                </c:pt>
                <c:pt idx="8">
                  <c:v>0.33137487469396376</c:v>
                </c:pt>
                <c:pt idx="9">
                  <c:v>0.32047908475766457</c:v>
                </c:pt>
                <c:pt idx="10">
                  <c:v>0.29752557658931167</c:v>
                </c:pt>
                <c:pt idx="11">
                  <c:v>0.16134410633094054</c:v>
                </c:pt>
              </c:numCache>
            </c:numRef>
          </c:yVal>
        </c:ser>
        <c:ser>
          <c:idx val="1"/>
          <c:order val="1"/>
          <c:tx>
            <c:v>parallel</c:v>
          </c:tx>
          <c:spPr>
            <a:ln w="38100">
              <a:noFill/>
            </a:ln>
          </c:spPr>
          <c:xVal>
            <c:numRef>
              <c:f>Sheet1!$F$58:$F$69</c:f>
              <c:numCache>
                <c:formatCode>0.00</c:formatCode>
                <c:ptCount val="12"/>
                <c:pt idx="0">
                  <c:v>21.9</c:v>
                </c:pt>
                <c:pt idx="1">
                  <c:v>21.3</c:v>
                </c:pt>
                <c:pt idx="2">
                  <c:v>20.8</c:v>
                </c:pt>
                <c:pt idx="3">
                  <c:v>20.3</c:v>
                </c:pt>
                <c:pt idx="4">
                  <c:v>19.8</c:v>
                </c:pt>
                <c:pt idx="5">
                  <c:v>19.3</c:v>
                </c:pt>
                <c:pt idx="6">
                  <c:v>16</c:v>
                </c:pt>
                <c:pt idx="7">
                  <c:v>13</c:v>
                </c:pt>
                <c:pt idx="8">
                  <c:v>10</c:v>
                </c:pt>
                <c:pt idx="9">
                  <c:v>7</c:v>
                </c:pt>
                <c:pt idx="10">
                  <c:v>4</c:v>
                </c:pt>
                <c:pt idx="11">
                  <c:v>0</c:v>
                </c:pt>
              </c:numCache>
            </c:numRef>
          </c:xVal>
          <c:yVal>
            <c:numRef>
              <c:f>Sheet1!$H$58:$H$69</c:f>
              <c:numCache>
                <c:formatCode>0.00000</c:formatCode>
                <c:ptCount val="12"/>
                <c:pt idx="0">
                  <c:v>-0.31856229213446369</c:v>
                </c:pt>
                <c:pt idx="1">
                  <c:v>-0.32178695362481879</c:v>
                </c:pt>
                <c:pt idx="2">
                  <c:v>-0.31618455359041675</c:v>
                </c:pt>
                <c:pt idx="3">
                  <c:v>-0.32201781412583463</c:v>
                </c:pt>
                <c:pt idx="4">
                  <c:v>-0.31401244357958891</c:v>
                </c:pt>
                <c:pt idx="5">
                  <c:v>-0.31969688466560714</c:v>
                </c:pt>
                <c:pt idx="6">
                  <c:v>-0.32088610263496586</c:v>
                </c:pt>
                <c:pt idx="7">
                  <c:v>-0.32655281160405819</c:v>
                </c:pt>
                <c:pt idx="8">
                  <c:v>-0.31713637155464436</c:v>
                </c:pt>
                <c:pt idx="9">
                  <c:v>-0.3094394781063235</c:v>
                </c:pt>
                <c:pt idx="10">
                  <c:v>-0.29299874175291374</c:v>
                </c:pt>
                <c:pt idx="11">
                  <c:v>-0.12738761404478452</c:v>
                </c:pt>
              </c:numCache>
            </c:numRef>
          </c:yVal>
        </c:ser>
        <c:axId val="49741824"/>
        <c:axId val="49743744"/>
      </c:scatterChart>
      <c:valAx>
        <c:axId val="49741824"/>
        <c:scaling>
          <c:orientation val="maxMin"/>
        </c:scaling>
        <c:axPos val="b"/>
        <c:title>
          <c:tx>
            <c:rich>
              <a:bodyPr/>
              <a:lstStyle/>
              <a:p>
                <a:pPr>
                  <a:defRPr sz="1400"/>
                </a:pPr>
                <a:r>
                  <a:rPr lang="en-US" sz="1400"/>
                  <a:t>toluene</a:t>
                </a:r>
                <a:r>
                  <a:rPr lang="en-US" sz="1400" baseline="0"/>
                  <a:t> concentration (%)</a:t>
                </a:r>
                <a:endParaRPr lang="en-US" sz="1400"/>
              </a:p>
            </c:rich>
          </c:tx>
          <c:layout/>
        </c:title>
        <c:numFmt formatCode="0.0" sourceLinked="0"/>
        <c:majorTickMark val="none"/>
        <c:tickLblPos val="nextTo"/>
        <c:txPr>
          <a:bodyPr/>
          <a:lstStyle/>
          <a:p>
            <a:pPr>
              <a:defRPr sz="1100"/>
            </a:pPr>
            <a:endParaRPr lang="en-US"/>
          </a:p>
        </c:txPr>
        <c:crossAx val="49743744"/>
        <c:crosses val="autoZero"/>
        <c:crossBetween val="midCat"/>
      </c:valAx>
      <c:valAx>
        <c:axId val="49743744"/>
        <c:scaling>
          <c:orientation val="minMax"/>
        </c:scaling>
        <c:axPos val="r"/>
        <c:majorGridlines/>
        <c:title>
          <c:tx>
            <c:rich>
              <a:bodyPr/>
              <a:lstStyle/>
              <a:p>
                <a:pPr>
                  <a:defRPr sz="1400"/>
                </a:pPr>
                <a:r>
                  <a:rPr lang="en-US" sz="1400" dirty="0" smtClean="0"/>
                  <a:t>Strain </a:t>
                </a:r>
                <a:r>
                  <a:rPr lang="en-US" sz="1400" baseline="0" dirty="0" smtClean="0"/>
                  <a:t>(</a:t>
                </a:r>
                <a:r>
                  <a:rPr lang="en-US" sz="1400" baseline="0" dirty="0" err="1" smtClean="0"/>
                  <a:t>arb</a:t>
                </a:r>
                <a:r>
                  <a:rPr lang="en-US" sz="1400" baseline="0" dirty="0"/>
                  <a:t>. units)</a:t>
                </a:r>
                <a:endParaRPr lang="en-US" sz="1400" dirty="0"/>
              </a:p>
            </c:rich>
          </c:tx>
          <c:layout/>
        </c:title>
        <c:numFmt formatCode="0.0" sourceLinked="0"/>
        <c:majorTickMark val="none"/>
        <c:tickLblPos val="nextTo"/>
        <c:txPr>
          <a:bodyPr/>
          <a:lstStyle/>
          <a:p>
            <a:pPr>
              <a:defRPr sz="1100"/>
            </a:pPr>
            <a:endParaRPr lang="en-US"/>
          </a:p>
        </c:txPr>
        <c:crossAx val="49741824"/>
        <c:crosses val="autoZero"/>
        <c:crossBetween val="midCat"/>
      </c:valAx>
    </c:plotArea>
    <c:legend>
      <c:legendPos val="r"/>
      <c:layout/>
      <c:txPr>
        <a:bodyPr/>
        <a:lstStyle/>
        <a:p>
          <a:pPr>
            <a:defRPr sz="1200"/>
          </a:pPr>
          <a:endParaRPr lang="en-US"/>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a:pPr>
            <a:r>
              <a:rPr lang="en-US" sz="2000" dirty="0" smtClean="0"/>
              <a:t>Relative volume</a:t>
            </a:r>
            <a:r>
              <a:rPr lang="en-US" sz="2000" baseline="0" dirty="0" smtClean="0"/>
              <a:t> of sample after decreasing toluene versus time</a:t>
            </a:r>
            <a:endParaRPr lang="en-US" sz="2000" dirty="0"/>
          </a:p>
        </c:rich>
      </c:tx>
      <c:layout/>
    </c:title>
    <c:plotArea>
      <c:layout/>
      <c:scatterChart>
        <c:scatterStyle val="lineMarker"/>
        <c:ser>
          <c:idx val="0"/>
          <c:order val="0"/>
          <c:tx>
            <c:v>dV/Vo</c:v>
          </c:tx>
          <c:spPr>
            <a:ln w="38100">
              <a:noFill/>
            </a:ln>
          </c:spPr>
          <c:xVal>
            <c:numRef>
              <c:f>Sheet1!$C$9:$C$51</c:f>
              <c:numCache>
                <c:formatCode>0.00</c:formatCode>
                <c:ptCount val="43"/>
                <c:pt idx="0">
                  <c:v>0</c:v>
                </c:pt>
                <c:pt idx="1">
                  <c:v>1080</c:v>
                </c:pt>
                <c:pt idx="2">
                  <c:v>1260</c:v>
                </c:pt>
                <c:pt idx="3">
                  <c:v>1440</c:v>
                </c:pt>
                <c:pt idx="4">
                  <c:v>2280</c:v>
                </c:pt>
                <c:pt idx="5">
                  <c:v>2460</c:v>
                </c:pt>
                <c:pt idx="6">
                  <c:v>2640</c:v>
                </c:pt>
                <c:pt idx="7">
                  <c:v>2880</c:v>
                </c:pt>
                <c:pt idx="8">
                  <c:v>3060</c:v>
                </c:pt>
                <c:pt idx="9">
                  <c:v>3240</c:v>
                </c:pt>
                <c:pt idx="10">
                  <c:v>3480</c:v>
                </c:pt>
                <c:pt idx="11">
                  <c:v>3660</c:v>
                </c:pt>
                <c:pt idx="12">
                  <c:v>3840</c:v>
                </c:pt>
                <c:pt idx="13">
                  <c:v>4080</c:v>
                </c:pt>
                <c:pt idx="14">
                  <c:v>4260</c:v>
                </c:pt>
                <c:pt idx="15">
                  <c:v>4440</c:v>
                </c:pt>
                <c:pt idx="16">
                  <c:v>4680</c:v>
                </c:pt>
                <c:pt idx="17">
                  <c:v>4860</c:v>
                </c:pt>
                <c:pt idx="18">
                  <c:v>5040</c:v>
                </c:pt>
                <c:pt idx="19">
                  <c:v>5580</c:v>
                </c:pt>
                <c:pt idx="20">
                  <c:v>5760</c:v>
                </c:pt>
                <c:pt idx="21">
                  <c:v>6000</c:v>
                </c:pt>
                <c:pt idx="22">
                  <c:v>6960</c:v>
                </c:pt>
                <c:pt idx="23">
                  <c:v>7140</c:v>
                </c:pt>
                <c:pt idx="24">
                  <c:v>7320</c:v>
                </c:pt>
                <c:pt idx="25">
                  <c:v>7740</c:v>
                </c:pt>
                <c:pt idx="26">
                  <c:v>7920</c:v>
                </c:pt>
                <c:pt idx="27">
                  <c:v>8100</c:v>
                </c:pt>
                <c:pt idx="28">
                  <c:v>8340</c:v>
                </c:pt>
                <c:pt idx="29">
                  <c:v>8520</c:v>
                </c:pt>
                <c:pt idx="30">
                  <c:v>8700</c:v>
                </c:pt>
                <c:pt idx="31">
                  <c:v>9480</c:v>
                </c:pt>
                <c:pt idx="32">
                  <c:v>9660</c:v>
                </c:pt>
                <c:pt idx="33">
                  <c:v>9840</c:v>
                </c:pt>
                <c:pt idx="34">
                  <c:v>10020</c:v>
                </c:pt>
                <c:pt idx="35">
                  <c:v>11400</c:v>
                </c:pt>
                <c:pt idx="36">
                  <c:v>12300</c:v>
                </c:pt>
                <c:pt idx="37">
                  <c:v>13200</c:v>
                </c:pt>
                <c:pt idx="38">
                  <c:v>14100</c:v>
                </c:pt>
                <c:pt idx="39">
                  <c:v>15300</c:v>
                </c:pt>
                <c:pt idx="40">
                  <c:v>16500</c:v>
                </c:pt>
                <c:pt idx="41">
                  <c:v>17700</c:v>
                </c:pt>
                <c:pt idx="42">
                  <c:v>18600</c:v>
                </c:pt>
              </c:numCache>
            </c:numRef>
          </c:xVal>
          <c:yVal>
            <c:numRef>
              <c:f>Sheet1!$O$10:$O$51</c:f>
              <c:numCache>
                <c:formatCode>General</c:formatCode>
                <c:ptCount val="42"/>
                <c:pt idx="0">
                  <c:v>0.22710864863086988</c:v>
                </c:pt>
                <c:pt idx="1">
                  <c:v>0.23956540203917612</c:v>
                </c:pt>
                <c:pt idx="2">
                  <c:v>0.27972723384584652</c:v>
                </c:pt>
                <c:pt idx="3">
                  <c:v>0.23474020605796508</c:v>
                </c:pt>
                <c:pt idx="4">
                  <c:v>0.24049325278664074</c:v>
                </c:pt>
                <c:pt idx="5">
                  <c:v>0.24455316742884947</c:v>
                </c:pt>
                <c:pt idx="6">
                  <c:v>0.27519488632536532</c:v>
                </c:pt>
                <c:pt idx="7">
                  <c:v>0.2746170047616453</c:v>
                </c:pt>
                <c:pt idx="8">
                  <c:v>0.30522199097121105</c:v>
                </c:pt>
                <c:pt idx="9">
                  <c:v>0.2850054704157996</c:v>
                </c:pt>
                <c:pt idx="10">
                  <c:v>0.27160387503455885</c:v>
                </c:pt>
                <c:pt idx="11">
                  <c:v>0.27166939168091142</c:v>
                </c:pt>
                <c:pt idx="12">
                  <c:v>0.28757057228973626</c:v>
                </c:pt>
                <c:pt idx="13">
                  <c:v>0.2849405131215183</c:v>
                </c:pt>
                <c:pt idx="14">
                  <c:v>0.26867798207257798</c:v>
                </c:pt>
                <c:pt idx="15">
                  <c:v>0.26678751125174682</c:v>
                </c:pt>
                <c:pt idx="16">
                  <c:v>0.25563038483987088</c:v>
                </c:pt>
                <c:pt idx="17">
                  <c:v>0.26258953300271237</c:v>
                </c:pt>
                <c:pt idx="18">
                  <c:v>0.24302059508717691</c:v>
                </c:pt>
                <c:pt idx="19">
                  <c:v>0.26727699664178028</c:v>
                </c:pt>
                <c:pt idx="20">
                  <c:v>0.27708389119353588</c:v>
                </c:pt>
                <c:pt idx="21">
                  <c:v>0.19740452349125204</c:v>
                </c:pt>
                <c:pt idx="22">
                  <c:v>0.20914430572091441</c:v>
                </c:pt>
                <c:pt idx="23">
                  <c:v>0.22641240069595153</c:v>
                </c:pt>
                <c:pt idx="24">
                  <c:v>0.21409322084806304</c:v>
                </c:pt>
                <c:pt idx="25">
                  <c:v>0.19419037768000869</c:v>
                </c:pt>
                <c:pt idx="26">
                  <c:v>0.22271165570806173</c:v>
                </c:pt>
                <c:pt idx="27">
                  <c:v>0.21081904955000738</c:v>
                </c:pt>
                <c:pt idx="28">
                  <c:v>0.20082712421336812</c:v>
                </c:pt>
                <c:pt idx="29">
                  <c:v>0.20059266627475025</c:v>
                </c:pt>
                <c:pt idx="30">
                  <c:v>0.18766616702559871</c:v>
                </c:pt>
                <c:pt idx="31">
                  <c:v>0.19933178065724041</c:v>
                </c:pt>
                <c:pt idx="32">
                  <c:v>0.18360881212786404</c:v>
                </c:pt>
                <c:pt idx="33">
                  <c:v>0.15223103463175441</c:v>
                </c:pt>
                <c:pt idx="34">
                  <c:v>0.14606288774235732</c:v>
                </c:pt>
                <c:pt idx="35">
                  <c:v>0.17771366522671883</c:v>
                </c:pt>
                <c:pt idx="36">
                  <c:v>0.19708830515788392</c:v>
                </c:pt>
                <c:pt idx="37">
                  <c:v>0.17300779486293813</c:v>
                </c:pt>
                <c:pt idx="38">
                  <c:v>0.19626681192873272</c:v>
                </c:pt>
                <c:pt idx="39">
                  <c:v>0.1571668183617812</c:v>
                </c:pt>
                <c:pt idx="40">
                  <c:v>0.1739783395081253</c:v>
                </c:pt>
                <c:pt idx="41">
                  <c:v>0.21073123409774208</c:v>
                </c:pt>
              </c:numCache>
            </c:numRef>
          </c:yVal>
        </c:ser>
        <c:axId val="49769472"/>
        <c:axId val="49775744"/>
      </c:scatterChart>
      <c:valAx>
        <c:axId val="49769472"/>
        <c:scaling>
          <c:orientation val="minMax"/>
          <c:max val="20000"/>
          <c:min val="0"/>
        </c:scaling>
        <c:axPos val="b"/>
        <c:title>
          <c:tx>
            <c:rich>
              <a:bodyPr/>
              <a:lstStyle/>
              <a:p>
                <a:pPr>
                  <a:defRPr sz="1400"/>
                </a:pPr>
                <a:r>
                  <a:rPr lang="en-US" sz="1400"/>
                  <a:t>time (s)</a:t>
                </a:r>
              </a:p>
            </c:rich>
          </c:tx>
          <c:layout/>
        </c:title>
        <c:numFmt formatCode="0.00E+00" sourceLinked="0"/>
        <c:majorTickMark val="none"/>
        <c:tickLblPos val="nextTo"/>
        <c:txPr>
          <a:bodyPr/>
          <a:lstStyle/>
          <a:p>
            <a:pPr>
              <a:defRPr sz="1100"/>
            </a:pPr>
            <a:endParaRPr lang="en-US"/>
          </a:p>
        </c:txPr>
        <c:crossAx val="49775744"/>
        <c:crosses val="autoZero"/>
        <c:crossBetween val="midCat"/>
        <c:majorUnit val="4000"/>
        <c:minorUnit val="400"/>
      </c:valAx>
      <c:valAx>
        <c:axId val="49775744"/>
        <c:scaling>
          <c:orientation val="minMax"/>
        </c:scaling>
        <c:axPos val="l"/>
        <c:majorGridlines/>
        <c:title>
          <c:tx>
            <c:rich>
              <a:bodyPr/>
              <a:lstStyle/>
              <a:p>
                <a:pPr>
                  <a:defRPr sz="1400"/>
                </a:pPr>
                <a:r>
                  <a:rPr lang="en-US" sz="1400" baseline="0" dirty="0" smtClean="0"/>
                  <a:t>Relative volume (</a:t>
                </a:r>
                <a:r>
                  <a:rPr lang="en-US" sz="1400" baseline="0" dirty="0" err="1" smtClean="0"/>
                  <a:t>arb</a:t>
                </a:r>
                <a:r>
                  <a:rPr lang="en-US" sz="1400" baseline="0" dirty="0"/>
                  <a:t>. units)</a:t>
                </a:r>
                <a:endParaRPr lang="en-US" sz="1400" dirty="0"/>
              </a:p>
            </c:rich>
          </c:tx>
          <c:layout/>
        </c:title>
        <c:numFmt formatCode="General" sourceLinked="1"/>
        <c:majorTickMark val="none"/>
        <c:tickLblPos val="nextTo"/>
        <c:txPr>
          <a:bodyPr/>
          <a:lstStyle/>
          <a:p>
            <a:pPr>
              <a:defRPr sz="1100"/>
            </a:pPr>
            <a:endParaRPr lang="en-US"/>
          </a:p>
        </c:txPr>
        <c:crossAx val="49769472"/>
        <c:crosses val="autoZero"/>
        <c:crossBetween val="midCat"/>
      </c:valAx>
    </c:plotArea>
    <c:legend>
      <c:legendPos val="r"/>
      <c:layout>
        <c:manualLayout>
          <c:xMode val="edge"/>
          <c:yMode val="edge"/>
          <c:x val="0.89948283250308192"/>
          <c:y val="0.47097591628408114"/>
          <c:w val="8.5211045047940498E-2"/>
          <c:h val="5.0230372669214346E-2"/>
        </c:manualLayout>
      </c:layout>
      <c:txPr>
        <a:bodyPr/>
        <a:lstStyle/>
        <a:p>
          <a:pPr>
            <a:defRPr sz="1200"/>
          </a:pPr>
          <a:endParaRPr lang="en-US"/>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dirty="0" smtClean="0"/>
              <a:t>Strain of sample during dynamic</a:t>
            </a:r>
            <a:r>
              <a:rPr lang="en-US" sz="2000" baseline="0" dirty="0" smtClean="0"/>
              <a:t> swelling </a:t>
            </a:r>
            <a:r>
              <a:rPr lang="en-US" sz="2000" dirty="0" smtClean="0"/>
              <a:t>versus time</a:t>
            </a:r>
            <a:endParaRPr lang="en-US" sz="2000" dirty="0"/>
          </a:p>
        </c:rich>
      </c:tx>
      <c:layout/>
    </c:title>
    <c:plotArea>
      <c:layout/>
      <c:scatterChart>
        <c:scatterStyle val="lineMarker"/>
        <c:ser>
          <c:idx val="0"/>
          <c:order val="0"/>
          <c:tx>
            <c:v>perpendicular</c:v>
          </c:tx>
          <c:spPr>
            <a:ln w="38100">
              <a:noFill/>
            </a:ln>
          </c:spPr>
          <c:xVal>
            <c:numRef>
              <c:f>Sheet1!$L$8:$L$193</c:f>
              <c:numCache>
                <c:formatCode>General</c:formatCode>
                <c:ptCount val="186"/>
                <c:pt idx="0">
                  <c:v>0</c:v>
                </c:pt>
                <c:pt idx="1">
                  <c:v>60</c:v>
                </c:pt>
                <c:pt idx="2">
                  <c:v>120</c:v>
                </c:pt>
                <c:pt idx="3">
                  <c:v>270</c:v>
                </c:pt>
                <c:pt idx="4">
                  <c:v>570</c:v>
                </c:pt>
                <c:pt idx="5">
                  <c:v>870</c:v>
                </c:pt>
                <c:pt idx="6">
                  <c:v>1170</c:v>
                </c:pt>
                <c:pt idx="7">
                  <c:v>1470</c:v>
                </c:pt>
                <c:pt idx="8">
                  <c:v>1770</c:v>
                </c:pt>
                <c:pt idx="9">
                  <c:v>2070</c:v>
                </c:pt>
                <c:pt idx="10">
                  <c:v>2370</c:v>
                </c:pt>
                <c:pt idx="11">
                  <c:v>2670</c:v>
                </c:pt>
                <c:pt idx="12">
                  <c:v>2970</c:v>
                </c:pt>
                <c:pt idx="13">
                  <c:v>3270</c:v>
                </c:pt>
                <c:pt idx="14">
                  <c:v>3570</c:v>
                </c:pt>
                <c:pt idx="15">
                  <c:v>3870</c:v>
                </c:pt>
                <c:pt idx="16">
                  <c:v>4170</c:v>
                </c:pt>
                <c:pt idx="17">
                  <c:v>4470</c:v>
                </c:pt>
                <c:pt idx="18">
                  <c:v>4770</c:v>
                </c:pt>
                <c:pt idx="19">
                  <c:v>5070</c:v>
                </c:pt>
                <c:pt idx="20">
                  <c:v>5370</c:v>
                </c:pt>
                <c:pt idx="21">
                  <c:v>5580</c:v>
                </c:pt>
              </c:numCache>
            </c:numRef>
          </c:xVal>
          <c:yVal>
            <c:numRef>
              <c:f>Sheet1!$Q$8:$Q$193</c:f>
              <c:numCache>
                <c:formatCode>General</c:formatCode>
                <c:ptCount val="186"/>
                <c:pt idx="0">
                  <c:v>0</c:v>
                </c:pt>
                <c:pt idx="1">
                  <c:v>6.0280130603202501E-3</c:v>
                </c:pt>
                <c:pt idx="2">
                  <c:v>5.5626526505181744E-3</c:v>
                </c:pt>
                <c:pt idx="3">
                  <c:v>3.7072255338528891E-2</c:v>
                </c:pt>
                <c:pt idx="4">
                  <c:v>8.8905572995381321E-2</c:v>
                </c:pt>
                <c:pt idx="5">
                  <c:v>0.11383942261582908</c:v>
                </c:pt>
                <c:pt idx="6">
                  <c:v>0.14005911844712193</c:v>
                </c:pt>
                <c:pt idx="7">
                  <c:v>0.15786603990720083</c:v>
                </c:pt>
                <c:pt idx="8">
                  <c:v>0.17074786059748331</c:v>
                </c:pt>
                <c:pt idx="9">
                  <c:v>0.16496954702963171</c:v>
                </c:pt>
                <c:pt idx="10">
                  <c:v>0.17742585430265695</c:v>
                </c:pt>
                <c:pt idx="11">
                  <c:v>0.17697854370609301</c:v>
                </c:pt>
                <c:pt idx="12">
                  <c:v>0.17742585430265695</c:v>
                </c:pt>
                <c:pt idx="13">
                  <c:v>0.15651773759518842</c:v>
                </c:pt>
                <c:pt idx="14">
                  <c:v>0.15828705648517344</c:v>
                </c:pt>
                <c:pt idx="15">
                  <c:v>0.15786603990720083</c:v>
                </c:pt>
                <c:pt idx="16">
                  <c:v>0.17274526916893332</c:v>
                </c:pt>
                <c:pt idx="17">
                  <c:v>0.176564147474844</c:v>
                </c:pt>
                <c:pt idx="18">
                  <c:v>0.17274526916893332</c:v>
                </c:pt>
                <c:pt idx="19">
                  <c:v>0.17168051755622279</c:v>
                </c:pt>
                <c:pt idx="20">
                  <c:v>0.17742585430265695</c:v>
                </c:pt>
                <c:pt idx="21">
                  <c:v>0.17033134085879428</c:v>
                </c:pt>
              </c:numCache>
            </c:numRef>
          </c:yVal>
        </c:ser>
        <c:ser>
          <c:idx val="1"/>
          <c:order val="1"/>
          <c:tx>
            <c:v>parallel</c:v>
          </c:tx>
          <c:spPr>
            <a:ln w="38100">
              <a:noFill/>
            </a:ln>
          </c:spPr>
          <c:xVal>
            <c:numRef>
              <c:f>Sheet1!$L$8:$L$193</c:f>
              <c:numCache>
                <c:formatCode>General</c:formatCode>
                <c:ptCount val="186"/>
                <c:pt idx="0">
                  <c:v>0</c:v>
                </c:pt>
                <c:pt idx="1">
                  <c:v>60</c:v>
                </c:pt>
                <c:pt idx="2">
                  <c:v>120</c:v>
                </c:pt>
                <c:pt idx="3">
                  <c:v>270</c:v>
                </c:pt>
                <c:pt idx="4">
                  <c:v>570</c:v>
                </c:pt>
                <c:pt idx="5">
                  <c:v>870</c:v>
                </c:pt>
                <c:pt idx="6">
                  <c:v>1170</c:v>
                </c:pt>
                <c:pt idx="7">
                  <c:v>1470</c:v>
                </c:pt>
                <c:pt idx="8">
                  <c:v>1770</c:v>
                </c:pt>
                <c:pt idx="9">
                  <c:v>2070</c:v>
                </c:pt>
                <c:pt idx="10">
                  <c:v>2370</c:v>
                </c:pt>
                <c:pt idx="11">
                  <c:v>2670</c:v>
                </c:pt>
                <c:pt idx="12">
                  <c:v>2970</c:v>
                </c:pt>
                <c:pt idx="13">
                  <c:v>3270</c:v>
                </c:pt>
                <c:pt idx="14">
                  <c:v>3570</c:v>
                </c:pt>
                <c:pt idx="15">
                  <c:v>3870</c:v>
                </c:pt>
                <c:pt idx="16">
                  <c:v>4170</c:v>
                </c:pt>
                <c:pt idx="17">
                  <c:v>4470</c:v>
                </c:pt>
                <c:pt idx="18">
                  <c:v>4770</c:v>
                </c:pt>
                <c:pt idx="19">
                  <c:v>5070</c:v>
                </c:pt>
                <c:pt idx="20">
                  <c:v>5370</c:v>
                </c:pt>
                <c:pt idx="21">
                  <c:v>5580</c:v>
                </c:pt>
              </c:numCache>
            </c:numRef>
          </c:xVal>
          <c:yVal>
            <c:numRef>
              <c:f>Sheet1!$R$8:$R$193</c:f>
              <c:numCache>
                <c:formatCode>General</c:formatCode>
                <c:ptCount val="186"/>
                <c:pt idx="0">
                  <c:v>0</c:v>
                </c:pt>
                <c:pt idx="1">
                  <c:v>0</c:v>
                </c:pt>
                <c:pt idx="2">
                  <c:v>-2.1804377582781295E-2</c:v>
                </c:pt>
                <c:pt idx="3">
                  <c:v>-6.1103654122419394E-2</c:v>
                </c:pt>
                <c:pt idx="4">
                  <c:v>-0.1218880973098158</c:v>
                </c:pt>
                <c:pt idx="5">
                  <c:v>-0.15266645059885484</c:v>
                </c:pt>
                <c:pt idx="6">
                  <c:v>-0.17411449969602963</c:v>
                </c:pt>
                <c:pt idx="7">
                  <c:v>-0.18312205586863839</c:v>
                </c:pt>
                <c:pt idx="8">
                  <c:v>-0.2002965648623963</c:v>
                </c:pt>
                <c:pt idx="9">
                  <c:v>-0.2049479179630517</c:v>
                </c:pt>
                <c:pt idx="10">
                  <c:v>-0.21823831546057809</c:v>
                </c:pt>
                <c:pt idx="11">
                  <c:v>-0.21804316447991934</c:v>
                </c:pt>
                <c:pt idx="12">
                  <c:v>-0.23124985098395145</c:v>
                </c:pt>
                <c:pt idx="13">
                  <c:v>-0.23044413813003936</c:v>
                </c:pt>
                <c:pt idx="14">
                  <c:v>-0.23113827999366637</c:v>
                </c:pt>
                <c:pt idx="15">
                  <c:v>-0.23561548628052406</c:v>
                </c:pt>
                <c:pt idx="16">
                  <c:v>-0.23520404914922702</c:v>
                </c:pt>
                <c:pt idx="17">
                  <c:v>-0.23520404914922702</c:v>
                </c:pt>
                <c:pt idx="18">
                  <c:v>-0.23124985098395145</c:v>
                </c:pt>
                <c:pt idx="19">
                  <c:v>-0.23937924957745008</c:v>
                </c:pt>
                <c:pt idx="20">
                  <c:v>-0.24423322083658774</c:v>
                </c:pt>
                <c:pt idx="21">
                  <c:v>-0.25732794334097703</c:v>
                </c:pt>
              </c:numCache>
            </c:numRef>
          </c:yVal>
        </c:ser>
        <c:axId val="49825280"/>
        <c:axId val="49827200"/>
      </c:scatterChart>
      <c:valAx>
        <c:axId val="49825280"/>
        <c:scaling>
          <c:orientation val="minMax"/>
          <c:max val="6000"/>
          <c:min val="0"/>
        </c:scaling>
        <c:axPos val="b"/>
        <c:title>
          <c:tx>
            <c:rich>
              <a:bodyPr/>
              <a:lstStyle/>
              <a:p>
                <a:pPr>
                  <a:defRPr sz="1400"/>
                </a:pPr>
                <a:r>
                  <a:rPr lang="en-US" sz="1400"/>
                  <a:t>time (s)</a:t>
                </a:r>
              </a:p>
            </c:rich>
          </c:tx>
          <c:layout/>
        </c:title>
        <c:numFmt formatCode="0.00E+00" sourceLinked="0"/>
        <c:majorTickMark val="none"/>
        <c:tickLblPos val="nextTo"/>
        <c:txPr>
          <a:bodyPr/>
          <a:lstStyle/>
          <a:p>
            <a:pPr>
              <a:defRPr sz="1100"/>
            </a:pPr>
            <a:endParaRPr lang="en-US"/>
          </a:p>
        </c:txPr>
        <c:crossAx val="49827200"/>
        <c:crosses val="autoZero"/>
        <c:crossBetween val="midCat"/>
        <c:majorUnit val="2000"/>
        <c:minorUnit val="200"/>
      </c:valAx>
      <c:valAx>
        <c:axId val="49827200"/>
        <c:scaling>
          <c:orientation val="minMax"/>
        </c:scaling>
        <c:axPos val="l"/>
        <c:majorGridlines/>
        <c:title>
          <c:tx>
            <c:rich>
              <a:bodyPr/>
              <a:lstStyle/>
              <a:p>
                <a:pPr>
                  <a:defRPr sz="1400"/>
                </a:pPr>
                <a:r>
                  <a:rPr lang="en-US" sz="1400" dirty="0" smtClean="0"/>
                  <a:t>Strain</a:t>
                </a:r>
                <a:r>
                  <a:rPr lang="en-US" sz="1400" baseline="0" dirty="0" smtClean="0"/>
                  <a:t> </a:t>
                </a:r>
                <a:r>
                  <a:rPr lang="en-US" sz="1400" dirty="0" smtClean="0"/>
                  <a:t>(</a:t>
                </a:r>
                <a:r>
                  <a:rPr lang="en-US" sz="1400" dirty="0" err="1" smtClean="0"/>
                  <a:t>arb</a:t>
                </a:r>
                <a:r>
                  <a:rPr lang="en-US" sz="1400" dirty="0"/>
                  <a:t>. units)</a:t>
                </a:r>
              </a:p>
            </c:rich>
          </c:tx>
          <c:layout/>
        </c:title>
        <c:numFmt formatCode="General" sourceLinked="1"/>
        <c:majorTickMark val="none"/>
        <c:tickLblPos val="nextTo"/>
        <c:txPr>
          <a:bodyPr/>
          <a:lstStyle/>
          <a:p>
            <a:pPr>
              <a:defRPr sz="1100"/>
            </a:pPr>
            <a:endParaRPr lang="en-US"/>
          </a:p>
        </c:txPr>
        <c:crossAx val="49825280"/>
        <c:crosses val="autoZero"/>
        <c:crossBetween val="midCat"/>
      </c:valAx>
    </c:plotArea>
    <c:legend>
      <c:legendPos val="r"/>
      <c:layout/>
      <c:txPr>
        <a:bodyPr/>
        <a:lstStyle/>
        <a:p>
          <a:pPr>
            <a:defRPr sz="1200"/>
          </a:pPr>
          <a:endParaRPr lang="en-US"/>
        </a:p>
      </c:txP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A0F720A-13B0-4CB7-A28A-54C2BCE3424B}" type="datetimeFigureOut">
              <a:rPr lang="en-US"/>
              <a:pPr>
                <a:defRPr/>
              </a:pPr>
              <a:t>5/2/2007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66E1F14-793D-440E-91B3-5DF6F4AD812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E10A63-5759-4454-823E-3A5BE85EC244}"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A65469-AD65-441A-ADDD-C3793BEC0FA4}"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9C9A692-788E-437A-910B-68AEAC303727}"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DD6439-E5A9-4EAB-A8C4-3990974F62B2}"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9EB063-E4FC-4818-BDD6-638A8947A64B}"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69CA84-A90C-4927-968D-7EF0DFB26269}"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49E83D8-0BDC-4FF9-B8A0-0850D17EEC03}"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0F5F03-3D68-4646-B7F7-936EE1FBDBD0}"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BAD42C-0B42-47DD-BD9E-094BB00967AC}"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39E64A-66C8-4278-80A7-AABAD18F7C35}"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4957DA-FE86-48F9-9765-67E189AF076F}"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ECFD70-D2F3-4D83-8D0E-00C271A90327}"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FDAC72-461E-4E57-AD06-97BAD8E23B01}"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579A9D-FAC0-4E28-82AC-C3D0A43B3A40}"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857025-013A-48CD-8A3A-B73D76C331AB}"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51CA53-77FE-4888-B4B8-9366571E7C09}"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B74150-F402-48C4-9466-A42C9DE142D8}"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BD8E95-72DA-4B0A-A6BA-608E35ED174A}"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E060EC-9CC3-4177-B3E8-E9D07E0EDE71}"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3DCB4C0A-4E6F-4E44-B905-C329040A2BD8}" type="datetimeFigureOut">
              <a:rPr lang="en-US"/>
              <a:pPr>
                <a:defRPr/>
              </a:pPr>
              <a:t>5/2/2007</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3E7966F5-36DC-47E8-8ECB-23829A1B3ED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EC93330-CBC3-4A45-91CE-E482500C21D9}" type="datetimeFigureOut">
              <a:rPr lang="en-US"/>
              <a:pPr>
                <a:defRPr/>
              </a:pPr>
              <a:t>5/2/2007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57FB3D4-F0AB-4DEC-A02F-BA094C718D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F9E600D-C538-434D-B3BF-AF05EBCB86DE}" type="datetimeFigureOut">
              <a:rPr lang="en-US"/>
              <a:pPr>
                <a:defRPr/>
              </a:pPr>
              <a:t>5/2/2007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61357D1-BD8A-4BA3-B735-895C1675538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B4352640-DC14-4C47-8FF4-41D2B9660FD4}" type="datetimeFigureOut">
              <a:rPr lang="en-US"/>
              <a:pPr>
                <a:defRPr/>
              </a:pPr>
              <a:t>5/2/2007</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DF1A065B-B18E-4C9D-82BA-2D092EC88855}"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A3527BDD-3CD2-41BC-BD8F-7FB978FA00C9}" type="datetimeFigureOut">
              <a:rPr lang="en-US"/>
              <a:pPr>
                <a:defRPr/>
              </a:pPr>
              <a:t>5/2/2007</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541250F3-AB41-47E5-ACD8-C4157547E6A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ABF3E52-24EC-4B4E-9FF7-BEE04E888F0A}" type="datetimeFigureOut">
              <a:rPr lang="en-US"/>
              <a:pPr>
                <a:defRPr/>
              </a:pPr>
              <a:t>5/2/2007</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6D8204A-C7F0-440B-9F4B-16051EF4BFD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E65590F1-14F9-45B9-A3DD-DCE015305FA1}" type="datetimeFigureOut">
              <a:rPr lang="en-US"/>
              <a:pPr>
                <a:defRPr/>
              </a:pPr>
              <a:t>5/2/2007</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1778CB5E-5D68-4D5F-B628-47922C60266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3BD88211-784B-42EF-BA45-0F0BA35147FB}" type="datetimeFigureOut">
              <a:rPr lang="en-US"/>
              <a:pPr>
                <a:defRPr/>
              </a:pPr>
              <a:t>5/2/2007</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F30D40D0-7EFF-4262-80BE-BF1D3618C2BD}"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0EEFD2A-411B-4D1C-A9DC-1C05DF7782F0}" type="datetimeFigureOut">
              <a:rPr lang="en-US"/>
              <a:pPr>
                <a:defRPr/>
              </a:pPr>
              <a:t>5/2/2007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694D8817-94AB-4B06-8106-DF40DB4AE9A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2A61AE67-60D5-4A8C-86A5-C431A8466F8E}" type="datetimeFigureOut">
              <a:rPr lang="en-US"/>
              <a:pPr>
                <a:defRPr/>
              </a:pPr>
              <a:t>5/2/2007</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0B093D39-6736-4C23-A4AC-1B3077435335}"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61B3416C-40D4-467A-A27C-F1915EA36CCB}" type="datetimeFigureOut">
              <a:rPr lang="en-US"/>
              <a:pPr>
                <a:defRPr/>
              </a:pPr>
              <a:t>5/2/2007</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E5E16D52-8F78-4D3C-8C7A-385AFE8F8399}"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DF1CDD59-F91B-4AF5-8219-68936FCD0B98}" type="datetimeFigureOut">
              <a:rPr lang="en-US"/>
              <a:pPr>
                <a:defRPr/>
              </a:pPr>
              <a:t>5/2/2007</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5372BB0C-F592-44A5-9BB6-F7B7EA09DA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49" r:id="rId4"/>
    <p:sldLayoutId id="2147483850" r:id="rId5"/>
    <p:sldLayoutId id="2147483857" r:id="rId6"/>
    <p:sldLayoutId id="2147483851" r:id="rId7"/>
    <p:sldLayoutId id="2147483858" r:id="rId8"/>
    <p:sldLayoutId id="2147483859" r:id="rId9"/>
    <p:sldLayoutId id="2147483852" r:id="rId10"/>
    <p:sldLayoutId id="2147483853"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a:defRPr>
      </a:lvl2pPr>
      <a:lvl3pPr algn="l" rtl="0" eaLnBrk="0" fontAlgn="base" hangingPunct="0">
        <a:spcBef>
          <a:spcPct val="0"/>
        </a:spcBef>
        <a:spcAft>
          <a:spcPct val="0"/>
        </a:spcAft>
        <a:defRPr sz="3000">
          <a:solidFill>
            <a:schemeClr val="tx2"/>
          </a:solidFill>
          <a:latin typeface="Century Schoolbook"/>
        </a:defRPr>
      </a:lvl3pPr>
      <a:lvl4pPr algn="l" rtl="0" eaLnBrk="0" fontAlgn="base" hangingPunct="0">
        <a:spcBef>
          <a:spcPct val="0"/>
        </a:spcBef>
        <a:spcAft>
          <a:spcPct val="0"/>
        </a:spcAft>
        <a:defRPr sz="3000">
          <a:solidFill>
            <a:schemeClr val="tx2"/>
          </a:solidFill>
          <a:latin typeface="Century Schoolbook"/>
        </a:defRPr>
      </a:lvl4pPr>
      <a:lvl5pPr algn="l" rtl="0" eaLnBrk="0" fontAlgn="base" hangingPunct="0">
        <a:spcBef>
          <a:spcPct val="0"/>
        </a:spcBef>
        <a:spcAft>
          <a:spcPct val="0"/>
        </a:spcAft>
        <a:defRPr sz="3000">
          <a:solidFill>
            <a:schemeClr val="tx2"/>
          </a:solidFill>
          <a:latin typeface="Century Schoolbook"/>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file:///C:\Documents%20and%20Settings\Sarah%20Hicks\My%20Documents\Sarah's%20school%20work\Palffy%20lab\Sequence.avi" TargetMode="Externa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124200"/>
            <a:ext cx="6172200" cy="1893888"/>
          </a:xfrm>
        </p:spPr>
        <p:txBody>
          <a:bodyPr/>
          <a:lstStyle/>
          <a:p>
            <a:pPr eaLnBrk="1" fontAlgn="auto" hangingPunct="1">
              <a:spcAft>
                <a:spcPts val="0"/>
              </a:spcAft>
              <a:defRPr/>
            </a:pPr>
            <a:r>
              <a:rPr lang="en-US" dirty="0" smtClean="0"/>
              <a:t>Characterization of Swelling of Liquid Crystal Elastomers</a:t>
            </a:r>
            <a:endParaRPr lang="en-US" dirty="0"/>
          </a:p>
        </p:txBody>
      </p:sp>
      <p:sp>
        <p:nvSpPr>
          <p:cNvPr id="8195" name="Subtitle 2"/>
          <p:cNvSpPr>
            <a:spLocks noGrp="1"/>
          </p:cNvSpPr>
          <p:nvPr>
            <p:ph type="subTitle" idx="1"/>
          </p:nvPr>
        </p:nvSpPr>
        <p:spPr>
          <a:xfrm>
            <a:off x="2286000" y="5003800"/>
            <a:ext cx="6172200" cy="1371600"/>
          </a:xfrm>
        </p:spPr>
        <p:txBody>
          <a:bodyPr/>
          <a:lstStyle/>
          <a:p>
            <a:pPr eaLnBrk="1" hangingPunct="1"/>
            <a:r>
              <a:rPr lang="en-US" smtClean="0"/>
              <a:t>Sarah Hicks</a:t>
            </a:r>
          </a:p>
          <a:p>
            <a:pPr eaLnBrk="1" hangingPunct="1"/>
            <a:r>
              <a:rPr lang="en-US" smtClean="0"/>
              <a:t>Palffy lab</a:t>
            </a:r>
          </a:p>
          <a:p>
            <a:pPr eaLnBrk="1" hangingPunct="1"/>
            <a:r>
              <a:rPr lang="en-US" smtClean="0"/>
              <a:t>Spring 2007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Results: Swelling</a:t>
            </a:r>
            <a:endParaRPr lang="en-US" dirty="0"/>
          </a:p>
        </p:txBody>
      </p:sp>
      <p:graphicFrame>
        <p:nvGraphicFramePr>
          <p:cNvPr id="6" name="Content Placeholder 5"/>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Results: Swelling</a:t>
            </a:r>
            <a:endParaRPr lang="en-US" dirty="0"/>
          </a:p>
        </p:txBody>
      </p:sp>
      <p:grpSp>
        <p:nvGrpSpPr>
          <p:cNvPr id="7" name="Group 6"/>
          <p:cNvGrpSpPr/>
          <p:nvPr/>
        </p:nvGrpSpPr>
        <p:grpSpPr>
          <a:xfrm>
            <a:off x="685800" y="2057400"/>
            <a:ext cx="7162800" cy="2514600"/>
            <a:chOff x="685800" y="2057400"/>
            <a:chExt cx="7162800" cy="2514600"/>
          </a:xfrm>
        </p:grpSpPr>
        <p:pic>
          <p:nvPicPr>
            <p:cNvPr id="18435" name="Picture 2" descr="C:\Documents and Settings\Sarah Hicks\My Documents\Sarah's school work\Palffy lab\041807\0 C.tif"/>
            <p:cNvPicPr>
              <a:picLocks noChangeAspect="1" noChangeArrowheads="1"/>
            </p:cNvPicPr>
            <p:nvPr/>
          </p:nvPicPr>
          <p:blipFill>
            <a:blip r:embed="rId3"/>
            <a:srcRect/>
            <a:stretch>
              <a:fillRect/>
            </a:stretch>
          </p:blipFill>
          <p:spPr bwMode="auto">
            <a:xfrm>
              <a:off x="685800" y="2057400"/>
              <a:ext cx="3352800" cy="2514600"/>
            </a:xfrm>
            <a:prstGeom prst="rect">
              <a:avLst/>
            </a:prstGeom>
            <a:noFill/>
            <a:ln w="9525">
              <a:noFill/>
              <a:miter lim="800000"/>
              <a:headEnd/>
              <a:tailEnd/>
            </a:ln>
          </p:spPr>
        </p:pic>
        <p:pic>
          <p:nvPicPr>
            <p:cNvPr id="18436" name="Picture 3" descr="C:\Documents and Settings\Sarah Hicks\My Documents\Sarah's school work\Palffy lab\041807\28 C.tif"/>
            <p:cNvPicPr>
              <a:picLocks noChangeAspect="1" noChangeArrowheads="1"/>
            </p:cNvPicPr>
            <p:nvPr/>
          </p:nvPicPr>
          <p:blipFill>
            <a:blip r:embed="rId4"/>
            <a:srcRect/>
            <a:stretch>
              <a:fillRect/>
            </a:stretch>
          </p:blipFill>
          <p:spPr bwMode="auto">
            <a:xfrm>
              <a:off x="4495800" y="2057400"/>
              <a:ext cx="3352800" cy="2514600"/>
            </a:xfrm>
            <a:prstGeom prst="rect">
              <a:avLst/>
            </a:prstGeom>
            <a:noFill/>
            <a:ln w="9525">
              <a:noFill/>
              <a:miter lim="800000"/>
              <a:headEnd/>
              <a:tailEnd/>
            </a:ln>
          </p:spPr>
        </p:pic>
      </p:grpSp>
      <p:sp>
        <p:nvSpPr>
          <p:cNvPr id="18437" name="TextBox 5"/>
          <p:cNvSpPr txBox="1">
            <a:spLocks noChangeArrowheads="1"/>
          </p:cNvSpPr>
          <p:nvPr/>
        </p:nvSpPr>
        <p:spPr bwMode="auto">
          <a:xfrm>
            <a:off x="838200" y="4724400"/>
            <a:ext cx="3198813" cy="461963"/>
          </a:xfrm>
          <a:prstGeom prst="rect">
            <a:avLst/>
          </a:prstGeom>
          <a:noFill/>
          <a:ln w="9525">
            <a:noFill/>
            <a:miter lim="800000"/>
            <a:headEnd/>
            <a:tailEnd/>
          </a:ln>
        </p:spPr>
        <p:txBody>
          <a:bodyPr wrap="none">
            <a:spAutoFit/>
          </a:bodyPr>
          <a:lstStyle/>
          <a:p>
            <a:r>
              <a:rPr lang="en-US" sz="2400"/>
              <a:t>Sample at 0% toluene</a:t>
            </a:r>
          </a:p>
        </p:txBody>
      </p:sp>
      <p:sp>
        <p:nvSpPr>
          <p:cNvPr id="18438" name="TextBox 6"/>
          <p:cNvSpPr txBox="1">
            <a:spLocks noChangeArrowheads="1"/>
          </p:cNvSpPr>
          <p:nvPr/>
        </p:nvSpPr>
        <p:spPr bwMode="auto">
          <a:xfrm>
            <a:off x="4572000" y="4724400"/>
            <a:ext cx="3370263" cy="461963"/>
          </a:xfrm>
          <a:prstGeom prst="rect">
            <a:avLst/>
          </a:prstGeom>
          <a:noFill/>
          <a:ln w="9525">
            <a:noFill/>
            <a:miter lim="800000"/>
            <a:headEnd/>
            <a:tailEnd/>
          </a:ln>
        </p:spPr>
        <p:txBody>
          <a:bodyPr wrap="none">
            <a:spAutoFit/>
          </a:bodyPr>
          <a:lstStyle/>
          <a:p>
            <a:r>
              <a:rPr lang="en-US" sz="2400"/>
              <a:t>Sample at 22% toluene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Results: </a:t>
            </a:r>
            <a:r>
              <a:rPr lang="en-US" dirty="0" err="1" smtClean="0"/>
              <a:t>Deswelling</a:t>
            </a:r>
            <a:endParaRPr lang="en-US" dirty="0"/>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Results: </a:t>
            </a:r>
            <a:r>
              <a:rPr lang="en-US" dirty="0" err="1" smtClean="0"/>
              <a:t>Deswelling</a:t>
            </a:r>
            <a:endParaRPr lang="en-US" dirty="0"/>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Results: </a:t>
            </a:r>
            <a:r>
              <a:rPr lang="en-US" dirty="0" err="1" smtClean="0"/>
              <a:t>Deswelling</a:t>
            </a:r>
            <a:endParaRPr lang="en-US" dirty="0"/>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Results: </a:t>
            </a:r>
            <a:r>
              <a:rPr lang="en-US" dirty="0" err="1" smtClean="0"/>
              <a:t>Deswelling</a:t>
            </a:r>
            <a:endParaRPr lang="en-US" dirty="0"/>
          </a:p>
        </p:txBody>
      </p:sp>
      <p:pic>
        <p:nvPicPr>
          <p:cNvPr id="22531" name="Picture 2" descr="C:\Documents and Settings\Sarah Hicks\My Documents\Sarah's school work\Palffy lab\041907\1r A.tif"/>
          <p:cNvPicPr>
            <a:picLocks noChangeAspect="1" noChangeArrowheads="1"/>
          </p:cNvPicPr>
          <p:nvPr/>
        </p:nvPicPr>
        <p:blipFill>
          <a:blip r:embed="rId3"/>
          <a:srcRect/>
          <a:stretch>
            <a:fillRect/>
          </a:stretch>
        </p:blipFill>
        <p:spPr bwMode="auto">
          <a:xfrm>
            <a:off x="838200" y="2209800"/>
            <a:ext cx="3073400" cy="2305050"/>
          </a:xfrm>
          <a:prstGeom prst="rect">
            <a:avLst/>
          </a:prstGeom>
          <a:noFill/>
          <a:ln w="9525">
            <a:noFill/>
            <a:miter lim="800000"/>
            <a:headEnd/>
            <a:tailEnd/>
          </a:ln>
        </p:spPr>
      </p:pic>
      <p:pic>
        <p:nvPicPr>
          <p:cNvPr id="22532" name="Picture 3" descr="C:\Documents and Settings\Sarah Hicks\My Documents\Sarah's school work\Palffy lab\041907\p_515.tif"/>
          <p:cNvPicPr>
            <a:picLocks noChangeAspect="1" noChangeArrowheads="1"/>
          </p:cNvPicPr>
          <p:nvPr/>
        </p:nvPicPr>
        <p:blipFill>
          <a:blip r:embed="rId4"/>
          <a:srcRect/>
          <a:stretch>
            <a:fillRect/>
          </a:stretch>
        </p:blipFill>
        <p:spPr bwMode="auto">
          <a:xfrm>
            <a:off x="4572000" y="2209800"/>
            <a:ext cx="3048000" cy="2286000"/>
          </a:xfrm>
          <a:prstGeom prst="rect">
            <a:avLst/>
          </a:prstGeom>
          <a:noFill/>
          <a:ln w="9525">
            <a:noFill/>
            <a:miter lim="800000"/>
            <a:headEnd/>
            <a:tailEnd/>
          </a:ln>
        </p:spPr>
      </p:pic>
      <p:sp>
        <p:nvSpPr>
          <p:cNvPr id="22533" name="TextBox 5"/>
          <p:cNvSpPr txBox="1">
            <a:spLocks noChangeArrowheads="1"/>
          </p:cNvSpPr>
          <p:nvPr/>
        </p:nvSpPr>
        <p:spPr bwMode="auto">
          <a:xfrm>
            <a:off x="685800" y="4724400"/>
            <a:ext cx="3370263" cy="461963"/>
          </a:xfrm>
          <a:prstGeom prst="rect">
            <a:avLst/>
          </a:prstGeom>
          <a:noFill/>
          <a:ln w="9525">
            <a:noFill/>
            <a:miter lim="800000"/>
            <a:headEnd/>
            <a:tailEnd/>
          </a:ln>
        </p:spPr>
        <p:txBody>
          <a:bodyPr wrap="none">
            <a:spAutoFit/>
          </a:bodyPr>
          <a:lstStyle/>
          <a:p>
            <a:r>
              <a:rPr lang="en-US" sz="2400"/>
              <a:t>Sample at 22% toluene</a:t>
            </a:r>
          </a:p>
        </p:txBody>
      </p:sp>
      <p:sp>
        <p:nvSpPr>
          <p:cNvPr id="22534" name="TextBox 6"/>
          <p:cNvSpPr txBox="1">
            <a:spLocks noChangeArrowheads="1"/>
          </p:cNvSpPr>
          <p:nvPr/>
        </p:nvSpPr>
        <p:spPr bwMode="auto">
          <a:xfrm>
            <a:off x="4343400" y="4724400"/>
            <a:ext cx="4189413" cy="830263"/>
          </a:xfrm>
          <a:prstGeom prst="rect">
            <a:avLst/>
          </a:prstGeom>
          <a:noFill/>
          <a:ln w="9525">
            <a:noFill/>
            <a:miter lim="800000"/>
            <a:headEnd/>
            <a:tailEnd/>
          </a:ln>
        </p:spPr>
        <p:txBody>
          <a:bodyPr wrap="none">
            <a:spAutoFit/>
          </a:bodyPr>
          <a:lstStyle/>
          <a:p>
            <a:r>
              <a:rPr lang="en-US" sz="2400"/>
              <a:t>Sample at 0% toluene</a:t>
            </a:r>
          </a:p>
          <a:p>
            <a:r>
              <a:rPr lang="en-US" sz="2400"/>
              <a:t>after  3 hours and 20 minutes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Experiment: Dynamic Swelling</a:t>
            </a:r>
            <a:endParaRPr lang="en-US" dirty="0"/>
          </a:p>
        </p:txBody>
      </p:sp>
      <p:sp>
        <p:nvSpPr>
          <p:cNvPr id="23555" name="Content Placeholder 2"/>
          <p:cNvSpPr>
            <a:spLocks noGrp="1"/>
          </p:cNvSpPr>
          <p:nvPr>
            <p:ph sz="quarter" idx="1"/>
          </p:nvPr>
        </p:nvSpPr>
        <p:spPr>
          <a:xfrm>
            <a:off x="457200" y="1600200"/>
            <a:ext cx="7467600" cy="2057400"/>
          </a:xfrm>
        </p:spPr>
        <p:txBody>
          <a:bodyPr/>
          <a:lstStyle/>
          <a:p>
            <a:pPr eaLnBrk="1" hangingPunct="1"/>
            <a:r>
              <a:rPr lang="en-US" smtClean="0"/>
              <a:t>Sample was soaked in a mixture of 15% toluene and the change in dimensions were recorded using a camera.</a:t>
            </a:r>
          </a:p>
          <a:p>
            <a:pPr eaLnBrk="1" hangingPunct="1"/>
            <a:r>
              <a:rPr lang="en-US" smtClean="0"/>
              <a:t>Sample was in the mixture for approximately 90 minutes.</a:t>
            </a:r>
          </a:p>
        </p:txBody>
      </p:sp>
      <p:pic>
        <p:nvPicPr>
          <p:cNvPr id="5" name="Sequence.avi">
            <a:hlinkClick r:id="" action="ppaction://media"/>
          </p:cNvPr>
          <p:cNvPicPr>
            <a:picLocks noRot="1" noChangeAspect="1"/>
          </p:cNvPicPr>
          <p:nvPr>
            <a:videoFile r:link="rId1"/>
          </p:nvPr>
        </p:nvPicPr>
        <p:blipFill>
          <a:blip r:embed="rId4"/>
          <a:srcRect/>
          <a:stretch>
            <a:fillRect/>
          </a:stretch>
        </p:blipFill>
        <p:spPr bwMode="auto">
          <a:xfrm>
            <a:off x="2870200" y="3581400"/>
            <a:ext cx="314960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Results: Dynamic Swelling</a:t>
            </a:r>
            <a:endParaRPr lang="en-US" dirty="0"/>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Conclusion</a:t>
            </a:r>
            <a:endParaRPr lang="en-US" dirty="0"/>
          </a:p>
        </p:txBody>
      </p:sp>
      <p:sp>
        <p:nvSpPr>
          <p:cNvPr id="3" name="Content Placeholder 2"/>
          <p:cNvSpPr>
            <a:spLocks noGrp="1"/>
          </p:cNvSpPr>
          <p:nvPr>
            <p:ph sz="quarter" idx="1"/>
          </p:nvPr>
        </p:nvSpPr>
        <p:spPr>
          <a:xfrm>
            <a:off x="457200" y="1600200"/>
            <a:ext cx="7467600" cy="4873625"/>
          </a:xfrm>
        </p:spPr>
        <p:txBody>
          <a:bodyPr>
            <a:normAutofit lnSpcReduction="10000"/>
          </a:bodyPr>
          <a:lstStyle/>
          <a:p>
            <a:pPr marL="274320" indent="-274320" eaLnBrk="1" fontAlgn="auto" hangingPunct="1">
              <a:spcAft>
                <a:spcPts val="0"/>
              </a:spcAft>
              <a:buFont typeface="Wingdings"/>
              <a:buChar char=""/>
              <a:defRPr/>
            </a:pPr>
            <a:r>
              <a:rPr lang="en-US" dirty="0" smtClean="0"/>
              <a:t>With increasing toluene concentration, the strain perpendicular to the nematic director increased while the strain parallel to director decreased. It was vice versa as the concentration was decreased. The perpendicular component was positive and the parallel component was negative.</a:t>
            </a:r>
          </a:p>
          <a:p>
            <a:pPr marL="274320" indent="-274320" eaLnBrk="1" fontAlgn="auto" hangingPunct="1">
              <a:spcAft>
                <a:spcPts val="0"/>
              </a:spcAft>
              <a:buFont typeface="Wingdings"/>
              <a:buChar char=""/>
              <a:defRPr/>
            </a:pPr>
            <a:r>
              <a:rPr lang="en-US" dirty="0" smtClean="0"/>
              <a:t>Also, the sample transitioned into the isotropic phase as concentration increased. As the toluene concentration decreased, the sample transitioned back to nematic phase.</a:t>
            </a:r>
          </a:p>
          <a:p>
            <a:pPr marL="274320" indent="-274320" eaLnBrk="1" fontAlgn="auto" hangingPunct="1">
              <a:spcAft>
                <a:spcPts val="0"/>
              </a:spcAft>
              <a:buFont typeface="Wingdings"/>
              <a:buChar char=""/>
              <a:defRPr/>
            </a:pPr>
            <a:r>
              <a:rPr lang="en-US" dirty="0" smtClean="0"/>
              <a:t> With the concentration kept constant, the strain perpendicular to the director increased while the strain parallel to director decreased as time progressed before reaching an equilibrium.</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References</a:t>
            </a:r>
            <a:endParaRPr lang="en-US" dirty="0"/>
          </a:p>
        </p:txBody>
      </p:sp>
      <p:sp>
        <p:nvSpPr>
          <p:cNvPr id="26627" name="Content Placeholder 2"/>
          <p:cNvSpPr>
            <a:spLocks noGrp="1"/>
          </p:cNvSpPr>
          <p:nvPr>
            <p:ph sz="quarter" idx="1"/>
          </p:nvPr>
        </p:nvSpPr>
        <p:spPr>
          <a:xfrm>
            <a:off x="457200" y="1600200"/>
            <a:ext cx="7467600" cy="4873625"/>
          </a:xfrm>
        </p:spPr>
        <p:txBody>
          <a:bodyPr/>
          <a:lstStyle/>
          <a:p>
            <a:pPr marL="273050" lvl="1" eaLnBrk="1" hangingPunct="1">
              <a:spcBef>
                <a:spcPts val="600"/>
              </a:spcBef>
              <a:buSzPct val="70000"/>
              <a:buFont typeface="Wingdings" pitchFamily="2" charset="2"/>
              <a:buChar char=""/>
            </a:pPr>
            <a:r>
              <a:rPr lang="en-US" sz="2400" dirty="0" smtClean="0"/>
              <a:t>1. W. </a:t>
            </a:r>
            <a:r>
              <a:rPr lang="en-US" sz="2400" dirty="0" err="1" smtClean="0"/>
              <a:t>Gleim</a:t>
            </a:r>
            <a:r>
              <a:rPr lang="en-US" sz="2400" dirty="0" smtClean="0"/>
              <a:t> and H. </a:t>
            </a:r>
            <a:r>
              <a:rPr lang="en-US" sz="2400" dirty="0" err="1" smtClean="0"/>
              <a:t>Finklemann</a:t>
            </a:r>
            <a:r>
              <a:rPr lang="en-US" sz="2400" dirty="0" smtClean="0"/>
              <a:t>, </a:t>
            </a:r>
            <a:r>
              <a:rPr lang="en-US" sz="2400" i="1" dirty="0" smtClean="0"/>
              <a:t>Side Chain Liquid Crystalline Polymers</a:t>
            </a:r>
            <a:r>
              <a:rPr lang="en-US" sz="2400" dirty="0" smtClean="0"/>
              <a:t>, edited by C. B. </a:t>
            </a:r>
            <a:r>
              <a:rPr lang="en-US" sz="2400" dirty="0" err="1" smtClean="0"/>
              <a:t>McArdle</a:t>
            </a:r>
            <a:r>
              <a:rPr lang="en-US" sz="2400" dirty="0" smtClean="0"/>
              <a:t>, Glasgow: Blackie (1989).</a:t>
            </a:r>
          </a:p>
          <a:p>
            <a:pPr marL="273050" lvl="1" eaLnBrk="1" hangingPunct="1">
              <a:spcBef>
                <a:spcPts val="600"/>
              </a:spcBef>
              <a:buSzPct val="70000"/>
              <a:buFont typeface="Wingdings" pitchFamily="2" charset="2"/>
              <a:buChar char=""/>
            </a:pPr>
            <a:r>
              <a:rPr lang="en-US" sz="2400" dirty="0" smtClean="0"/>
              <a:t>2. H. </a:t>
            </a:r>
            <a:r>
              <a:rPr lang="en-US" sz="2400" dirty="0" err="1" smtClean="0"/>
              <a:t>Schuring</a:t>
            </a:r>
            <a:r>
              <a:rPr lang="en-US" sz="2400" dirty="0" smtClean="0"/>
              <a:t>, R. </a:t>
            </a:r>
            <a:r>
              <a:rPr lang="en-US" sz="2400" dirty="0" err="1" smtClean="0"/>
              <a:t>Stannarius</a:t>
            </a:r>
            <a:r>
              <a:rPr lang="en-US" sz="2400" dirty="0" smtClean="0"/>
              <a:t>, C. </a:t>
            </a:r>
            <a:r>
              <a:rPr lang="en-US" sz="2400" dirty="0" err="1" smtClean="0"/>
              <a:t>Tolksdorf</a:t>
            </a:r>
            <a:r>
              <a:rPr lang="en-US" sz="2400" dirty="0" smtClean="0"/>
              <a:t>, R. </a:t>
            </a:r>
            <a:r>
              <a:rPr lang="en-US" sz="2400" dirty="0" err="1" smtClean="0"/>
              <a:t>Zentel</a:t>
            </a:r>
            <a:r>
              <a:rPr lang="en-US" sz="2400" dirty="0" smtClean="0"/>
              <a:t>. </a:t>
            </a:r>
            <a:r>
              <a:rPr lang="en-US" sz="2400" i="1" dirty="0" smtClean="0"/>
              <a:t>Macromolecules</a:t>
            </a:r>
            <a:r>
              <a:rPr lang="en-US" sz="2400" dirty="0" smtClean="0"/>
              <a:t> </a:t>
            </a:r>
            <a:r>
              <a:rPr lang="en-US" sz="2400" b="1" dirty="0" smtClean="0"/>
              <a:t>34</a:t>
            </a:r>
            <a:r>
              <a:rPr lang="en-US" sz="2400" dirty="0" smtClean="0"/>
              <a:t> 3962 (2001).</a:t>
            </a:r>
          </a:p>
          <a:p>
            <a:pPr marL="273050" lvl="1" eaLnBrk="1" hangingPunct="1">
              <a:spcBef>
                <a:spcPts val="600"/>
              </a:spcBef>
              <a:buSzPct val="70000"/>
              <a:buFont typeface="Wingdings" pitchFamily="2" charset="2"/>
              <a:buChar char=""/>
            </a:pPr>
            <a:r>
              <a:rPr lang="en-US" sz="2400" dirty="0" smtClean="0"/>
              <a:t>3. T. Eckert, H. </a:t>
            </a:r>
            <a:r>
              <a:rPr lang="en-US" sz="2400" dirty="0" err="1" smtClean="0"/>
              <a:t>Finkelmann</a:t>
            </a:r>
            <a:r>
              <a:rPr lang="en-US" sz="2400" dirty="0" smtClean="0"/>
              <a:t>. </a:t>
            </a:r>
            <a:r>
              <a:rPr lang="en-US" sz="2400" i="1" dirty="0" err="1" smtClean="0"/>
              <a:t>Macromol</a:t>
            </a:r>
            <a:r>
              <a:rPr lang="en-US" sz="2400" i="1" dirty="0" smtClean="0"/>
              <a:t>. rapid </a:t>
            </a:r>
            <a:r>
              <a:rPr lang="en-US" sz="2400" i="1" dirty="0" err="1" smtClean="0"/>
              <a:t>Commum</a:t>
            </a:r>
            <a:r>
              <a:rPr lang="en-US" sz="2400" i="1" dirty="0" smtClean="0"/>
              <a:t>.</a:t>
            </a:r>
            <a:r>
              <a:rPr lang="en-US" sz="2400" dirty="0" smtClean="0"/>
              <a:t>, </a:t>
            </a:r>
            <a:r>
              <a:rPr lang="en-US" sz="2400" b="1" dirty="0" smtClean="0"/>
              <a:t>17</a:t>
            </a:r>
            <a:r>
              <a:rPr lang="en-US" sz="2400" dirty="0" smtClean="0"/>
              <a:t> 767 (1996).</a:t>
            </a:r>
          </a:p>
          <a:p>
            <a:pPr marL="273050" lvl="1" eaLnBrk="1" hangingPunct="1">
              <a:spcBef>
                <a:spcPts val="600"/>
              </a:spcBef>
              <a:buSzPct val="70000"/>
              <a:buFont typeface="Wingdings" pitchFamily="2" charset="2"/>
              <a:buChar char=""/>
            </a:pPr>
            <a:r>
              <a:rPr lang="en-US" sz="2400" dirty="0" smtClean="0"/>
              <a:t>4. K. </a:t>
            </a:r>
            <a:r>
              <a:rPr lang="en-US" sz="2400" dirty="0" err="1" smtClean="0"/>
              <a:t>Semmler</a:t>
            </a:r>
            <a:r>
              <a:rPr lang="en-US" sz="2400" dirty="0" smtClean="0"/>
              <a:t>, H. </a:t>
            </a:r>
            <a:r>
              <a:rPr lang="en-US" sz="2400" dirty="0" err="1" smtClean="0"/>
              <a:t>Finkelmann</a:t>
            </a:r>
            <a:r>
              <a:rPr lang="en-US" sz="2400" dirty="0" smtClean="0"/>
              <a:t>, </a:t>
            </a:r>
            <a:r>
              <a:rPr lang="en-US" sz="2400" i="1" dirty="0" err="1" smtClean="0"/>
              <a:t>Macromol</a:t>
            </a:r>
            <a:r>
              <a:rPr lang="en-US" sz="2400" i="1" dirty="0" smtClean="0"/>
              <a:t>. Chem. Phys.</a:t>
            </a:r>
            <a:r>
              <a:rPr lang="en-US" sz="2400" dirty="0" smtClean="0"/>
              <a:t>, </a:t>
            </a:r>
            <a:r>
              <a:rPr lang="en-US" sz="2400" b="1" dirty="0" smtClean="0"/>
              <a:t>196</a:t>
            </a:r>
            <a:r>
              <a:rPr lang="en-US" sz="2400" dirty="0" smtClean="0"/>
              <a:t> 3197 (1995).</a:t>
            </a:r>
          </a:p>
          <a:p>
            <a:pPr marL="273050" lvl="1" eaLnBrk="1" hangingPunct="1">
              <a:spcBef>
                <a:spcPts val="600"/>
              </a:spcBef>
              <a:buSzPct val="70000"/>
              <a:buFont typeface="Wingdings" pitchFamily="2" charset="2"/>
              <a:buChar char=""/>
            </a:pPr>
            <a:r>
              <a:rPr lang="en-US" sz="2400" dirty="0" smtClean="0"/>
              <a:t>5. R. Kohler, R. </a:t>
            </a:r>
            <a:r>
              <a:rPr lang="en-US" sz="2400" dirty="0" err="1" smtClean="0"/>
              <a:t>Stannarius</a:t>
            </a:r>
            <a:r>
              <a:rPr lang="en-US" sz="2400" dirty="0" smtClean="0"/>
              <a:t>, C. </a:t>
            </a:r>
            <a:r>
              <a:rPr lang="en-US" sz="2400" dirty="0" err="1" smtClean="0"/>
              <a:t>Tolksdorf</a:t>
            </a:r>
            <a:r>
              <a:rPr lang="en-US" sz="2400" dirty="0" smtClean="0"/>
              <a:t>, R. </a:t>
            </a:r>
            <a:r>
              <a:rPr lang="en-US" sz="2400" dirty="0" err="1" smtClean="0"/>
              <a:t>Zentel</a:t>
            </a:r>
            <a:r>
              <a:rPr lang="en-US" sz="2400" dirty="0" smtClean="0"/>
              <a:t>. </a:t>
            </a:r>
            <a:r>
              <a:rPr lang="en-US" sz="2400" i="1" dirty="0" smtClean="0"/>
              <a:t>Appl. Phys. A </a:t>
            </a:r>
            <a:r>
              <a:rPr lang="en-US" sz="2400" b="1" dirty="0" smtClean="0"/>
              <a:t>80</a:t>
            </a:r>
            <a:r>
              <a:rPr lang="en-US" sz="2400" dirty="0" smtClean="0"/>
              <a:t> 381 (2005).</a:t>
            </a:r>
          </a:p>
          <a:p>
            <a:pPr eaLnBrk="1" hangingPunct="1"/>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Outline</a:t>
            </a:r>
            <a:endParaRPr lang="en-US" dirty="0"/>
          </a:p>
        </p:txBody>
      </p:sp>
      <p:sp>
        <p:nvSpPr>
          <p:cNvPr id="9219" name="Content Placeholder 2"/>
          <p:cNvSpPr>
            <a:spLocks noGrp="1"/>
          </p:cNvSpPr>
          <p:nvPr>
            <p:ph sz="quarter" idx="1"/>
          </p:nvPr>
        </p:nvSpPr>
        <p:spPr>
          <a:xfrm>
            <a:off x="457200" y="1600200"/>
            <a:ext cx="7467600" cy="4873625"/>
          </a:xfrm>
        </p:spPr>
        <p:txBody>
          <a:bodyPr/>
          <a:lstStyle/>
          <a:p>
            <a:pPr eaLnBrk="1" hangingPunct="1"/>
            <a:r>
              <a:rPr lang="en-US" sz="2800" smtClean="0"/>
              <a:t>Introduction</a:t>
            </a:r>
          </a:p>
          <a:p>
            <a:pPr lvl="1" eaLnBrk="1" hangingPunct="1"/>
            <a:r>
              <a:rPr lang="en-US" sz="2500" smtClean="0"/>
              <a:t>Liquid crystal elastomers (LCE)</a:t>
            </a:r>
          </a:p>
          <a:p>
            <a:pPr lvl="1" eaLnBrk="1" hangingPunct="1"/>
            <a:r>
              <a:rPr lang="en-US" sz="2500" smtClean="0"/>
              <a:t>New Liquid Crystal Materials Facility</a:t>
            </a:r>
          </a:p>
          <a:p>
            <a:pPr eaLnBrk="1" hangingPunct="1"/>
            <a:r>
              <a:rPr lang="en-US" sz="2800" smtClean="0"/>
              <a:t>Experiment</a:t>
            </a:r>
          </a:p>
          <a:p>
            <a:pPr lvl="1" eaLnBrk="1" hangingPunct="1"/>
            <a:r>
              <a:rPr lang="en-US" sz="2500" smtClean="0"/>
              <a:t>Swelling/Deswelling</a:t>
            </a:r>
          </a:p>
          <a:p>
            <a:pPr lvl="1" eaLnBrk="1" hangingPunct="1"/>
            <a:r>
              <a:rPr lang="en-US" sz="2500" smtClean="0"/>
              <a:t>Dynamic Swelling</a:t>
            </a:r>
          </a:p>
          <a:p>
            <a:pPr eaLnBrk="1" hangingPunct="1"/>
            <a:r>
              <a:rPr lang="en-US" sz="2800" smtClean="0"/>
              <a:t>Results</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cap="none" smtClean="0"/>
              <a:t>INTRODUCTION: LIQUID CRYSTAL ELASTOMERS (LCE)</a:t>
            </a:r>
          </a:p>
        </p:txBody>
      </p:sp>
      <p:sp>
        <p:nvSpPr>
          <p:cNvPr id="10243" name="Content Placeholder 2"/>
          <p:cNvSpPr>
            <a:spLocks noGrp="1"/>
          </p:cNvSpPr>
          <p:nvPr>
            <p:ph sz="quarter" idx="1"/>
          </p:nvPr>
        </p:nvSpPr>
        <p:spPr>
          <a:xfrm>
            <a:off x="457200" y="1600200"/>
            <a:ext cx="7467600" cy="4873625"/>
          </a:xfrm>
        </p:spPr>
        <p:txBody>
          <a:bodyPr/>
          <a:lstStyle/>
          <a:p>
            <a:pPr eaLnBrk="1" hangingPunct="1"/>
            <a:r>
              <a:rPr lang="en-US" sz="2800" smtClean="0"/>
              <a:t>LCE:</a:t>
            </a:r>
          </a:p>
          <a:p>
            <a:pPr lvl="1" eaLnBrk="1" hangingPunct="1"/>
            <a:r>
              <a:rPr lang="en-US" sz="2400" smtClean="0"/>
              <a:t>combination of polymer rubber with anisotropic liquid crystal</a:t>
            </a:r>
            <a:r>
              <a:rPr lang="en-US" sz="2400" baseline="30000" smtClean="0"/>
              <a:t>1</a:t>
            </a:r>
            <a:endParaRPr lang="en-US" sz="2400" baseline="-25000" smtClean="0"/>
          </a:p>
          <a:p>
            <a:pPr lvl="1" eaLnBrk="1" hangingPunct="1"/>
            <a:r>
              <a:rPr lang="en-US" sz="2400" smtClean="0"/>
              <a:t>coupling of orientational order and mechanical strain</a:t>
            </a:r>
            <a:r>
              <a:rPr lang="en-US" sz="2400" baseline="30000" smtClean="0"/>
              <a:t>2</a:t>
            </a:r>
          </a:p>
          <a:p>
            <a:pPr lvl="1" eaLnBrk="1" hangingPunct="1"/>
            <a:r>
              <a:rPr lang="en-US" sz="2400" smtClean="0"/>
              <a:t>sample orientation can be achieved by applying mechanical stretching</a:t>
            </a:r>
            <a:r>
              <a:rPr lang="en-US" sz="2400" baseline="30000" smtClean="0"/>
              <a:t>3,4</a:t>
            </a:r>
            <a:r>
              <a:rPr lang="en-US" sz="2400" smtClean="0"/>
              <a:t> or by cross-linking</a:t>
            </a:r>
            <a:r>
              <a:rPr lang="en-US" sz="2400" baseline="30000" smtClean="0"/>
              <a:t>5</a:t>
            </a:r>
          </a:p>
          <a:p>
            <a:pPr lvl="1" eaLnBrk="1" hangingPunct="1"/>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Introduction: Liquid Crystal Materials Facility (NLCMF)</a:t>
            </a:r>
            <a:endParaRPr lang="en-US" dirty="0"/>
          </a:p>
        </p:txBody>
      </p:sp>
      <p:sp>
        <p:nvSpPr>
          <p:cNvPr id="11267" name="Content Placeholder 2"/>
          <p:cNvSpPr>
            <a:spLocks noGrp="1"/>
          </p:cNvSpPr>
          <p:nvPr>
            <p:ph sz="quarter" idx="1"/>
          </p:nvPr>
        </p:nvSpPr>
        <p:spPr>
          <a:xfrm>
            <a:off x="457200" y="1600200"/>
            <a:ext cx="7467600" cy="4873625"/>
          </a:xfrm>
        </p:spPr>
        <p:txBody>
          <a:bodyPr/>
          <a:lstStyle/>
          <a:p>
            <a:pPr eaLnBrk="1" hangingPunct="1"/>
            <a:r>
              <a:rPr lang="en-US" sz="2800" dirty="0" smtClean="0"/>
              <a:t>NLCMF</a:t>
            </a:r>
          </a:p>
          <a:p>
            <a:pPr lvl="1" eaLnBrk="1" hangingPunct="1"/>
            <a:r>
              <a:rPr lang="en-US" sz="2400" dirty="0" smtClean="0"/>
              <a:t>Provide LCE samples developed by different groups to community</a:t>
            </a:r>
          </a:p>
          <a:p>
            <a:pPr eaLnBrk="1" hangingPunct="1"/>
            <a:r>
              <a:rPr lang="en-US" sz="2800" dirty="0" smtClean="0"/>
              <a:t>Duties</a:t>
            </a:r>
          </a:p>
          <a:p>
            <a:pPr lvl="1" eaLnBrk="1" hangingPunct="1"/>
            <a:r>
              <a:rPr lang="en-US" sz="2400" dirty="0" smtClean="0"/>
              <a:t>Aided in the construction of smectic LCE </a:t>
            </a:r>
          </a:p>
          <a:p>
            <a:pPr lvl="1" eaLnBrk="1" hangingPunct="1"/>
            <a:r>
              <a:rPr lang="en-US" sz="2400" dirty="0" smtClean="0"/>
              <a:t>Development of NLCMF Website</a:t>
            </a:r>
          </a:p>
          <a:p>
            <a:pPr lvl="1" eaLnBrk="1" hangingPunct="1"/>
            <a:r>
              <a:rPr lang="en-US" sz="2400" dirty="0" smtClean="0"/>
              <a:t>Characterization of Nematic LCE</a:t>
            </a:r>
          </a:p>
          <a:p>
            <a:pPr lvl="2" eaLnBrk="1" hangingPunct="1"/>
            <a:r>
              <a:rPr lang="en-US" sz="2200" dirty="0" smtClean="0"/>
              <a:t>measured strain of sample versus toluene concentration</a:t>
            </a:r>
          </a:p>
          <a:p>
            <a:pPr lvl="1" eaLnBrk="1" hangingPunct="1"/>
            <a:endParaRPr lang="en-US" dirty="0" smtClean="0"/>
          </a:p>
          <a:p>
            <a:pPr lvl="1" eaLnBrk="1" hangingPunct="1">
              <a:buFont typeface="Wingdings 2" pitchFamily="18" charset="2"/>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Introduction: Diffusion</a:t>
            </a:r>
            <a:endParaRPr lang="en-US" dirty="0"/>
          </a:p>
        </p:txBody>
      </p:sp>
      <p:sp>
        <p:nvSpPr>
          <p:cNvPr id="1229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entury Schoolbook" pitchFamily="18" charset="0"/>
            </a:endParaRPr>
          </a:p>
        </p:txBody>
      </p:sp>
      <p:sp>
        <p:nvSpPr>
          <p:cNvPr id="12292"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entury Schoolbook" pitchFamily="18" charset="0"/>
            </a:endParaRPr>
          </a:p>
        </p:txBody>
      </p:sp>
      <p:sp>
        <p:nvSpPr>
          <p:cNvPr id="12293"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entury Schoolbook" pitchFamily="18" charset="0"/>
            </a:endParaRPr>
          </a:p>
        </p:txBody>
      </p:sp>
      <p:sp>
        <p:nvSpPr>
          <p:cNvPr id="12294"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entury Schoolbook" pitchFamily="18" charset="0"/>
            </a:endParaRPr>
          </a:p>
        </p:txBody>
      </p:sp>
      <p:sp>
        <p:nvSpPr>
          <p:cNvPr id="12295" name="TextBox 11"/>
          <p:cNvSpPr txBox="1">
            <a:spLocks noChangeArrowheads="1"/>
          </p:cNvSpPr>
          <p:nvPr/>
        </p:nvSpPr>
        <p:spPr bwMode="auto">
          <a:xfrm>
            <a:off x="5791200" y="3733800"/>
            <a:ext cx="1589088" cy="461963"/>
          </a:xfrm>
          <a:prstGeom prst="rect">
            <a:avLst/>
          </a:prstGeom>
          <a:noFill/>
          <a:ln w="9525">
            <a:noFill/>
            <a:miter lim="800000"/>
            <a:headEnd/>
            <a:tailEnd/>
          </a:ln>
        </p:spPr>
        <p:txBody>
          <a:bodyPr wrap="none">
            <a:spAutoFit/>
          </a:bodyPr>
          <a:lstStyle/>
          <a:p>
            <a:r>
              <a:rPr lang="en-US" sz="2400">
                <a:latin typeface="Century Schoolbook" pitchFamily="18" charset="0"/>
              </a:rPr>
              <a:t>for liquids:</a:t>
            </a:r>
          </a:p>
        </p:txBody>
      </p:sp>
      <p:sp>
        <p:nvSpPr>
          <p:cNvPr id="12296" name="TextBox 12"/>
          <p:cNvSpPr txBox="1">
            <a:spLocks noChangeArrowheads="1"/>
          </p:cNvSpPr>
          <p:nvPr/>
        </p:nvSpPr>
        <p:spPr bwMode="auto">
          <a:xfrm>
            <a:off x="1295400" y="3733800"/>
            <a:ext cx="3248005" cy="461665"/>
          </a:xfrm>
          <a:prstGeom prst="rect">
            <a:avLst/>
          </a:prstGeom>
          <a:noFill/>
          <a:ln w="9525">
            <a:noFill/>
            <a:miter lim="800000"/>
            <a:headEnd/>
            <a:tailEnd/>
          </a:ln>
        </p:spPr>
        <p:txBody>
          <a:bodyPr wrap="none">
            <a:spAutoFit/>
          </a:bodyPr>
          <a:lstStyle/>
          <a:p>
            <a:r>
              <a:rPr lang="en-US" sz="2400" dirty="0" smtClean="0">
                <a:latin typeface="Century Schoolbook" pitchFamily="18" charset="0"/>
              </a:rPr>
              <a:t>thickness </a:t>
            </a:r>
            <a:r>
              <a:rPr lang="en-US" sz="2400" dirty="0">
                <a:latin typeface="Century Schoolbook" pitchFamily="18" charset="0"/>
              </a:rPr>
              <a:t>of </a:t>
            </a:r>
            <a:r>
              <a:rPr lang="en-US" sz="2400" dirty="0" err="1">
                <a:latin typeface="Century Schoolbook" pitchFamily="18" charset="0"/>
              </a:rPr>
              <a:t>elastomer</a:t>
            </a:r>
            <a:endParaRPr lang="en-US" sz="2400" dirty="0">
              <a:latin typeface="Century Schoolbook" pitchFamily="18" charset="0"/>
            </a:endParaRPr>
          </a:p>
        </p:txBody>
      </p:sp>
      <p:sp>
        <p:nvSpPr>
          <p:cNvPr id="12297" name="TextBox 13"/>
          <p:cNvSpPr txBox="1">
            <a:spLocks noChangeArrowheads="1"/>
          </p:cNvSpPr>
          <p:nvPr/>
        </p:nvSpPr>
        <p:spPr bwMode="auto">
          <a:xfrm>
            <a:off x="5105400" y="1828800"/>
            <a:ext cx="3352800" cy="1200150"/>
          </a:xfrm>
          <a:prstGeom prst="rect">
            <a:avLst/>
          </a:prstGeom>
          <a:noFill/>
          <a:ln w="9525">
            <a:noFill/>
            <a:miter lim="800000"/>
            <a:headEnd/>
            <a:tailEnd/>
          </a:ln>
        </p:spPr>
        <p:txBody>
          <a:bodyPr>
            <a:spAutoFit/>
          </a:bodyPr>
          <a:lstStyle/>
          <a:p>
            <a:r>
              <a:rPr lang="en-US" sz="2400">
                <a:latin typeface="Century Schoolbook" pitchFamily="18" charset="0"/>
              </a:rPr>
              <a:t>D=diffusion coefficient</a:t>
            </a:r>
          </a:p>
          <a:p>
            <a:r>
              <a:rPr lang="en-US" sz="2400">
                <a:latin typeface="Century Schoolbook" pitchFamily="18" charset="0"/>
              </a:rPr>
              <a:t>ρ=density</a:t>
            </a:r>
          </a:p>
          <a:p>
            <a:r>
              <a:rPr lang="en-US" sz="2400">
                <a:latin typeface="Century Schoolbook" pitchFamily="18" charset="0"/>
              </a:rPr>
              <a:t>t=time</a:t>
            </a:r>
          </a:p>
        </p:txBody>
      </p:sp>
      <p:sp>
        <p:nvSpPr>
          <p:cNvPr id="1229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entury Schoolbook" pitchFamily="18" charset="0"/>
            </a:endParaRPr>
          </a:p>
        </p:txBody>
      </p:sp>
      <p:sp>
        <p:nvSpPr>
          <p:cNvPr id="12299" name="Rectangle 11"/>
          <p:cNvSpPr>
            <a:spLocks noChangeArrowheads="1"/>
          </p:cNvSpPr>
          <p:nvPr/>
        </p:nvSpPr>
        <p:spPr bwMode="auto">
          <a:xfrm>
            <a:off x="0" y="647700"/>
            <a:ext cx="9144000" cy="0"/>
          </a:xfrm>
          <a:prstGeom prst="rect">
            <a:avLst/>
          </a:prstGeom>
          <a:noFill/>
          <a:ln w="9525">
            <a:noFill/>
            <a:miter lim="800000"/>
            <a:headEnd/>
            <a:tailEnd/>
          </a:ln>
        </p:spPr>
        <p:txBody>
          <a:bodyPr wrap="none" anchor="ctr">
            <a:spAutoFit/>
          </a:bodyPr>
          <a:lstStyle/>
          <a:p>
            <a:endParaRPr lang="en-US"/>
          </a:p>
        </p:txBody>
      </p:sp>
      <p:sp>
        <p:nvSpPr>
          <p:cNvPr id="1230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entury Schoolbook" pitchFamily="18" charset="0"/>
            </a:endParaRPr>
          </a:p>
        </p:txBody>
      </p:sp>
      <p:sp>
        <p:nvSpPr>
          <p:cNvPr id="12301" name="Rectangle 14"/>
          <p:cNvSpPr>
            <a:spLocks noChangeArrowheads="1"/>
          </p:cNvSpPr>
          <p:nvPr/>
        </p:nvSpPr>
        <p:spPr bwMode="auto">
          <a:xfrm>
            <a:off x="0" y="819150"/>
            <a:ext cx="9144000" cy="0"/>
          </a:xfrm>
          <a:prstGeom prst="rect">
            <a:avLst/>
          </a:prstGeom>
          <a:noFill/>
          <a:ln w="9525">
            <a:noFill/>
            <a:miter lim="800000"/>
            <a:headEnd/>
            <a:tailEnd/>
          </a:ln>
        </p:spPr>
        <p:txBody>
          <a:bodyPr wrap="none" anchor="ctr">
            <a:spAutoFit/>
          </a:bodyPr>
          <a:lstStyle/>
          <a:p>
            <a:endParaRPr lang="en-US"/>
          </a:p>
        </p:txBody>
      </p:sp>
      <p:sp>
        <p:nvSpPr>
          <p:cNvPr id="1230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entury Schoolbook" pitchFamily="18" charset="0"/>
            </a:endParaRPr>
          </a:p>
        </p:txBody>
      </p:sp>
      <p:sp>
        <p:nvSpPr>
          <p:cNvPr id="12303"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a:p>
        </p:txBody>
      </p:sp>
      <p:sp>
        <p:nvSpPr>
          <p:cNvPr id="12304"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entury Schoolbook" pitchFamily="18" charset="0"/>
            </a:endParaRPr>
          </a:p>
        </p:txBody>
      </p:sp>
      <p:pic>
        <p:nvPicPr>
          <p:cNvPr id="12305"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371600" y="1676400"/>
            <a:ext cx="2181225" cy="876300"/>
          </a:xfrm>
          <a:prstGeom prst="rect">
            <a:avLst/>
          </a:prstGeom>
          <a:noFill/>
          <a:ln w="9525">
            <a:noFill/>
            <a:miter lim="800000"/>
            <a:headEnd/>
            <a:tailEnd/>
          </a:ln>
        </p:spPr>
      </p:pic>
      <p:sp>
        <p:nvSpPr>
          <p:cNvPr id="12306" name="Rectangle 6"/>
          <p:cNvSpPr>
            <a:spLocks noChangeArrowheads="1"/>
          </p:cNvSpPr>
          <p:nvPr/>
        </p:nvSpPr>
        <p:spPr bwMode="auto">
          <a:xfrm>
            <a:off x="0" y="1333500"/>
            <a:ext cx="9144000" cy="0"/>
          </a:xfrm>
          <a:prstGeom prst="rect">
            <a:avLst/>
          </a:prstGeom>
          <a:noFill/>
          <a:ln w="9525">
            <a:noFill/>
            <a:miter lim="800000"/>
            <a:headEnd/>
            <a:tailEnd/>
          </a:ln>
        </p:spPr>
        <p:txBody>
          <a:bodyPr wrap="none" anchor="ctr">
            <a:spAutoFit/>
          </a:bodyPr>
          <a:lstStyle/>
          <a:p>
            <a:endParaRPr lang="en-US"/>
          </a:p>
        </p:txBody>
      </p:sp>
      <p:sp>
        <p:nvSpPr>
          <p:cNvPr id="12307"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entury Schoolbook" pitchFamily="18" charset="0"/>
            </a:endParaRPr>
          </a:p>
        </p:txBody>
      </p:sp>
      <p:pic>
        <p:nvPicPr>
          <p:cNvPr id="12308"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81200" y="2667000"/>
            <a:ext cx="942975" cy="914400"/>
          </a:xfrm>
          <a:prstGeom prst="rect">
            <a:avLst/>
          </a:prstGeom>
          <a:noFill/>
          <a:ln w="9525">
            <a:noFill/>
            <a:miter lim="800000"/>
            <a:headEnd/>
            <a:tailEnd/>
          </a:ln>
        </p:spPr>
      </p:pic>
      <p:sp>
        <p:nvSpPr>
          <p:cNvPr id="12309" name="Rectangle 9"/>
          <p:cNvSpPr>
            <a:spLocks noChangeArrowheads="1"/>
          </p:cNvSpPr>
          <p:nvPr/>
        </p:nvSpPr>
        <p:spPr bwMode="auto">
          <a:xfrm>
            <a:off x="0" y="1371600"/>
            <a:ext cx="9144000" cy="0"/>
          </a:xfrm>
          <a:prstGeom prst="rect">
            <a:avLst/>
          </a:prstGeom>
          <a:noFill/>
          <a:ln w="9525">
            <a:noFill/>
            <a:miter lim="800000"/>
            <a:headEnd/>
            <a:tailEnd/>
          </a:ln>
        </p:spPr>
        <p:txBody>
          <a:bodyPr wrap="none" anchor="ctr">
            <a:spAutoFit/>
          </a:bodyPr>
          <a:lstStyle/>
          <a:p>
            <a:endParaRPr lang="en-US"/>
          </a:p>
        </p:txBody>
      </p:sp>
      <p:sp>
        <p:nvSpPr>
          <p:cNvPr id="1231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entury Schoolbook" pitchFamily="18" charset="0"/>
            </a:endParaRPr>
          </a:p>
        </p:txBody>
      </p:sp>
      <p:pic>
        <p:nvPicPr>
          <p:cNvPr id="12311" name="Picture 1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295400" y="4343400"/>
            <a:ext cx="2705100" cy="485775"/>
          </a:xfrm>
          <a:prstGeom prst="rect">
            <a:avLst/>
          </a:prstGeom>
          <a:noFill/>
          <a:ln w="9525">
            <a:noFill/>
            <a:miter lim="800000"/>
            <a:headEnd/>
            <a:tailEnd/>
          </a:ln>
        </p:spPr>
      </p:pic>
      <p:sp>
        <p:nvSpPr>
          <p:cNvPr id="12312" name="Rectangle 12"/>
          <p:cNvSpPr>
            <a:spLocks noChangeArrowheads="1"/>
          </p:cNvSpPr>
          <p:nvPr/>
        </p:nvSpPr>
        <p:spPr bwMode="auto">
          <a:xfrm>
            <a:off x="0" y="942975"/>
            <a:ext cx="9144000" cy="0"/>
          </a:xfrm>
          <a:prstGeom prst="rect">
            <a:avLst/>
          </a:prstGeom>
          <a:noFill/>
          <a:ln w="9525">
            <a:noFill/>
            <a:miter lim="800000"/>
            <a:headEnd/>
            <a:tailEnd/>
          </a:ln>
        </p:spPr>
        <p:txBody>
          <a:bodyPr wrap="none" anchor="ctr">
            <a:spAutoFit/>
          </a:bodyPr>
          <a:lstStyle/>
          <a:p>
            <a:endParaRPr lang="en-US"/>
          </a:p>
        </p:txBody>
      </p:sp>
      <p:sp>
        <p:nvSpPr>
          <p:cNvPr id="1231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entury Schoolbook" pitchFamily="18" charset="0"/>
            </a:endParaRPr>
          </a:p>
        </p:txBody>
      </p:sp>
      <p:pic>
        <p:nvPicPr>
          <p:cNvPr id="12314" name="Picture 1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562600" y="4191000"/>
            <a:ext cx="2057400" cy="914400"/>
          </a:xfrm>
          <a:prstGeom prst="rect">
            <a:avLst/>
          </a:prstGeom>
          <a:noFill/>
          <a:ln w="9525">
            <a:noFill/>
            <a:miter lim="800000"/>
            <a:headEnd/>
            <a:tailEnd/>
          </a:ln>
        </p:spPr>
      </p:pic>
      <p:sp>
        <p:nvSpPr>
          <p:cNvPr id="12315" name="Rectangle 15"/>
          <p:cNvSpPr>
            <a:spLocks noChangeArrowheads="1"/>
          </p:cNvSpPr>
          <p:nvPr/>
        </p:nvSpPr>
        <p:spPr bwMode="auto">
          <a:xfrm>
            <a:off x="0" y="1371600"/>
            <a:ext cx="9144000" cy="0"/>
          </a:xfrm>
          <a:prstGeom prst="rect">
            <a:avLst/>
          </a:prstGeom>
          <a:noFill/>
          <a:ln w="9525">
            <a:noFill/>
            <a:miter lim="800000"/>
            <a:headEnd/>
            <a:tailEnd/>
          </a:ln>
        </p:spPr>
        <p:txBody>
          <a:bodyPr wrap="none" anchor="ctr">
            <a:spAutoFit/>
          </a:bodyPr>
          <a:lstStyle/>
          <a:p>
            <a:endParaRPr lang="en-US"/>
          </a:p>
        </p:txBody>
      </p:sp>
      <p:sp>
        <p:nvSpPr>
          <p:cNvPr id="28" name="TextBox 27"/>
          <p:cNvSpPr txBox="1"/>
          <p:nvPr/>
        </p:nvSpPr>
        <p:spPr>
          <a:xfrm>
            <a:off x="3962400" y="5181600"/>
            <a:ext cx="1447800" cy="830997"/>
          </a:xfrm>
          <a:prstGeom prst="rect">
            <a:avLst/>
          </a:prstGeom>
          <a:noFill/>
        </p:spPr>
        <p:txBody>
          <a:bodyPr wrap="square" rtlCol="0">
            <a:spAutoFit/>
          </a:bodyPr>
          <a:lstStyle/>
          <a:p>
            <a:r>
              <a:rPr lang="en-US" sz="2400" dirty="0" smtClean="0"/>
              <a:t>So,         t = 90 s</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Experiment: Swelling/</a:t>
            </a:r>
            <a:r>
              <a:rPr lang="en-US" dirty="0" err="1" smtClean="0"/>
              <a:t>Deswelling</a:t>
            </a:r>
            <a:endParaRPr lang="en-US" dirty="0"/>
          </a:p>
        </p:txBody>
      </p:sp>
      <p:sp>
        <p:nvSpPr>
          <p:cNvPr id="13315" name="Content Placeholder 2"/>
          <p:cNvSpPr>
            <a:spLocks noGrp="1"/>
          </p:cNvSpPr>
          <p:nvPr>
            <p:ph sz="quarter" idx="1"/>
          </p:nvPr>
        </p:nvSpPr>
        <p:spPr>
          <a:xfrm>
            <a:off x="457200" y="1600200"/>
            <a:ext cx="7467600" cy="4114800"/>
          </a:xfrm>
        </p:spPr>
        <p:txBody>
          <a:bodyPr/>
          <a:lstStyle/>
          <a:p>
            <a:pPr eaLnBrk="1" hangingPunct="1"/>
            <a:r>
              <a:rPr lang="en-US" sz="2800" dirty="0" smtClean="0"/>
              <a:t>Sample: 10% cross-linked nematic liquid crystal </a:t>
            </a:r>
            <a:r>
              <a:rPr lang="en-US" sz="2800" dirty="0" err="1" smtClean="0"/>
              <a:t>elastomer</a:t>
            </a:r>
            <a:endParaRPr lang="en-US" sz="2800" dirty="0" smtClean="0"/>
          </a:p>
          <a:p>
            <a:pPr eaLnBrk="1" hangingPunct="1"/>
            <a:r>
              <a:rPr lang="en-US" sz="2800" dirty="0" smtClean="0"/>
              <a:t>Procedure: Circulate hexane solvent into sample. Add toluene in to hexane. Record strain as a function of toluene concentration and time. Decrease toluene concentration. Record changes in sample.</a:t>
            </a:r>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Experiment: Set-Up</a:t>
            </a:r>
            <a:endParaRPr lang="en-US" dirty="0"/>
          </a:p>
        </p:txBody>
      </p:sp>
      <p:pic>
        <p:nvPicPr>
          <p:cNvPr id="14339" name="Picture 1"/>
          <p:cNvPicPr>
            <a:picLocks noGrp="1" noChangeAspect="1" noChangeArrowheads="1"/>
          </p:cNvPicPr>
          <p:nvPr>
            <p:ph sz="quarter" idx="1"/>
          </p:nvPr>
        </p:nvPicPr>
        <p:blipFill>
          <a:blip r:embed="rId3"/>
          <a:srcRect/>
          <a:stretch>
            <a:fillRect/>
          </a:stretch>
        </p:blipFill>
        <p:spPr>
          <a:xfrm>
            <a:off x="947738" y="1600200"/>
            <a:ext cx="6486525" cy="487362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Results: Swelling</a:t>
            </a:r>
            <a:endParaRPr lang="en-US" dirty="0"/>
          </a:p>
        </p:txBody>
      </p:sp>
      <p:graphicFrame>
        <p:nvGraphicFramePr>
          <p:cNvPr id="6" name="Content Placeholder 5"/>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3"/>
          </a:graphicData>
        </a:graphic>
      </p:graphicFrame>
      <p:grpSp>
        <p:nvGrpSpPr>
          <p:cNvPr id="15364" name="Group 10"/>
          <p:cNvGrpSpPr>
            <a:grpSpLocks/>
          </p:cNvGrpSpPr>
          <p:nvPr/>
        </p:nvGrpSpPr>
        <p:grpSpPr bwMode="auto">
          <a:xfrm>
            <a:off x="6781800" y="2286000"/>
            <a:ext cx="1717675" cy="1905000"/>
            <a:chOff x="4272" y="1344"/>
            <a:chExt cx="1082" cy="1200"/>
          </a:xfrm>
        </p:grpSpPr>
        <p:pic>
          <p:nvPicPr>
            <p:cNvPr id="15365" name="Picture 5"/>
            <p:cNvPicPr>
              <a:picLocks noChangeAspect="1" noChangeArrowheads="1"/>
            </p:cNvPicPr>
            <p:nvPr/>
          </p:nvPicPr>
          <p:blipFill>
            <a:blip r:embed="rId4"/>
            <a:srcRect/>
            <a:stretch>
              <a:fillRect/>
            </a:stretch>
          </p:blipFill>
          <p:spPr bwMode="auto">
            <a:xfrm>
              <a:off x="4272" y="1344"/>
              <a:ext cx="730" cy="1200"/>
            </a:xfrm>
            <a:prstGeom prst="rect">
              <a:avLst/>
            </a:prstGeom>
            <a:noFill/>
            <a:ln w="9525">
              <a:noFill/>
              <a:miter lim="800000"/>
              <a:headEnd/>
              <a:tailEnd/>
            </a:ln>
          </p:spPr>
        </p:pic>
        <p:sp>
          <p:nvSpPr>
            <p:cNvPr id="15366" name="Line 6"/>
            <p:cNvSpPr>
              <a:spLocks noChangeShapeType="1"/>
            </p:cNvSpPr>
            <p:nvPr/>
          </p:nvSpPr>
          <p:spPr bwMode="auto">
            <a:xfrm>
              <a:off x="4320" y="1920"/>
              <a:ext cx="576" cy="0"/>
            </a:xfrm>
            <a:prstGeom prst="line">
              <a:avLst/>
            </a:prstGeom>
            <a:noFill/>
            <a:ln w="28575">
              <a:solidFill>
                <a:srgbClr val="FF9900"/>
              </a:solidFill>
              <a:round/>
              <a:headEnd/>
              <a:tailEnd type="triangle" w="med" len="med"/>
            </a:ln>
          </p:spPr>
          <p:txBody>
            <a:bodyPr/>
            <a:lstStyle/>
            <a:p>
              <a:endParaRPr lang="en-US"/>
            </a:p>
          </p:txBody>
        </p:sp>
        <p:sp>
          <p:nvSpPr>
            <p:cNvPr id="15367" name="Rectangle 7"/>
            <p:cNvSpPr>
              <a:spLocks noChangeArrowheads="1"/>
            </p:cNvSpPr>
            <p:nvPr/>
          </p:nvSpPr>
          <p:spPr bwMode="auto">
            <a:xfrm>
              <a:off x="4464" y="1968"/>
              <a:ext cx="218" cy="231"/>
            </a:xfrm>
            <a:prstGeom prst="rect">
              <a:avLst/>
            </a:prstGeom>
            <a:noFill/>
            <a:ln w="9525">
              <a:noFill/>
              <a:miter lim="800000"/>
              <a:headEnd/>
              <a:tailEnd/>
            </a:ln>
          </p:spPr>
          <p:txBody>
            <a:bodyPr wrap="none">
              <a:spAutoFit/>
            </a:bodyPr>
            <a:lstStyle/>
            <a:p>
              <a:r>
                <a:rPr lang="en-US">
                  <a:solidFill>
                    <a:srgbClr val="FF9900"/>
                  </a:solidFill>
                </a:rPr>
                <a:t>┴</a:t>
              </a:r>
            </a:p>
          </p:txBody>
        </p:sp>
        <p:sp>
          <p:nvSpPr>
            <p:cNvPr id="15368" name="Line 8"/>
            <p:cNvSpPr>
              <a:spLocks noChangeShapeType="1"/>
            </p:cNvSpPr>
            <p:nvPr/>
          </p:nvSpPr>
          <p:spPr bwMode="auto">
            <a:xfrm>
              <a:off x="5088" y="1584"/>
              <a:ext cx="0" cy="768"/>
            </a:xfrm>
            <a:prstGeom prst="line">
              <a:avLst/>
            </a:prstGeom>
            <a:noFill/>
            <a:ln w="28575">
              <a:solidFill>
                <a:srgbClr val="7379E7"/>
              </a:solidFill>
              <a:round/>
              <a:headEnd type="triangle" w="med" len="med"/>
              <a:tailEnd/>
            </a:ln>
          </p:spPr>
          <p:txBody>
            <a:bodyPr/>
            <a:lstStyle/>
            <a:p>
              <a:endParaRPr lang="en-US"/>
            </a:p>
          </p:txBody>
        </p:sp>
        <p:sp>
          <p:nvSpPr>
            <p:cNvPr id="15369" name="Rectangle 9"/>
            <p:cNvSpPr>
              <a:spLocks noChangeArrowheads="1"/>
            </p:cNvSpPr>
            <p:nvPr/>
          </p:nvSpPr>
          <p:spPr bwMode="auto">
            <a:xfrm>
              <a:off x="5136" y="1776"/>
              <a:ext cx="218" cy="231"/>
            </a:xfrm>
            <a:prstGeom prst="rect">
              <a:avLst/>
            </a:prstGeom>
            <a:noFill/>
            <a:ln w="9525">
              <a:noFill/>
              <a:miter lim="800000"/>
              <a:headEnd/>
              <a:tailEnd/>
            </a:ln>
          </p:spPr>
          <p:txBody>
            <a:bodyPr wrap="none">
              <a:spAutoFit/>
            </a:bodyPr>
            <a:lstStyle/>
            <a:p>
              <a:r>
                <a:rPr lang="en-US">
                  <a:solidFill>
                    <a:srgbClr val="7379E7"/>
                  </a:solidFill>
                </a:rPr>
                <a:t>║</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Results: Swelling</a:t>
            </a:r>
            <a:endParaRPr lang="en-US" dirty="0"/>
          </a:p>
        </p:txBody>
      </p:sp>
      <p:graphicFrame>
        <p:nvGraphicFramePr>
          <p:cNvPr id="6" name="Content Placeholder 5"/>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1571</TotalTime>
  <Words>638</Words>
  <Application>Microsoft Office PowerPoint</Application>
  <PresentationFormat>On-screen Show (4:3)</PresentationFormat>
  <Paragraphs>105</Paragraphs>
  <Slides>19</Slides>
  <Notes>19</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Oriel</vt:lpstr>
      <vt:lpstr>Characterization of Swelling of Liquid Crystal Elastomers</vt:lpstr>
      <vt:lpstr>Outline</vt:lpstr>
      <vt:lpstr>INTRODUCTION: LIQUID CRYSTAL ELASTOMERS (LCE)</vt:lpstr>
      <vt:lpstr>Introduction: Liquid Crystal Materials Facility (NLCMF)</vt:lpstr>
      <vt:lpstr>Introduction: Diffusion</vt:lpstr>
      <vt:lpstr>Experiment: Swelling/Deswelling</vt:lpstr>
      <vt:lpstr>Experiment: Set-Up</vt:lpstr>
      <vt:lpstr>Results: Swelling</vt:lpstr>
      <vt:lpstr>Results: Swelling</vt:lpstr>
      <vt:lpstr>Results: Swelling</vt:lpstr>
      <vt:lpstr>Results: Swelling</vt:lpstr>
      <vt:lpstr>Results: Deswelling</vt:lpstr>
      <vt:lpstr>Results: Deswelling</vt:lpstr>
      <vt:lpstr>Results: Deswelling</vt:lpstr>
      <vt:lpstr>Results: Deswelling</vt:lpstr>
      <vt:lpstr>Experiment: Dynamic Swelling</vt:lpstr>
      <vt:lpstr>Results: Dynamic Swelling</vt:lpstr>
      <vt:lpstr>Conclusion</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Elastomer Characerization</dc:title>
  <dc:creator>Sarah Hicks</dc:creator>
  <cp:lastModifiedBy>Sarah Hicks</cp:lastModifiedBy>
  <cp:revision>116</cp:revision>
  <dcterms:created xsi:type="dcterms:W3CDTF">2007-04-04T02:15:40Z</dcterms:created>
  <dcterms:modified xsi:type="dcterms:W3CDTF">2007-05-03T02:21:48Z</dcterms:modified>
</cp:coreProperties>
</file>