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70" r:id="rId8"/>
    <p:sldId id="261" r:id="rId9"/>
    <p:sldId id="262" r:id="rId10"/>
    <p:sldId id="269" r:id="rId11"/>
    <p:sldId id="263" r:id="rId12"/>
    <p:sldId id="271" r:id="rId13"/>
    <p:sldId id="267" r:id="rId14"/>
    <p:sldId id="266" r:id="rId15"/>
    <p:sldId id="26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FF00"/>
    <a:srgbClr val="FF3300"/>
    <a:srgbClr val="A50021"/>
    <a:srgbClr val="C0C0C0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414" autoAdjust="0"/>
  </p:normalViewPr>
  <p:slideViewPr>
    <p:cSldViewPr>
      <p:cViewPr varScale="1">
        <p:scale>
          <a:sx n="75" d="100"/>
          <a:sy n="75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5F99B29-2A7B-41E0-955D-47D090C1DB8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765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B2E9B-8278-4F45-AFF5-CCE473F196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E91C1-D943-4409-9A83-E4A0670F4D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636D9A4-B1CE-49E7-86C2-2B9D40BE48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6CBD219-2138-4D74-A15C-F7FBEED6EA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7259757-9830-44CE-AB9D-E8B7533533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EEC27-EDFB-4235-BDFD-F6B5405F85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B8ED1-738D-453B-93D1-E7B47EC788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15091-DEF0-4A0E-8FF0-09AF47D915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2771F-1323-48BD-8A26-012F5ABE54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0FD1A-DFB0-47D9-8145-4401C0C25C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1A76E-A67D-4084-BA96-53FE68846B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6EDD4-CD21-4585-BF6E-3746916B2F3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310DB-80C1-4A17-91F4-C73ED292A7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177D817B-F062-4FA3-9292-5A564324ADF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66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Michele\Desktop\Rafael\Inteira.wmv" TargetMode="Externa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Documents%20and%20Settings\Michele\Desktop\to%20show.wmv" TargetMode="External"/><Relationship Id="rId1" Type="http://schemas.openxmlformats.org/officeDocument/2006/relationships/video" Target="file:///C:\Documents%20and%20Settings\Michele\Desktop\Movie.wmv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Documents%20and%20Settings\Michele\Desktop\Rafael\gangorra.wmv" TargetMode="External"/><Relationship Id="rId1" Type="http://schemas.openxmlformats.org/officeDocument/2006/relationships/video" Target="file:///C:\Documents%20and%20Settings\Michele\Desktop\bom%20bom.wmv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Documents%20and%20Settings\Michele\Desktop\Mickey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600"/>
              <a:t>Liquid Crystal Elastomer Response to Light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/>
              <a:t>Rafael Soares Zola</a:t>
            </a:r>
          </a:p>
          <a:p>
            <a:pPr algn="ctr"/>
            <a:r>
              <a:rPr lang="en-US"/>
              <a:t>CPIP-LCI	</a:t>
            </a:r>
          </a:p>
          <a:p>
            <a:pPr algn="ctr"/>
            <a:r>
              <a:rPr lang="en-US"/>
              <a:t>Advisor: Peter Palffy-Muhoray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Setup</a:t>
            </a:r>
          </a:p>
        </p:txBody>
      </p:sp>
      <p:pic>
        <p:nvPicPr>
          <p:cNvPr id="48132" name="Picture 4" descr="CIMG1815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371600"/>
            <a:ext cx="7162800" cy="4648200"/>
          </a:xfrm>
          <a:noFill/>
          <a:ln/>
        </p:spPr>
      </p:pic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7620000" y="3352800"/>
            <a:ext cx="5334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 flipH="1">
            <a:off x="4495800" y="3262313"/>
            <a:ext cx="381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 flipH="1">
            <a:off x="4495800" y="3429000"/>
            <a:ext cx="381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 flipH="1">
            <a:off x="3352800" y="3276600"/>
            <a:ext cx="990600" cy="76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 flipH="1" flipV="1">
            <a:off x="3276600" y="3352800"/>
            <a:ext cx="1066800" cy="76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 flipH="1">
            <a:off x="3276600" y="3429000"/>
            <a:ext cx="76200" cy="304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3352800" y="3429000"/>
            <a:ext cx="76200" cy="304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152400" y="4953000"/>
            <a:ext cx="990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/>
              <a:t>Sample</a:t>
            </a:r>
          </a:p>
        </p:txBody>
      </p:sp>
      <p:sp>
        <p:nvSpPr>
          <p:cNvPr id="48152" name="Line 24"/>
          <p:cNvSpPr>
            <a:spLocks noChangeShapeType="1"/>
          </p:cNvSpPr>
          <p:nvPr/>
        </p:nvSpPr>
        <p:spPr bwMode="auto">
          <a:xfrm flipV="1">
            <a:off x="914400" y="3733800"/>
            <a:ext cx="2362200" cy="1295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5943600" y="685800"/>
            <a:ext cx="609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/>
              <a:t>SLM</a:t>
            </a:r>
          </a:p>
        </p:txBody>
      </p:sp>
      <p:sp>
        <p:nvSpPr>
          <p:cNvPr id="48154" name="Line 26"/>
          <p:cNvSpPr>
            <a:spLocks noChangeShapeType="1"/>
          </p:cNvSpPr>
          <p:nvPr/>
        </p:nvSpPr>
        <p:spPr bwMode="auto">
          <a:xfrm flipH="1">
            <a:off x="5410200" y="990600"/>
            <a:ext cx="762000" cy="1981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60" name="Line 32"/>
          <p:cNvSpPr>
            <a:spLocks noChangeShapeType="1"/>
          </p:cNvSpPr>
          <p:nvPr/>
        </p:nvSpPr>
        <p:spPr bwMode="auto">
          <a:xfrm flipV="1">
            <a:off x="762000" y="3505200"/>
            <a:ext cx="1447800" cy="228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61" name="Text Box 33"/>
          <p:cNvSpPr txBox="1">
            <a:spLocks noChangeArrowheads="1"/>
          </p:cNvSpPr>
          <p:nvPr/>
        </p:nvSpPr>
        <p:spPr bwMode="auto">
          <a:xfrm>
            <a:off x="0" y="3581400"/>
            <a:ext cx="990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/>
              <a:t>Camera</a:t>
            </a:r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6934200" y="6096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/>
              <a:t>Microscope Objective</a:t>
            </a:r>
          </a:p>
        </p:txBody>
      </p:sp>
      <p:sp>
        <p:nvSpPr>
          <p:cNvPr id="48163" name="Line 35"/>
          <p:cNvSpPr>
            <a:spLocks noChangeShapeType="1"/>
          </p:cNvSpPr>
          <p:nvPr/>
        </p:nvSpPr>
        <p:spPr bwMode="auto">
          <a:xfrm flipH="1">
            <a:off x="7086600" y="1295400"/>
            <a:ext cx="152400" cy="1905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64" name="Line 36"/>
          <p:cNvSpPr>
            <a:spLocks noChangeShapeType="1"/>
          </p:cNvSpPr>
          <p:nvPr/>
        </p:nvSpPr>
        <p:spPr bwMode="auto">
          <a:xfrm flipH="1">
            <a:off x="5486400" y="3429000"/>
            <a:ext cx="762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65" name="Line 37"/>
          <p:cNvSpPr>
            <a:spLocks noChangeShapeType="1"/>
          </p:cNvSpPr>
          <p:nvPr/>
        </p:nvSpPr>
        <p:spPr bwMode="auto">
          <a:xfrm flipH="1">
            <a:off x="5486400" y="3276600"/>
            <a:ext cx="762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66" name="Line 38"/>
          <p:cNvSpPr>
            <a:spLocks noChangeShapeType="1"/>
          </p:cNvSpPr>
          <p:nvPr/>
        </p:nvSpPr>
        <p:spPr bwMode="auto">
          <a:xfrm flipH="1">
            <a:off x="6477000" y="3352800"/>
            <a:ext cx="457200" cy="76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67" name="Line 39"/>
          <p:cNvSpPr>
            <a:spLocks noChangeShapeType="1"/>
          </p:cNvSpPr>
          <p:nvPr/>
        </p:nvSpPr>
        <p:spPr bwMode="auto">
          <a:xfrm>
            <a:off x="6477000" y="3276600"/>
            <a:ext cx="457200" cy="76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pic>
        <p:nvPicPr>
          <p:cNvPr id="35847" name="Inteira.wmv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143000"/>
            <a:ext cx="6172200" cy="4911725"/>
          </a:xfrm>
          <a:ln/>
        </p:spPr>
      </p:pic>
      <p:pic>
        <p:nvPicPr>
          <p:cNvPr id="35849" name="Picture 9" descr="umlad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1143000"/>
            <a:ext cx="2057400" cy="154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858000" y="2971800"/>
            <a:ext cx="1828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pump</a:t>
            </a:r>
            <a:r>
              <a:rPr lang="en-US"/>
              <a:t>=15mW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25" fill="hold"/>
                                        <p:tgtEl>
                                          <p:spTgt spid="358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84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8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58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pic>
        <p:nvPicPr>
          <p:cNvPr id="54276" name="Movie.wmv">
            <a:hlinkClick r:id="" action="ppaction://media"/>
          </p:cNvPr>
          <p:cNvPicPr>
            <a:picLocks noRot="1" noChangeAspect="1" noChangeArrowheads="1"/>
          </p:cNvPicPr>
          <p:nvPr>
            <p:ph sz="half"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304800" y="1066800"/>
            <a:ext cx="5105400" cy="4648200"/>
          </a:xfrm>
          <a:ln/>
        </p:spPr>
      </p:pic>
      <p:pic>
        <p:nvPicPr>
          <p:cNvPr id="54278" name="to show.wmv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2"/>
          </p:nvPr>
        </p:nvPicPr>
        <p:blipFill>
          <a:blip r:embed="rId5"/>
          <a:srcRect/>
          <a:stretch>
            <a:fillRect/>
          </a:stretch>
        </p:blipFill>
        <p:spPr>
          <a:xfrm>
            <a:off x="5867400" y="1066800"/>
            <a:ext cx="2667000" cy="1676400"/>
          </a:xfrm>
          <a:ln>
            <a:solidFill>
              <a:schemeClr val="tx1"/>
            </a:solidFill>
          </a:ln>
        </p:spPr>
      </p:pic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5867400" y="3563938"/>
            <a:ext cx="28194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-25000"/>
              <a:t>pump</a:t>
            </a:r>
            <a:r>
              <a:rPr lang="en-US"/>
              <a:t>=15mW</a:t>
            </a:r>
          </a:p>
          <a:p>
            <a:pPr>
              <a:spcBef>
                <a:spcPct val="50000"/>
              </a:spcBef>
            </a:pPr>
            <a:r>
              <a:rPr lang="en-US"/>
              <a:t>t</a:t>
            </a:r>
            <a:r>
              <a:rPr lang="en-US" baseline="-25000"/>
              <a:t>transition</a:t>
            </a:r>
            <a:r>
              <a:rPr lang="en-US"/>
              <a:t>= 10s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99" fill="hold"/>
                                        <p:tgtEl>
                                          <p:spTgt spid="54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027" fill="hold"/>
                                        <p:tgtEl>
                                          <p:spTgt spid="542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4276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4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4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6"/>
                  </p:tgtEl>
                </p:cond>
              </p:nextCondLst>
            </p:seq>
            <p:vide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4278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4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42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r>
              <a:rPr lang="en-US"/>
              <a:t>Results</a:t>
            </a:r>
          </a:p>
        </p:txBody>
      </p:sp>
      <p:pic>
        <p:nvPicPr>
          <p:cNvPr id="43012" name="bom bom.wmv">
            <a:hlinkClick r:id="" action="ppaction://media"/>
          </p:cNvPr>
          <p:cNvPicPr>
            <a:picLocks noRot="1" noChangeAspect="1" noChangeArrowheads="1"/>
          </p:cNvPicPr>
          <p:nvPr>
            <p:ph sz="half"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1143000"/>
            <a:ext cx="5410200" cy="4648200"/>
          </a:xfrm>
          <a:ln/>
        </p:spPr>
      </p:pic>
      <p:pic>
        <p:nvPicPr>
          <p:cNvPr id="43014" name="gangorra.wmv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096000" y="1143000"/>
            <a:ext cx="2209800" cy="1657350"/>
          </a:xfrm>
          <a:ln>
            <a:solidFill>
              <a:schemeClr val="tx1"/>
            </a:solidFill>
          </a:ln>
        </p:spPr>
      </p:pic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6324600" y="3124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248400" y="31242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P</a:t>
            </a:r>
            <a:r>
              <a:rPr lang="en-US" baseline="-25000"/>
              <a:t>pump</a:t>
            </a:r>
            <a:r>
              <a:rPr lang="en-US"/>
              <a:t>=43.73mW</a:t>
            </a:r>
          </a:p>
          <a:p>
            <a:r>
              <a:rPr lang="en-US"/>
              <a:t>t</a:t>
            </a:r>
            <a:r>
              <a:rPr lang="en-US" baseline="-25000"/>
              <a:t>transition</a:t>
            </a:r>
            <a:r>
              <a:rPr lang="en-US"/>
              <a:t>= 10s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3" fill="hold"/>
                                        <p:tgtEl>
                                          <p:spTgt spid="430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430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3012"/>
                </p:tgtEl>
              </p:cMediaNode>
            </p:video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301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SLM can be used to control the intensity over the sample spatially and temporally</a:t>
            </a:r>
          </a:p>
          <a:p>
            <a:endParaRPr lang="en-US"/>
          </a:p>
          <a:p>
            <a:r>
              <a:rPr lang="en-US"/>
              <a:t>This control allows one to move the LCE in some specific manner</a:t>
            </a:r>
          </a:p>
          <a:p>
            <a:endParaRPr lang="en-US"/>
          </a:p>
          <a:p>
            <a:r>
              <a:rPr lang="en-US"/>
              <a:t>Coordinated movements depends on accurate control of the beam over the sample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Especial Thanks for:</a:t>
            </a:r>
          </a:p>
          <a:p>
            <a:pPr>
              <a:buFont typeface="Wingdings" pitchFamily="2" charset="2"/>
              <a:buNone/>
            </a:pPr>
            <a:r>
              <a:rPr lang="en-US"/>
              <a:t>Dr. Michele Moreira (muito obrigado mesmo!!)</a:t>
            </a:r>
          </a:p>
          <a:p>
            <a:pPr>
              <a:buFont typeface="Wingdings" pitchFamily="2" charset="2"/>
              <a:buNone/>
            </a:pPr>
            <a:r>
              <a:rPr lang="en-US"/>
              <a:t>Jake Fontana </a:t>
            </a:r>
          </a:p>
          <a:p>
            <a:pPr>
              <a:buFont typeface="Wingdings" pitchFamily="2" charset="2"/>
              <a:buNone/>
            </a:pPr>
            <a:r>
              <a:rPr lang="en-US"/>
              <a:t>Jeremy Neal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		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Observe the response of the Liquid Crystal Elastomer (LCE) to a source of light;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Understand the key features of the Spatial Light Modulator (SLM);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Use the SLM as a dynamic element;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Apply light with intensity varying with position and time on the sample;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4530725"/>
          </a:xfrm>
        </p:spPr>
        <p:txBody>
          <a:bodyPr/>
          <a:lstStyle/>
          <a:p>
            <a:r>
              <a:rPr lang="en-US" sz="2600"/>
              <a:t>Liquid Crystal Elastomer*:</a:t>
            </a:r>
          </a:p>
          <a:p>
            <a:pPr>
              <a:buFont typeface="Wingdings" pitchFamily="2" charset="2"/>
              <a:buNone/>
            </a:pPr>
            <a:r>
              <a:rPr lang="en-US" sz="1800"/>
              <a:t>                             Rubber and Liquid Crystal!</a:t>
            </a:r>
          </a:p>
          <a:p>
            <a:pPr>
              <a:buFont typeface="Wingdings" pitchFamily="2" charset="2"/>
              <a:buNone/>
            </a:pPr>
            <a:endParaRPr lang="en-US" sz="1800"/>
          </a:p>
          <a:p>
            <a:pPr>
              <a:buFont typeface="Wingdings" pitchFamily="2" charset="2"/>
              <a:buNone/>
            </a:pPr>
            <a:endParaRPr lang="en-US" sz="1800"/>
          </a:p>
          <a:p>
            <a:pPr>
              <a:buFont typeface="Wingdings" pitchFamily="2" charset="2"/>
              <a:buNone/>
            </a:pPr>
            <a:r>
              <a:rPr lang="en-US" sz="800"/>
              <a:t>          </a:t>
            </a:r>
          </a:p>
          <a:p>
            <a:pPr>
              <a:buFont typeface="Wingdings" pitchFamily="2" charset="2"/>
              <a:buNone/>
            </a:pPr>
            <a:r>
              <a:rPr lang="en-US" sz="800"/>
              <a:t>          </a:t>
            </a:r>
          </a:p>
          <a:p>
            <a:pPr>
              <a:buFont typeface="Wingdings" pitchFamily="2" charset="2"/>
              <a:buNone/>
            </a:pPr>
            <a:r>
              <a:rPr lang="en-US" sz="800"/>
              <a:t>                 </a:t>
            </a:r>
          </a:p>
          <a:p>
            <a:pPr>
              <a:buFont typeface="Wingdings" pitchFamily="2" charset="2"/>
              <a:buNone/>
            </a:pPr>
            <a:r>
              <a:rPr lang="en-US" sz="800"/>
              <a:t>     </a:t>
            </a:r>
          </a:p>
          <a:p>
            <a:pPr>
              <a:buFont typeface="Wingdings" pitchFamily="2" charset="2"/>
              <a:buNone/>
            </a:pPr>
            <a:endParaRPr lang="en-US" sz="800"/>
          </a:p>
          <a:p>
            <a:pPr>
              <a:buFont typeface="Wingdings" pitchFamily="2" charset="2"/>
              <a:buNone/>
            </a:pPr>
            <a:endParaRPr lang="en-US" sz="800"/>
          </a:p>
          <a:p>
            <a:pPr>
              <a:buFont typeface="Wingdings" pitchFamily="2" charset="2"/>
              <a:buNone/>
            </a:pPr>
            <a:endParaRPr lang="en-US" sz="800"/>
          </a:p>
          <a:p>
            <a:pPr>
              <a:buFont typeface="Wingdings" pitchFamily="2" charset="2"/>
              <a:buNone/>
            </a:pPr>
            <a:endParaRPr lang="en-US" sz="1200"/>
          </a:p>
          <a:p>
            <a:pPr>
              <a:buFont typeface="Wingdings" pitchFamily="2" charset="2"/>
              <a:buNone/>
            </a:pPr>
            <a:r>
              <a:rPr lang="en-US" sz="2000"/>
              <a:t>Doped</a:t>
            </a:r>
          </a:p>
        </p:txBody>
      </p:sp>
      <p:graphicFrame>
        <p:nvGraphicFramePr>
          <p:cNvPr id="30752" name="Object 32"/>
          <p:cNvGraphicFramePr>
            <a:graphicFrameLocks noChangeAspect="1"/>
          </p:cNvGraphicFramePr>
          <p:nvPr>
            <p:ph sz="quarter" idx="2"/>
          </p:nvPr>
        </p:nvGraphicFramePr>
        <p:xfrm>
          <a:off x="2667000" y="2590800"/>
          <a:ext cx="2590800" cy="838200"/>
        </p:xfrm>
        <a:graphic>
          <a:graphicData uri="http://schemas.openxmlformats.org/presentationml/2006/ole">
            <p:oleObj spid="_x0000_s30752" name="CS ChemDraw Drawing" r:id="rId3" imgW="2462022" imgH="580339" progId="ChemDraw.Document.6.0">
              <p:embed/>
            </p:oleObj>
          </a:graphicData>
        </a:graphic>
      </p:graphicFrame>
      <p:pic>
        <p:nvPicPr>
          <p:cNvPr id="30740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876800"/>
            <a:ext cx="289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914400" y="59436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  azo dye Disperse Orange III</a:t>
            </a:r>
          </a:p>
        </p:txBody>
      </p:sp>
      <p:graphicFrame>
        <p:nvGraphicFramePr>
          <p:cNvPr id="30756" name="Object 36"/>
          <p:cNvGraphicFramePr>
            <a:graphicFrameLocks noChangeAspect="1"/>
          </p:cNvGraphicFramePr>
          <p:nvPr>
            <p:ph sz="quarter" idx="3"/>
          </p:nvPr>
        </p:nvGraphicFramePr>
        <p:xfrm>
          <a:off x="228600" y="2514600"/>
          <a:ext cx="2005013" cy="1066800"/>
        </p:xfrm>
        <a:graphic>
          <a:graphicData uri="http://schemas.openxmlformats.org/presentationml/2006/ole">
            <p:oleObj spid="_x0000_s30756" name="CS ChemDraw Drawing" r:id="rId5" imgW="2005203" imgH="861162" progId="ChemDraw.Document.6.0">
              <p:embed/>
            </p:oleObj>
          </a:graphicData>
        </a:graphic>
      </p:graphicFrame>
      <p:graphicFrame>
        <p:nvGraphicFramePr>
          <p:cNvPr id="30758" name="Object 38"/>
          <p:cNvGraphicFramePr>
            <a:graphicFrameLocks noChangeAspect="1"/>
          </p:cNvGraphicFramePr>
          <p:nvPr/>
        </p:nvGraphicFramePr>
        <p:xfrm>
          <a:off x="5486400" y="2590800"/>
          <a:ext cx="3429000" cy="785813"/>
        </p:xfrm>
        <a:graphic>
          <a:graphicData uri="http://schemas.openxmlformats.org/presentationml/2006/ole">
            <p:oleObj spid="_x0000_s30758" name="CS ChemDraw Drawing" r:id="rId6" imgW="4079748" imgH="429565" progId="ChemDraw.Document.6.0">
              <p:embed/>
            </p:oleObj>
          </a:graphicData>
        </a:graphic>
      </p:graphicFrame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533400" y="36576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Backbone</a:t>
            </a:r>
          </a:p>
        </p:txBody>
      </p:sp>
      <p:sp>
        <p:nvSpPr>
          <p:cNvPr id="30760" name="Text Box 40"/>
          <p:cNvSpPr txBox="1">
            <a:spLocks noChangeArrowheads="1"/>
          </p:cNvSpPr>
          <p:nvPr/>
        </p:nvSpPr>
        <p:spPr bwMode="auto">
          <a:xfrm>
            <a:off x="3276600" y="3624263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Mesogen</a:t>
            </a:r>
          </a:p>
        </p:txBody>
      </p:sp>
      <p:sp>
        <p:nvSpPr>
          <p:cNvPr id="30761" name="Text Box 41"/>
          <p:cNvSpPr txBox="1">
            <a:spLocks noChangeArrowheads="1"/>
          </p:cNvSpPr>
          <p:nvPr/>
        </p:nvSpPr>
        <p:spPr bwMode="auto">
          <a:xfrm>
            <a:off x="6172200" y="3581400"/>
            <a:ext cx="19050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400"/>
              <a:t>Cross-Linker (12%)</a:t>
            </a:r>
          </a:p>
          <a:p>
            <a:pPr>
              <a:spcBef>
                <a:spcPct val="50000"/>
              </a:spcBef>
            </a:pPr>
            <a:endParaRPr lang="en-US" sz="1400"/>
          </a:p>
        </p:txBody>
      </p:sp>
      <p:grpSp>
        <p:nvGrpSpPr>
          <p:cNvPr id="30762" name="Group 42"/>
          <p:cNvGrpSpPr>
            <a:grpSpLocks/>
          </p:cNvGrpSpPr>
          <p:nvPr/>
        </p:nvGrpSpPr>
        <p:grpSpPr bwMode="auto">
          <a:xfrm>
            <a:off x="5334000" y="4876800"/>
            <a:ext cx="3048000" cy="1143000"/>
            <a:chOff x="2928" y="3312"/>
            <a:chExt cx="1920" cy="720"/>
          </a:xfrm>
        </p:grpSpPr>
        <p:grpSp>
          <p:nvGrpSpPr>
            <p:cNvPr id="30751" name="Group 31"/>
            <p:cNvGrpSpPr>
              <a:grpSpLocks/>
            </p:cNvGrpSpPr>
            <p:nvPr/>
          </p:nvGrpSpPr>
          <p:grpSpPr bwMode="auto">
            <a:xfrm>
              <a:off x="2928" y="3312"/>
              <a:ext cx="1920" cy="720"/>
              <a:chOff x="3696" y="2832"/>
              <a:chExt cx="1920" cy="720"/>
            </a:xfrm>
          </p:grpSpPr>
          <p:pic>
            <p:nvPicPr>
              <p:cNvPr id="30730" name="Picture 10" descr="CIMG182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696" y="2832"/>
                <a:ext cx="1920" cy="720"/>
              </a:xfrm>
              <a:prstGeom prst="rect">
                <a:avLst/>
              </a:prstGeom>
              <a:noFill/>
            </p:spPr>
          </p:pic>
          <p:sp>
            <p:nvSpPr>
              <p:cNvPr id="30732" name="Line 12"/>
              <p:cNvSpPr>
                <a:spLocks noChangeShapeType="1"/>
              </p:cNvSpPr>
              <p:nvPr/>
            </p:nvSpPr>
            <p:spPr bwMode="auto">
              <a:xfrm>
                <a:off x="4272" y="307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3" name="Line 13"/>
              <p:cNvSpPr>
                <a:spLocks noChangeShapeType="1"/>
              </p:cNvSpPr>
              <p:nvPr/>
            </p:nvSpPr>
            <p:spPr bwMode="auto">
              <a:xfrm flipV="1">
                <a:off x="4272" y="307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4" name="Text Box 14"/>
              <p:cNvSpPr txBox="1">
                <a:spLocks noChangeArrowheads="1"/>
              </p:cNvSpPr>
              <p:nvPr/>
            </p:nvSpPr>
            <p:spPr bwMode="auto">
              <a:xfrm>
                <a:off x="3744" y="3072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4.0mm</a:t>
                </a:r>
              </a:p>
            </p:txBody>
          </p:sp>
          <p:sp>
            <p:nvSpPr>
              <p:cNvPr id="30735" name="Line 15"/>
              <p:cNvSpPr>
                <a:spLocks noChangeShapeType="1"/>
              </p:cNvSpPr>
              <p:nvPr/>
            </p:nvSpPr>
            <p:spPr bwMode="auto">
              <a:xfrm>
                <a:off x="4368" y="336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6" name="Line 16"/>
              <p:cNvSpPr>
                <a:spLocks noChangeShapeType="1"/>
              </p:cNvSpPr>
              <p:nvPr/>
            </p:nvSpPr>
            <p:spPr bwMode="auto">
              <a:xfrm flipH="1">
                <a:off x="4368" y="33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8" name="Line 18"/>
              <p:cNvSpPr>
                <a:spLocks noChangeShapeType="1"/>
              </p:cNvSpPr>
              <p:nvPr/>
            </p:nvSpPr>
            <p:spPr bwMode="auto">
              <a:xfrm>
                <a:off x="5040" y="316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9" name="Text Box 19"/>
              <p:cNvSpPr txBox="1">
                <a:spLocks noChangeArrowheads="1"/>
              </p:cNvSpPr>
              <p:nvPr/>
            </p:nvSpPr>
            <p:spPr bwMode="auto">
              <a:xfrm>
                <a:off x="5040" y="2928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1400"/>
              </a:p>
            </p:txBody>
          </p:sp>
        </p:grpSp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3600" y="3840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   7.5mm</a:t>
              </a:r>
            </a:p>
          </p:txBody>
        </p:sp>
      </p:grpSp>
      <p:sp>
        <p:nvSpPr>
          <p:cNvPr id="30763" name="Text Box 43"/>
          <p:cNvSpPr txBox="1">
            <a:spLocks noChangeArrowheads="1"/>
          </p:cNvSpPr>
          <p:nvPr/>
        </p:nvSpPr>
        <p:spPr bwMode="auto">
          <a:xfrm>
            <a:off x="304800" y="6335713"/>
            <a:ext cx="473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*M. Camacho-Lopez, et al Nature Materials </a:t>
            </a:r>
            <a:r>
              <a:rPr lang="en-US" sz="1400" b="1"/>
              <a:t>3,</a:t>
            </a:r>
            <a:r>
              <a:rPr lang="en-US" sz="1400"/>
              <a:t> 307 (2004).</a:t>
            </a:r>
          </a:p>
        </p:txBody>
      </p:sp>
      <p:graphicFrame>
        <p:nvGraphicFramePr>
          <p:cNvPr id="30764" name="Object 44"/>
          <p:cNvGraphicFramePr>
            <a:graphicFrameLocks noChangeAspect="1"/>
          </p:cNvGraphicFramePr>
          <p:nvPr/>
        </p:nvGraphicFramePr>
        <p:xfrm>
          <a:off x="7543800" y="5076825"/>
          <a:ext cx="217488" cy="304800"/>
        </p:xfrm>
        <a:graphic>
          <a:graphicData uri="http://schemas.openxmlformats.org/presentationml/2006/ole">
            <p:oleObj spid="_x0000_s30764" name="Equation" r:id="rId8" imgW="12672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30725"/>
          </a:xfrm>
        </p:spPr>
        <p:txBody>
          <a:bodyPr/>
          <a:lstStyle/>
          <a:p>
            <a:r>
              <a:rPr lang="en-US"/>
              <a:t>Change in the degree of order:</a:t>
            </a:r>
            <a:endParaRPr lang="en-US" sz="2400"/>
          </a:p>
          <a:p>
            <a:pPr lvl="1"/>
            <a:r>
              <a:rPr lang="en-US" sz="2000"/>
              <a:t>cis-trans transition (Azo Dye)</a:t>
            </a:r>
            <a:endParaRPr lang="en-US"/>
          </a:p>
          <a:p>
            <a:pPr lvl="1"/>
            <a:r>
              <a:rPr lang="en-US" sz="2000"/>
              <a:t>temperature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r>
              <a:rPr lang="en-US"/>
              <a:t>The free energy of the elastomer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133600" y="46482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38927" name="Object 15"/>
          <p:cNvGraphicFramePr>
            <a:graphicFrameLocks noChangeAspect="1"/>
          </p:cNvGraphicFramePr>
          <p:nvPr>
            <p:ph sz="half" idx="2"/>
          </p:nvPr>
        </p:nvGraphicFramePr>
        <p:xfrm>
          <a:off x="1295400" y="4419600"/>
          <a:ext cx="6324600" cy="1066800"/>
        </p:xfrm>
        <a:graphic>
          <a:graphicData uri="http://schemas.openxmlformats.org/presentationml/2006/ole">
            <p:oleObj spid="_x0000_s38927" name="Equation" r:id="rId3" imgW="2552400" imgH="393480" progId="Equation.DSMT4">
              <p:embed/>
            </p:oleObj>
          </a:graphicData>
        </a:graphic>
      </p:graphicFrame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1924050" y="5446713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rubber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3810000" y="54102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liquid crystal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6858000" y="53340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coupling term</a:t>
            </a:r>
          </a:p>
        </p:txBody>
      </p:sp>
      <p:graphicFrame>
        <p:nvGraphicFramePr>
          <p:cNvPr id="38932" name="Object 20"/>
          <p:cNvGraphicFramePr>
            <a:graphicFrameLocks noChangeAspect="1"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8932" name="Equation" r:id="rId4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SLM:</a:t>
            </a:r>
          </a:p>
          <a:p>
            <a:pPr>
              <a:buFont typeface="Wingdings" pitchFamily="2" charset="2"/>
              <a:buNone/>
            </a:pPr>
            <a:r>
              <a:rPr lang="en-US"/>
              <a:t>   </a:t>
            </a:r>
            <a:r>
              <a:rPr lang="en-US" sz="2400"/>
              <a:t>Twisted Nematic cell used as dynamic element in experimental setups</a:t>
            </a:r>
          </a:p>
        </p:txBody>
      </p:sp>
      <p:pic>
        <p:nvPicPr>
          <p:cNvPr id="31748" name="Picture 4" descr="TN-LCD-schematic-MS-208k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124200"/>
            <a:ext cx="66294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600200"/>
            <a:ext cx="3705225" cy="2133600"/>
          </a:xfrm>
          <a:noFill/>
          <a:ln/>
        </p:spPr>
      </p:pic>
      <p:pic>
        <p:nvPicPr>
          <p:cNvPr id="32773" name="Picture 5" descr="CIMG17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038600"/>
            <a:ext cx="2438400" cy="1714500"/>
          </a:xfrm>
          <a:prstGeom prst="rect">
            <a:avLst/>
          </a:prstGeom>
          <a:noFill/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219200" y="57912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Computer</a:t>
            </a: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4038600" y="4953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2776" name="Picture 8" descr="Rin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038600"/>
            <a:ext cx="2590800" cy="1744663"/>
          </a:xfrm>
          <a:prstGeom prst="rect">
            <a:avLst/>
          </a:prstGeom>
          <a:noFill/>
        </p:spPr>
      </p:pic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858000" y="5791200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Image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267200" y="50292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Laser through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600200" y="9144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       </a:t>
            </a:r>
            <a:r>
              <a:rPr lang="en-US" sz="2400"/>
              <a:t>Transmissive SLM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5181600" y="1905000"/>
            <a:ext cx="36576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Number of pixels:832 x 624</a:t>
            </a:r>
          </a:p>
          <a:p>
            <a:pPr>
              <a:spcBef>
                <a:spcPct val="50000"/>
              </a:spcBef>
            </a:pPr>
            <a:r>
              <a:rPr lang="en-US"/>
              <a:t>Pixel pitch: 32</a:t>
            </a:r>
            <a:r>
              <a:rPr lang="en-US">
                <a:sym typeface="Symbol" pitchFamily="18" charset="2"/>
              </a:rPr>
              <a:t></a:t>
            </a:r>
            <a:r>
              <a:rPr lang="en-US"/>
              <a:t>m</a:t>
            </a:r>
          </a:p>
          <a:p>
            <a:pPr>
              <a:spcBef>
                <a:spcPct val="50000"/>
              </a:spcBef>
            </a:pPr>
            <a:r>
              <a:rPr lang="en-US"/>
              <a:t>Image frame rate: max. 60Hz </a:t>
            </a:r>
          </a:p>
          <a:p>
            <a:pPr>
              <a:spcBef>
                <a:spcPct val="50000"/>
              </a:spcBef>
            </a:pPr>
            <a:r>
              <a:rPr lang="en-US"/>
              <a:t>Active area: 26.6mm x 20.0mm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Capability of SLM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4038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600"/>
              <a:t> </a:t>
            </a:r>
          </a:p>
        </p:txBody>
      </p:sp>
      <p:pic>
        <p:nvPicPr>
          <p:cNvPr id="52228" name="Mickey.wmv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1371600"/>
            <a:ext cx="6705600" cy="46482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9" fill="hold"/>
                                        <p:tgtEl>
                                          <p:spTgt spid="52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222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8600" cy="4530725"/>
          </a:xfrm>
        </p:spPr>
        <p:txBody>
          <a:bodyPr/>
          <a:lstStyle/>
          <a:p>
            <a:r>
              <a:rPr lang="en-US" sz="2600"/>
              <a:t>Intensity vs. gray level:</a:t>
            </a: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70025" y="1600200"/>
          <a:ext cx="5746750" cy="4648200"/>
        </p:xfrm>
        <a:graphic>
          <a:graphicData uri="http://schemas.openxmlformats.org/presentationml/2006/ole">
            <p:oleObj spid="_x0000_s33798" name="Graph" r:id="rId3" imgW="3585600" imgH="290016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Setup</a:t>
            </a:r>
          </a:p>
        </p:txBody>
      </p:sp>
      <p:grpSp>
        <p:nvGrpSpPr>
          <p:cNvPr id="34965" name="Group 149"/>
          <p:cNvGrpSpPr>
            <a:grpSpLocks/>
          </p:cNvGrpSpPr>
          <p:nvPr/>
        </p:nvGrpSpPr>
        <p:grpSpPr bwMode="auto">
          <a:xfrm>
            <a:off x="685800" y="1143000"/>
            <a:ext cx="8305800" cy="5013325"/>
            <a:chOff x="432" y="720"/>
            <a:chExt cx="5232" cy="3158"/>
          </a:xfrm>
        </p:grpSpPr>
        <p:sp>
          <p:nvSpPr>
            <p:cNvPr id="34872" name="Text Box 56"/>
            <p:cNvSpPr txBox="1">
              <a:spLocks noChangeArrowheads="1"/>
            </p:cNvSpPr>
            <p:nvPr/>
          </p:nvSpPr>
          <p:spPr bwMode="auto">
            <a:xfrm>
              <a:off x="4896" y="2400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Camera</a:t>
              </a:r>
            </a:p>
          </p:txBody>
        </p:sp>
        <p:sp>
          <p:nvSpPr>
            <p:cNvPr id="34873" name="Text Box 57"/>
            <p:cNvSpPr txBox="1">
              <a:spLocks noChangeArrowheads="1"/>
            </p:cNvSpPr>
            <p:nvPr/>
          </p:nvSpPr>
          <p:spPr bwMode="auto">
            <a:xfrm>
              <a:off x="2592" y="3552"/>
              <a:ext cx="67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    Computer </a:t>
              </a:r>
            </a:p>
          </p:txBody>
        </p:sp>
        <p:grpSp>
          <p:nvGrpSpPr>
            <p:cNvPr id="34859" name="Group 43"/>
            <p:cNvGrpSpPr>
              <a:grpSpLocks/>
            </p:cNvGrpSpPr>
            <p:nvPr/>
          </p:nvGrpSpPr>
          <p:grpSpPr bwMode="auto">
            <a:xfrm>
              <a:off x="2400" y="2928"/>
              <a:ext cx="768" cy="594"/>
              <a:chOff x="1632" y="576"/>
              <a:chExt cx="1104" cy="1170"/>
            </a:xfrm>
          </p:grpSpPr>
          <p:pic>
            <p:nvPicPr>
              <p:cNvPr id="34857" name="Picture 41" descr="setuplaseranalysis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80" y="576"/>
                <a:ext cx="1056" cy="117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sp>
            <p:nvSpPr>
              <p:cNvPr id="34858" name="Rectangle 42"/>
              <p:cNvSpPr>
                <a:spLocks noChangeArrowheads="1"/>
              </p:cNvSpPr>
              <p:nvPr/>
            </p:nvSpPr>
            <p:spPr bwMode="auto">
              <a:xfrm>
                <a:off x="1632" y="1248"/>
                <a:ext cx="192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871" name="Line 55"/>
            <p:cNvSpPr>
              <a:spLocks noChangeShapeType="1"/>
            </p:cNvSpPr>
            <p:nvPr/>
          </p:nvSpPr>
          <p:spPr bwMode="auto">
            <a:xfrm flipH="1" flipV="1">
              <a:off x="4871" y="2128"/>
              <a:ext cx="303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34826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2" y="1376"/>
              <a:ext cx="1246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831" name="Picture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6" y="1275"/>
              <a:ext cx="290" cy="1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834" name="Picture 1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2333518">
              <a:off x="4119" y="1477"/>
              <a:ext cx="67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844" name="Rectangle 28"/>
            <p:cNvSpPr>
              <a:spLocks noChangeArrowheads="1"/>
            </p:cNvSpPr>
            <p:nvPr/>
          </p:nvSpPr>
          <p:spPr bwMode="auto">
            <a:xfrm>
              <a:off x="4018" y="2032"/>
              <a:ext cx="202" cy="50"/>
            </a:xfrm>
            <a:prstGeom prst="rect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6" name="Line 30"/>
            <p:cNvSpPr>
              <a:spLocks noChangeShapeType="1"/>
            </p:cNvSpPr>
            <p:nvPr/>
          </p:nvSpPr>
          <p:spPr bwMode="auto">
            <a:xfrm flipH="1">
              <a:off x="3260" y="922"/>
              <a:ext cx="152" cy="4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Text Box 31"/>
            <p:cNvSpPr txBox="1">
              <a:spLocks noChangeArrowheads="1"/>
            </p:cNvSpPr>
            <p:nvPr/>
          </p:nvSpPr>
          <p:spPr bwMode="auto">
            <a:xfrm>
              <a:off x="3311" y="720"/>
              <a:ext cx="8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Analyzer</a:t>
              </a:r>
            </a:p>
          </p:txBody>
        </p:sp>
        <p:sp>
          <p:nvSpPr>
            <p:cNvPr id="34848" name="Line 32"/>
            <p:cNvSpPr>
              <a:spLocks noChangeShapeType="1"/>
            </p:cNvSpPr>
            <p:nvPr/>
          </p:nvSpPr>
          <p:spPr bwMode="auto">
            <a:xfrm flipH="1">
              <a:off x="3563" y="1023"/>
              <a:ext cx="354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49" name="Text Box 33"/>
            <p:cNvSpPr txBox="1">
              <a:spLocks noChangeArrowheads="1"/>
            </p:cNvSpPr>
            <p:nvPr/>
          </p:nvSpPr>
          <p:spPr bwMode="auto">
            <a:xfrm>
              <a:off x="3917" y="871"/>
              <a:ext cx="50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Lens</a:t>
              </a:r>
            </a:p>
          </p:txBody>
        </p:sp>
        <p:sp>
          <p:nvSpPr>
            <p:cNvPr id="34850" name="Line 34"/>
            <p:cNvSpPr>
              <a:spLocks noChangeShapeType="1"/>
            </p:cNvSpPr>
            <p:nvPr/>
          </p:nvSpPr>
          <p:spPr bwMode="auto">
            <a:xfrm flipH="1">
              <a:off x="4169" y="1376"/>
              <a:ext cx="303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51" name="Text Box 35"/>
            <p:cNvSpPr txBox="1">
              <a:spLocks noChangeArrowheads="1"/>
            </p:cNvSpPr>
            <p:nvPr/>
          </p:nvSpPr>
          <p:spPr bwMode="auto">
            <a:xfrm>
              <a:off x="4523" y="1174"/>
              <a:ext cx="7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Mirror</a:t>
              </a:r>
            </a:p>
          </p:txBody>
        </p:sp>
        <p:sp>
          <p:nvSpPr>
            <p:cNvPr id="34852" name="Line 36"/>
            <p:cNvSpPr>
              <a:spLocks noChangeShapeType="1"/>
            </p:cNvSpPr>
            <p:nvPr/>
          </p:nvSpPr>
          <p:spPr bwMode="auto">
            <a:xfrm flipV="1">
              <a:off x="3943" y="2112"/>
              <a:ext cx="137" cy="3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54" name="Text Box 38"/>
            <p:cNvSpPr txBox="1">
              <a:spLocks noChangeArrowheads="1"/>
            </p:cNvSpPr>
            <p:nvPr/>
          </p:nvSpPr>
          <p:spPr bwMode="auto">
            <a:xfrm>
              <a:off x="3792" y="2486"/>
              <a:ext cx="606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Sample</a:t>
              </a:r>
            </a:p>
          </p:txBody>
        </p:sp>
        <p:sp>
          <p:nvSpPr>
            <p:cNvPr id="34877" name="Oval 61"/>
            <p:cNvSpPr>
              <a:spLocks noChangeArrowheads="1"/>
            </p:cNvSpPr>
            <p:nvPr/>
          </p:nvSpPr>
          <p:spPr bwMode="auto">
            <a:xfrm>
              <a:off x="1796" y="1351"/>
              <a:ext cx="113" cy="70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8" name="AutoShape 62"/>
            <p:cNvSpPr>
              <a:spLocks noChangeAspect="1" noChangeArrowheads="1" noTextEdit="1"/>
            </p:cNvSpPr>
            <p:nvPr/>
          </p:nvSpPr>
          <p:spPr bwMode="auto">
            <a:xfrm>
              <a:off x="1644" y="1296"/>
              <a:ext cx="1215" cy="1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4880" name="Picture 6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44" y="1296"/>
              <a:ext cx="1223" cy="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81" name="Rectangle 65"/>
            <p:cNvSpPr>
              <a:spLocks noChangeArrowheads="1"/>
            </p:cNvSpPr>
            <p:nvPr/>
          </p:nvSpPr>
          <p:spPr bwMode="auto">
            <a:xfrm>
              <a:off x="1972" y="1376"/>
              <a:ext cx="152" cy="7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2" name="Oval 66"/>
            <p:cNvSpPr>
              <a:spLocks noChangeArrowheads="1"/>
            </p:cNvSpPr>
            <p:nvPr/>
          </p:nvSpPr>
          <p:spPr bwMode="auto">
            <a:xfrm>
              <a:off x="2035" y="1426"/>
              <a:ext cx="101" cy="60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3" name="Line 67"/>
            <p:cNvSpPr>
              <a:spLocks noChangeShapeType="1"/>
            </p:cNvSpPr>
            <p:nvPr/>
          </p:nvSpPr>
          <p:spPr bwMode="auto">
            <a:xfrm flipH="1">
              <a:off x="1846" y="1729"/>
              <a:ext cx="15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85" name="AutoShape 69"/>
            <p:cNvSpPr>
              <a:spLocks noChangeAspect="1" noChangeArrowheads="1" noTextEdit="1"/>
            </p:cNvSpPr>
            <p:nvPr/>
          </p:nvSpPr>
          <p:spPr bwMode="auto">
            <a:xfrm>
              <a:off x="3109" y="1376"/>
              <a:ext cx="410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4887" name="Picture 7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09" y="1376"/>
              <a:ext cx="417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88" name="Rectangle 72"/>
            <p:cNvSpPr>
              <a:spLocks noChangeArrowheads="1"/>
            </p:cNvSpPr>
            <p:nvPr/>
          </p:nvSpPr>
          <p:spPr bwMode="auto">
            <a:xfrm>
              <a:off x="3424" y="1325"/>
              <a:ext cx="101" cy="7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9" name="Oval 73"/>
            <p:cNvSpPr>
              <a:spLocks noChangeArrowheads="1"/>
            </p:cNvSpPr>
            <p:nvPr/>
          </p:nvSpPr>
          <p:spPr bwMode="auto">
            <a:xfrm>
              <a:off x="3424" y="1388"/>
              <a:ext cx="101" cy="60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1" name="Rectangle 75"/>
            <p:cNvSpPr>
              <a:spLocks noChangeArrowheads="1"/>
            </p:cNvSpPr>
            <p:nvPr/>
          </p:nvSpPr>
          <p:spPr bwMode="auto">
            <a:xfrm>
              <a:off x="2591" y="1376"/>
              <a:ext cx="101" cy="7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2" name="Oval 76"/>
            <p:cNvSpPr>
              <a:spLocks noChangeArrowheads="1"/>
            </p:cNvSpPr>
            <p:nvPr/>
          </p:nvSpPr>
          <p:spPr bwMode="auto">
            <a:xfrm>
              <a:off x="2591" y="1414"/>
              <a:ext cx="101" cy="605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3" name="Text Box 77"/>
            <p:cNvSpPr txBox="1">
              <a:spLocks noChangeArrowheads="1"/>
            </p:cNvSpPr>
            <p:nvPr/>
          </p:nvSpPr>
          <p:spPr bwMode="auto">
            <a:xfrm>
              <a:off x="1341" y="972"/>
              <a:ext cx="8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Polarizer</a:t>
              </a:r>
            </a:p>
          </p:txBody>
        </p:sp>
        <p:sp>
          <p:nvSpPr>
            <p:cNvPr id="34894" name="Rectangle 78"/>
            <p:cNvSpPr>
              <a:spLocks noChangeArrowheads="1"/>
            </p:cNvSpPr>
            <p:nvPr/>
          </p:nvSpPr>
          <p:spPr bwMode="auto">
            <a:xfrm>
              <a:off x="1796" y="1426"/>
              <a:ext cx="50" cy="55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7" name="Line 81"/>
            <p:cNvSpPr>
              <a:spLocks noChangeShapeType="1"/>
            </p:cNvSpPr>
            <p:nvPr/>
          </p:nvSpPr>
          <p:spPr bwMode="auto">
            <a:xfrm>
              <a:off x="1644" y="1174"/>
              <a:ext cx="101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01" name="Rectangle 85"/>
            <p:cNvSpPr>
              <a:spLocks noChangeArrowheads="1"/>
            </p:cNvSpPr>
            <p:nvPr/>
          </p:nvSpPr>
          <p:spPr bwMode="auto">
            <a:xfrm>
              <a:off x="1644" y="1729"/>
              <a:ext cx="152" cy="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902" name="Line 86"/>
            <p:cNvSpPr>
              <a:spLocks noChangeShapeType="1"/>
            </p:cNvSpPr>
            <p:nvPr/>
          </p:nvSpPr>
          <p:spPr bwMode="auto">
            <a:xfrm>
              <a:off x="1796" y="1679"/>
              <a:ext cx="0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03" name="Line 87"/>
            <p:cNvSpPr>
              <a:spLocks noChangeShapeType="1"/>
            </p:cNvSpPr>
            <p:nvPr/>
          </p:nvSpPr>
          <p:spPr bwMode="auto">
            <a:xfrm>
              <a:off x="1644" y="1729"/>
              <a:ext cx="15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04" name="Rectangle 88"/>
            <p:cNvSpPr>
              <a:spLocks noChangeArrowheads="1"/>
            </p:cNvSpPr>
            <p:nvPr/>
          </p:nvSpPr>
          <p:spPr bwMode="auto">
            <a:xfrm>
              <a:off x="1846" y="1679"/>
              <a:ext cx="152" cy="1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5" name="Line 89"/>
            <p:cNvSpPr>
              <a:spLocks noChangeShapeType="1"/>
            </p:cNvSpPr>
            <p:nvPr/>
          </p:nvSpPr>
          <p:spPr bwMode="auto">
            <a:xfrm>
              <a:off x="1846" y="1628"/>
              <a:ext cx="0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07" name="Line 91"/>
            <p:cNvSpPr>
              <a:spLocks noChangeShapeType="1"/>
            </p:cNvSpPr>
            <p:nvPr/>
          </p:nvSpPr>
          <p:spPr bwMode="auto">
            <a:xfrm>
              <a:off x="1846" y="1729"/>
              <a:ext cx="20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08" name="Rectangle 92"/>
            <p:cNvSpPr>
              <a:spLocks noChangeArrowheads="1"/>
            </p:cNvSpPr>
            <p:nvPr/>
          </p:nvSpPr>
          <p:spPr bwMode="auto">
            <a:xfrm>
              <a:off x="2200" y="1527"/>
              <a:ext cx="404" cy="4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909" name="Line 93"/>
            <p:cNvSpPr>
              <a:spLocks noChangeShapeType="1"/>
            </p:cNvSpPr>
            <p:nvPr/>
          </p:nvSpPr>
          <p:spPr bwMode="auto">
            <a:xfrm>
              <a:off x="2604" y="1527"/>
              <a:ext cx="0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0" name="Rectangle 94"/>
            <p:cNvSpPr>
              <a:spLocks noChangeArrowheads="1"/>
            </p:cNvSpPr>
            <p:nvPr/>
          </p:nvSpPr>
          <p:spPr bwMode="auto">
            <a:xfrm>
              <a:off x="2149" y="1628"/>
              <a:ext cx="51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1" name="Line 95"/>
            <p:cNvSpPr>
              <a:spLocks noChangeShapeType="1"/>
            </p:cNvSpPr>
            <p:nvPr/>
          </p:nvSpPr>
          <p:spPr bwMode="auto">
            <a:xfrm flipV="1">
              <a:off x="2149" y="1578"/>
              <a:ext cx="455" cy="15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2" name="Line 96"/>
            <p:cNvSpPr>
              <a:spLocks noChangeShapeType="1"/>
            </p:cNvSpPr>
            <p:nvPr/>
          </p:nvSpPr>
          <p:spPr bwMode="auto">
            <a:xfrm>
              <a:off x="2149" y="1729"/>
              <a:ext cx="455" cy="15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5" name="Line 99"/>
            <p:cNvSpPr>
              <a:spLocks noChangeShapeType="1"/>
            </p:cNvSpPr>
            <p:nvPr/>
          </p:nvSpPr>
          <p:spPr bwMode="auto">
            <a:xfrm>
              <a:off x="2907" y="1527"/>
              <a:ext cx="0" cy="1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19" name="Rectangle 103"/>
            <p:cNvSpPr>
              <a:spLocks noChangeArrowheads="1"/>
            </p:cNvSpPr>
            <p:nvPr/>
          </p:nvSpPr>
          <p:spPr bwMode="auto">
            <a:xfrm>
              <a:off x="2705" y="1527"/>
              <a:ext cx="151" cy="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926" name="Line 110"/>
            <p:cNvSpPr>
              <a:spLocks noChangeShapeType="1"/>
            </p:cNvSpPr>
            <p:nvPr/>
          </p:nvSpPr>
          <p:spPr bwMode="auto">
            <a:xfrm>
              <a:off x="2705" y="1578"/>
              <a:ext cx="20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29" name="Rectangle 113"/>
            <p:cNvSpPr>
              <a:spLocks noChangeArrowheads="1"/>
            </p:cNvSpPr>
            <p:nvPr/>
          </p:nvSpPr>
          <p:spPr bwMode="auto">
            <a:xfrm>
              <a:off x="2705" y="1830"/>
              <a:ext cx="151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0" name="Line 114"/>
            <p:cNvSpPr>
              <a:spLocks noChangeShapeType="1"/>
            </p:cNvSpPr>
            <p:nvPr/>
          </p:nvSpPr>
          <p:spPr bwMode="auto">
            <a:xfrm>
              <a:off x="2705" y="1880"/>
              <a:ext cx="20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32" name="Rectangle 116"/>
            <p:cNvSpPr>
              <a:spLocks noChangeArrowheads="1"/>
            </p:cNvSpPr>
            <p:nvPr/>
          </p:nvSpPr>
          <p:spPr bwMode="auto">
            <a:xfrm>
              <a:off x="3109" y="1729"/>
              <a:ext cx="101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938" name="Rectangle 122"/>
            <p:cNvSpPr>
              <a:spLocks noChangeArrowheads="1"/>
            </p:cNvSpPr>
            <p:nvPr/>
          </p:nvSpPr>
          <p:spPr bwMode="auto">
            <a:xfrm>
              <a:off x="3109" y="1527"/>
              <a:ext cx="101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39" name="Line 123"/>
            <p:cNvSpPr>
              <a:spLocks noChangeShapeType="1"/>
            </p:cNvSpPr>
            <p:nvPr/>
          </p:nvSpPr>
          <p:spPr bwMode="auto">
            <a:xfrm>
              <a:off x="3210" y="1477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40" name="Line 124"/>
            <p:cNvSpPr>
              <a:spLocks noChangeShapeType="1"/>
            </p:cNvSpPr>
            <p:nvPr/>
          </p:nvSpPr>
          <p:spPr bwMode="auto">
            <a:xfrm>
              <a:off x="3058" y="1601"/>
              <a:ext cx="15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41" name="Line 125"/>
            <p:cNvSpPr>
              <a:spLocks noChangeShapeType="1"/>
            </p:cNvSpPr>
            <p:nvPr/>
          </p:nvSpPr>
          <p:spPr bwMode="auto">
            <a:xfrm>
              <a:off x="3058" y="1779"/>
              <a:ext cx="15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43" name="Rectangle 127"/>
            <p:cNvSpPr>
              <a:spLocks noChangeArrowheads="1"/>
            </p:cNvSpPr>
            <p:nvPr/>
          </p:nvSpPr>
          <p:spPr bwMode="auto">
            <a:xfrm>
              <a:off x="3058" y="1527"/>
              <a:ext cx="51" cy="30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4" name="Rectangle 128"/>
            <p:cNvSpPr>
              <a:spLocks noChangeArrowheads="1"/>
            </p:cNvSpPr>
            <p:nvPr/>
          </p:nvSpPr>
          <p:spPr bwMode="auto">
            <a:xfrm>
              <a:off x="3311" y="1527"/>
              <a:ext cx="101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5" name="Line 129"/>
            <p:cNvSpPr>
              <a:spLocks noChangeShapeType="1"/>
            </p:cNvSpPr>
            <p:nvPr/>
          </p:nvSpPr>
          <p:spPr bwMode="auto">
            <a:xfrm>
              <a:off x="3311" y="1597"/>
              <a:ext cx="101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46" name="Rectangle 130"/>
            <p:cNvSpPr>
              <a:spLocks noChangeArrowheads="1"/>
            </p:cNvSpPr>
            <p:nvPr/>
          </p:nvSpPr>
          <p:spPr bwMode="auto">
            <a:xfrm>
              <a:off x="3311" y="1779"/>
              <a:ext cx="101" cy="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48" name="Line 132"/>
            <p:cNvSpPr>
              <a:spLocks noChangeShapeType="1"/>
            </p:cNvSpPr>
            <p:nvPr/>
          </p:nvSpPr>
          <p:spPr bwMode="auto">
            <a:xfrm>
              <a:off x="3311" y="1779"/>
              <a:ext cx="101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49" name="Line 133"/>
            <p:cNvSpPr>
              <a:spLocks noChangeShapeType="1"/>
            </p:cNvSpPr>
            <p:nvPr/>
          </p:nvSpPr>
          <p:spPr bwMode="auto">
            <a:xfrm>
              <a:off x="3513" y="1578"/>
              <a:ext cx="656" cy="15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50" name="Line 134"/>
            <p:cNvSpPr>
              <a:spLocks noChangeShapeType="1"/>
            </p:cNvSpPr>
            <p:nvPr/>
          </p:nvSpPr>
          <p:spPr bwMode="auto">
            <a:xfrm flipV="1">
              <a:off x="3513" y="1679"/>
              <a:ext cx="606" cy="10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51" name="Line 135"/>
            <p:cNvSpPr>
              <a:spLocks noChangeShapeType="1"/>
            </p:cNvSpPr>
            <p:nvPr/>
          </p:nvSpPr>
          <p:spPr bwMode="auto">
            <a:xfrm flipH="1">
              <a:off x="4018" y="1729"/>
              <a:ext cx="101" cy="35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52" name="Line 136"/>
            <p:cNvSpPr>
              <a:spLocks noChangeShapeType="1"/>
            </p:cNvSpPr>
            <p:nvPr/>
          </p:nvSpPr>
          <p:spPr bwMode="auto">
            <a:xfrm>
              <a:off x="4119" y="1679"/>
              <a:ext cx="101" cy="40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56" name="AutoShape 140"/>
            <p:cNvSpPr>
              <a:spLocks noChangeArrowheads="1"/>
            </p:cNvSpPr>
            <p:nvPr/>
          </p:nvSpPr>
          <p:spPr bwMode="auto">
            <a:xfrm>
              <a:off x="4568" y="1875"/>
              <a:ext cx="253" cy="303"/>
            </a:xfrm>
            <a:prstGeom prst="flowChartDelay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957" name="Text Box 141"/>
            <p:cNvSpPr txBox="1">
              <a:spLocks noChangeArrowheads="1"/>
            </p:cNvSpPr>
            <p:nvPr/>
          </p:nvSpPr>
          <p:spPr bwMode="auto">
            <a:xfrm>
              <a:off x="483" y="1981"/>
              <a:ext cx="1010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Argon Laser</a:t>
              </a:r>
            </a:p>
            <a:p>
              <a:pPr>
                <a:spcBef>
                  <a:spcPct val="50000"/>
                </a:spcBef>
              </a:pPr>
              <a:r>
                <a:rPr lang="en-US" sz="1600" b="1"/>
                <a:t>- CW</a:t>
              </a:r>
            </a:p>
            <a:p>
              <a:pPr>
                <a:spcBef>
                  <a:spcPct val="50000"/>
                </a:spcBef>
              </a:pPr>
              <a:r>
                <a:rPr lang="en-US" sz="1600" b="1">
                  <a:sym typeface="Symbol" pitchFamily="18" charset="2"/>
                </a:rPr>
                <a:t>- =514nm</a:t>
              </a:r>
            </a:p>
          </p:txBody>
        </p:sp>
        <p:sp>
          <p:nvSpPr>
            <p:cNvPr id="34959" name="Freeform 143"/>
            <p:cNvSpPr>
              <a:spLocks/>
            </p:cNvSpPr>
            <p:nvPr/>
          </p:nvSpPr>
          <p:spPr bwMode="auto">
            <a:xfrm>
              <a:off x="3024" y="2112"/>
              <a:ext cx="96" cy="768"/>
            </a:xfrm>
            <a:custGeom>
              <a:avLst/>
              <a:gdLst/>
              <a:ahLst/>
              <a:cxnLst>
                <a:cxn ang="0">
                  <a:pos x="0" y="768"/>
                </a:cxn>
                <a:cxn ang="0">
                  <a:pos x="96" y="336"/>
                </a:cxn>
                <a:cxn ang="0">
                  <a:pos x="0" y="0"/>
                </a:cxn>
              </a:cxnLst>
              <a:rect l="0" t="0" r="r" b="b"/>
              <a:pathLst>
                <a:path w="96" h="768">
                  <a:moveTo>
                    <a:pt x="0" y="768"/>
                  </a:moveTo>
                  <a:cubicBezTo>
                    <a:pt x="48" y="616"/>
                    <a:pt x="96" y="464"/>
                    <a:pt x="96" y="336"/>
                  </a:cubicBezTo>
                  <a:cubicBezTo>
                    <a:pt x="96" y="208"/>
                    <a:pt x="48" y="104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61" name="Rectangle 145"/>
            <p:cNvSpPr>
              <a:spLocks noChangeArrowheads="1"/>
            </p:cNvSpPr>
            <p:nvPr/>
          </p:nvSpPr>
          <p:spPr bwMode="auto">
            <a:xfrm>
              <a:off x="4416" y="1776"/>
              <a:ext cx="96" cy="4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63" name="Line 147"/>
            <p:cNvSpPr>
              <a:spLocks noChangeShapeType="1"/>
            </p:cNvSpPr>
            <p:nvPr/>
          </p:nvSpPr>
          <p:spPr bwMode="auto">
            <a:xfrm flipH="1" flipV="1">
              <a:off x="4464" y="2304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964" name="Text Box 148"/>
            <p:cNvSpPr txBox="1">
              <a:spLocks noChangeArrowheads="1"/>
            </p:cNvSpPr>
            <p:nvPr/>
          </p:nvSpPr>
          <p:spPr bwMode="auto">
            <a:xfrm>
              <a:off x="4416" y="2746"/>
              <a:ext cx="62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Filter 514nm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4839</TotalTime>
  <Words>286</Words>
  <Application>Microsoft Office PowerPoint</Application>
  <PresentationFormat>On-screen Show (4:3)</PresentationFormat>
  <Paragraphs>94</Paragraphs>
  <Slides>15</Slides>
  <Notes>0</Notes>
  <HiddenSlides>0</HiddenSlides>
  <MMClips>6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Garamond</vt:lpstr>
      <vt:lpstr>Times New Roman</vt:lpstr>
      <vt:lpstr>Wingdings</vt:lpstr>
      <vt:lpstr>Symbol</vt:lpstr>
      <vt:lpstr>Edge</vt:lpstr>
      <vt:lpstr>MathType 5.0 Equation</vt:lpstr>
      <vt:lpstr>CS ChemDraw Drawing</vt:lpstr>
      <vt:lpstr>Origin Graph</vt:lpstr>
      <vt:lpstr>Microsoft Equation 3.0</vt:lpstr>
      <vt:lpstr>Liquid Crystal Elastomer Response to Light </vt:lpstr>
      <vt:lpstr>Objectives  </vt:lpstr>
      <vt:lpstr>Background</vt:lpstr>
      <vt:lpstr>Background </vt:lpstr>
      <vt:lpstr>Background</vt:lpstr>
      <vt:lpstr>Background</vt:lpstr>
      <vt:lpstr>Capability of SLM</vt:lpstr>
      <vt:lpstr>Background</vt:lpstr>
      <vt:lpstr>Setup</vt:lpstr>
      <vt:lpstr>Setup</vt:lpstr>
      <vt:lpstr>Results</vt:lpstr>
      <vt:lpstr>Results</vt:lpstr>
      <vt:lpstr>Results</vt:lpstr>
      <vt:lpstr>Conclusions </vt:lpstr>
      <vt:lpstr>Acknowledgements</vt:lpstr>
    </vt:vector>
  </TitlesOfParts>
  <Company>KSU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Liquid-Crystal Elastomer Into the Dark With Spatial Ligth Modulator</dc:title>
  <dc:creator>LCI</dc:creator>
  <cp:lastModifiedBy>NLCMF</cp:lastModifiedBy>
  <cp:revision>35</cp:revision>
  <dcterms:created xsi:type="dcterms:W3CDTF">2007-11-21T03:30:42Z</dcterms:created>
  <dcterms:modified xsi:type="dcterms:W3CDTF">2008-11-11T22:12:58Z</dcterms:modified>
</cp:coreProperties>
</file>