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23"/>
  </p:notesMasterIdLst>
  <p:sldIdLst>
    <p:sldId id="256" r:id="rId3"/>
    <p:sldId id="277" r:id="rId4"/>
    <p:sldId id="261" r:id="rId5"/>
    <p:sldId id="262" r:id="rId6"/>
    <p:sldId id="257" r:id="rId7"/>
    <p:sldId id="275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59" r:id="rId16"/>
    <p:sldId id="260" r:id="rId17"/>
    <p:sldId id="271" r:id="rId18"/>
    <p:sldId id="272" r:id="rId19"/>
    <p:sldId id="270" r:id="rId20"/>
    <p:sldId id="276" r:id="rId21"/>
    <p:sldId id="274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FF3300"/>
    <a:srgbClr val="CCCCFF"/>
    <a:srgbClr val="FFFFFF"/>
    <a:srgbClr val="99FFCC"/>
    <a:srgbClr val="000066"/>
    <a:srgbClr val="0000CC"/>
    <a:srgbClr val="003399"/>
    <a:srgbClr val="66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Angle vs. Time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2290700588404398"/>
          <c:y val="0.13200802840821368"/>
          <c:w val="0.81774878812730079"/>
          <c:h val="0.69956560135865364"/>
        </c:manualLayout>
      </c:layout>
      <c:scatterChart>
        <c:scatterStyle val="smoothMarker"/>
        <c:ser>
          <c:idx val="1"/>
          <c:order val="1"/>
          <c:spPr>
            <a:ln w="17194">
              <a:solidFill>
                <a:srgbClr val="000080"/>
              </a:solidFill>
              <a:prstDash val="solid"/>
            </a:ln>
          </c:spPr>
          <c:xVal>
            <c:numRef>
              <c:f>Sheet1!$B$10:$B$132</c:f>
            </c:numRef>
          </c:xVal>
          <c:yVal>
            <c:numRef>
              <c:f>Sheet1!$K$10:$K$132</c:f>
            </c:numRef>
          </c:yVal>
          <c:smooth val="1"/>
        </c:ser>
        <c:ser>
          <c:idx val="0"/>
          <c:order val="0"/>
          <c:spPr>
            <a:ln>
              <a:solidFill>
                <a:srgbClr val="00B050"/>
              </a:solidFill>
            </a:ln>
          </c:spPr>
          <c:marker>
            <c:spPr>
              <a:ln>
                <a:solidFill>
                  <a:srgbClr val="00B050"/>
                </a:solidFill>
              </a:ln>
            </c:spPr>
          </c:marker>
          <c:xVal>
            <c:numRef>
              <c:f>[Book2]Sheet1!$A$10:$A$132</c:f>
              <c:numCache>
                <c:formatCode>General</c:formatCode>
                <c:ptCount val="123"/>
                <c:pt idx="0">
                  <c:v>0</c:v>
                </c:pt>
                <c:pt idx="1">
                  <c:v>0.11100000000000004</c:v>
                </c:pt>
                <c:pt idx="2">
                  <c:v>0.22200000000000009</c:v>
                </c:pt>
                <c:pt idx="3">
                  <c:v>0.33300000000000041</c:v>
                </c:pt>
                <c:pt idx="4">
                  <c:v>0.44400000000000017</c:v>
                </c:pt>
                <c:pt idx="5">
                  <c:v>0.55500000000000005</c:v>
                </c:pt>
                <c:pt idx="6">
                  <c:v>0.66600000000000081</c:v>
                </c:pt>
                <c:pt idx="7">
                  <c:v>0.77700000000000025</c:v>
                </c:pt>
                <c:pt idx="8">
                  <c:v>0.88800000000000034</c:v>
                </c:pt>
                <c:pt idx="9">
                  <c:v>1</c:v>
                </c:pt>
                <c:pt idx="10">
                  <c:v>1.111</c:v>
                </c:pt>
                <c:pt idx="11">
                  <c:v>1.222</c:v>
                </c:pt>
                <c:pt idx="12">
                  <c:v>1.333</c:v>
                </c:pt>
                <c:pt idx="13">
                  <c:v>1.444</c:v>
                </c:pt>
                <c:pt idx="14">
                  <c:v>1.5550000000000002</c:v>
                </c:pt>
                <c:pt idx="15">
                  <c:v>1.6659999999999988</c:v>
                </c:pt>
                <c:pt idx="16">
                  <c:v>1.7769999999999997</c:v>
                </c:pt>
                <c:pt idx="17">
                  <c:v>1.8879999999999988</c:v>
                </c:pt>
                <c:pt idx="18">
                  <c:v>2</c:v>
                </c:pt>
                <c:pt idx="19">
                  <c:v>2.1109999999999998</c:v>
                </c:pt>
                <c:pt idx="20">
                  <c:v>2.222</c:v>
                </c:pt>
                <c:pt idx="21">
                  <c:v>2.332999999999998</c:v>
                </c:pt>
                <c:pt idx="22">
                  <c:v>2.444</c:v>
                </c:pt>
                <c:pt idx="23">
                  <c:v>2.5549999999999997</c:v>
                </c:pt>
                <c:pt idx="24">
                  <c:v>2.6659999999999999</c:v>
                </c:pt>
                <c:pt idx="25">
                  <c:v>2.7770000000000001</c:v>
                </c:pt>
                <c:pt idx="26">
                  <c:v>2.8879999999999999</c:v>
                </c:pt>
                <c:pt idx="27">
                  <c:v>3</c:v>
                </c:pt>
                <c:pt idx="28">
                  <c:v>3.1109999999999998</c:v>
                </c:pt>
                <c:pt idx="29">
                  <c:v>3.222</c:v>
                </c:pt>
                <c:pt idx="30">
                  <c:v>3.332999999999998</c:v>
                </c:pt>
                <c:pt idx="31">
                  <c:v>3.444</c:v>
                </c:pt>
                <c:pt idx="32">
                  <c:v>3.5549999999999997</c:v>
                </c:pt>
                <c:pt idx="33">
                  <c:v>3.6659999999999999</c:v>
                </c:pt>
                <c:pt idx="34">
                  <c:v>3.7770000000000001</c:v>
                </c:pt>
                <c:pt idx="35">
                  <c:v>3.8879999999999999</c:v>
                </c:pt>
                <c:pt idx="36">
                  <c:v>4</c:v>
                </c:pt>
                <c:pt idx="37">
                  <c:v>4.1109999999999953</c:v>
                </c:pt>
                <c:pt idx="38">
                  <c:v>4.2219999999999995</c:v>
                </c:pt>
                <c:pt idx="39">
                  <c:v>4.3330000000000002</c:v>
                </c:pt>
                <c:pt idx="40">
                  <c:v>4.444</c:v>
                </c:pt>
                <c:pt idx="41">
                  <c:v>4.5549999999999953</c:v>
                </c:pt>
                <c:pt idx="42">
                  <c:v>4.6659999999999959</c:v>
                </c:pt>
                <c:pt idx="43">
                  <c:v>4.7770000000000001</c:v>
                </c:pt>
                <c:pt idx="44">
                  <c:v>4.8879999999999955</c:v>
                </c:pt>
                <c:pt idx="45">
                  <c:v>5</c:v>
                </c:pt>
                <c:pt idx="46">
                  <c:v>5.1109999999999953</c:v>
                </c:pt>
                <c:pt idx="47">
                  <c:v>5.2219999999999995</c:v>
                </c:pt>
                <c:pt idx="48">
                  <c:v>5.3330000000000002</c:v>
                </c:pt>
                <c:pt idx="49">
                  <c:v>5.444</c:v>
                </c:pt>
                <c:pt idx="50">
                  <c:v>5.5549999999999953</c:v>
                </c:pt>
                <c:pt idx="51">
                  <c:v>5.6659999999999959</c:v>
                </c:pt>
                <c:pt idx="52">
                  <c:v>5.7770000000000001</c:v>
                </c:pt>
                <c:pt idx="53">
                  <c:v>5.8879999999999955</c:v>
                </c:pt>
                <c:pt idx="54">
                  <c:v>6</c:v>
                </c:pt>
                <c:pt idx="55">
                  <c:v>6.1109999999999953</c:v>
                </c:pt>
                <c:pt idx="56">
                  <c:v>6.2219999999999995</c:v>
                </c:pt>
                <c:pt idx="57">
                  <c:v>6.3330000000000002</c:v>
                </c:pt>
                <c:pt idx="58">
                  <c:v>6.444</c:v>
                </c:pt>
                <c:pt idx="59">
                  <c:v>6.5549999999999953</c:v>
                </c:pt>
                <c:pt idx="60">
                  <c:v>6.6659999999999959</c:v>
                </c:pt>
                <c:pt idx="61">
                  <c:v>6.7770000000000001</c:v>
                </c:pt>
                <c:pt idx="62">
                  <c:v>6.8879999999999955</c:v>
                </c:pt>
                <c:pt idx="63">
                  <c:v>7</c:v>
                </c:pt>
                <c:pt idx="64">
                  <c:v>7.1109999999999953</c:v>
                </c:pt>
                <c:pt idx="65">
                  <c:v>7.2219999999999995</c:v>
                </c:pt>
                <c:pt idx="66">
                  <c:v>7.3330000000000002</c:v>
                </c:pt>
                <c:pt idx="67">
                  <c:v>7.444</c:v>
                </c:pt>
                <c:pt idx="68">
                  <c:v>7.5549999999999953</c:v>
                </c:pt>
                <c:pt idx="69">
                  <c:v>7.6659999999999959</c:v>
                </c:pt>
                <c:pt idx="70">
                  <c:v>7.7770000000000001</c:v>
                </c:pt>
                <c:pt idx="71">
                  <c:v>7.8879999999999955</c:v>
                </c:pt>
                <c:pt idx="72">
                  <c:v>8</c:v>
                </c:pt>
                <c:pt idx="73">
                  <c:v>8.1110000000000024</c:v>
                </c:pt>
                <c:pt idx="74">
                  <c:v>8.2219999999999995</c:v>
                </c:pt>
                <c:pt idx="75">
                  <c:v>8.3330000000000002</c:v>
                </c:pt>
                <c:pt idx="76">
                  <c:v>8.4440000000000008</c:v>
                </c:pt>
                <c:pt idx="77">
                  <c:v>8.5550000000000068</c:v>
                </c:pt>
                <c:pt idx="78">
                  <c:v>8.6660000000000004</c:v>
                </c:pt>
                <c:pt idx="79">
                  <c:v>8.777000000000001</c:v>
                </c:pt>
                <c:pt idx="80">
                  <c:v>8.8880000000000035</c:v>
                </c:pt>
                <c:pt idx="81">
                  <c:v>9</c:v>
                </c:pt>
                <c:pt idx="82">
                  <c:v>9.1110000000000024</c:v>
                </c:pt>
                <c:pt idx="83">
                  <c:v>9.2219999999999995</c:v>
                </c:pt>
                <c:pt idx="84">
                  <c:v>9.3330000000000002</c:v>
                </c:pt>
                <c:pt idx="85">
                  <c:v>9.4440000000000008</c:v>
                </c:pt>
                <c:pt idx="86">
                  <c:v>9.5550000000000068</c:v>
                </c:pt>
                <c:pt idx="87">
                  <c:v>9.6660000000000004</c:v>
                </c:pt>
                <c:pt idx="88">
                  <c:v>9.777000000000001</c:v>
                </c:pt>
                <c:pt idx="89">
                  <c:v>9.8880000000000035</c:v>
                </c:pt>
                <c:pt idx="90">
                  <c:v>10</c:v>
                </c:pt>
                <c:pt idx="91">
                  <c:v>10.111000000000001</c:v>
                </c:pt>
                <c:pt idx="92">
                  <c:v>10.222</c:v>
                </c:pt>
                <c:pt idx="93">
                  <c:v>10.333</c:v>
                </c:pt>
                <c:pt idx="94">
                  <c:v>10.444000000000001</c:v>
                </c:pt>
                <c:pt idx="95">
                  <c:v>10.555000000000009</c:v>
                </c:pt>
                <c:pt idx="96">
                  <c:v>10.666</c:v>
                </c:pt>
                <c:pt idx="97">
                  <c:v>10.777000000000001</c:v>
                </c:pt>
                <c:pt idx="98">
                  <c:v>10.888</c:v>
                </c:pt>
                <c:pt idx="99">
                  <c:v>11</c:v>
                </c:pt>
                <c:pt idx="100">
                  <c:v>11.111000000000001</c:v>
                </c:pt>
                <c:pt idx="101">
                  <c:v>11.222</c:v>
                </c:pt>
                <c:pt idx="102">
                  <c:v>11.333</c:v>
                </c:pt>
                <c:pt idx="103">
                  <c:v>11.444000000000001</c:v>
                </c:pt>
                <c:pt idx="104">
                  <c:v>11.555000000000009</c:v>
                </c:pt>
                <c:pt idx="105">
                  <c:v>11.666</c:v>
                </c:pt>
                <c:pt idx="106">
                  <c:v>11.777000000000001</c:v>
                </c:pt>
                <c:pt idx="107">
                  <c:v>11.888</c:v>
                </c:pt>
                <c:pt idx="108">
                  <c:v>12</c:v>
                </c:pt>
                <c:pt idx="109">
                  <c:v>12.111000000000001</c:v>
                </c:pt>
                <c:pt idx="110">
                  <c:v>12.222</c:v>
                </c:pt>
                <c:pt idx="111">
                  <c:v>12.333</c:v>
                </c:pt>
                <c:pt idx="112">
                  <c:v>12.444000000000001</c:v>
                </c:pt>
                <c:pt idx="113">
                  <c:v>12.555000000000009</c:v>
                </c:pt>
                <c:pt idx="114">
                  <c:v>12.666</c:v>
                </c:pt>
                <c:pt idx="115">
                  <c:v>12.777000000000001</c:v>
                </c:pt>
                <c:pt idx="116">
                  <c:v>12.888</c:v>
                </c:pt>
                <c:pt idx="117">
                  <c:v>13</c:v>
                </c:pt>
                <c:pt idx="118">
                  <c:v>13.111000000000001</c:v>
                </c:pt>
                <c:pt idx="119">
                  <c:v>13.222</c:v>
                </c:pt>
                <c:pt idx="120">
                  <c:v>13.333</c:v>
                </c:pt>
                <c:pt idx="121">
                  <c:v>13.444000000000001</c:v>
                </c:pt>
                <c:pt idx="122">
                  <c:v>13.555000000000009</c:v>
                </c:pt>
              </c:numCache>
            </c:numRef>
          </c:xVal>
          <c:yVal>
            <c:numRef>
              <c:f>[Book2]Sheet1!$B$10:$B$132</c:f>
              <c:numCache>
                <c:formatCode>General</c:formatCode>
                <c:ptCount val="123"/>
                <c:pt idx="0">
                  <c:v>83.316135891965885</c:v>
                </c:pt>
                <c:pt idx="1">
                  <c:v>83.758085652584782</c:v>
                </c:pt>
                <c:pt idx="2">
                  <c:v>82.874983651098205</c:v>
                </c:pt>
                <c:pt idx="3">
                  <c:v>82.705803691459138</c:v>
                </c:pt>
                <c:pt idx="4">
                  <c:v>81.86989764584402</c:v>
                </c:pt>
                <c:pt idx="5">
                  <c:v>82.255289453577092</c:v>
                </c:pt>
                <c:pt idx="6">
                  <c:v>82.316018170265963</c:v>
                </c:pt>
                <c:pt idx="7">
                  <c:v>67.693794945092364</c:v>
                </c:pt>
                <c:pt idx="8">
                  <c:v>33.814623372187</c:v>
                </c:pt>
                <c:pt idx="9">
                  <c:v>2.6630007660671455</c:v>
                </c:pt>
                <c:pt idx="10">
                  <c:v>24.710799462230213</c:v>
                </c:pt>
                <c:pt idx="11">
                  <c:v>54.659893078442259</c:v>
                </c:pt>
                <c:pt idx="12">
                  <c:v>55.728859298010086</c:v>
                </c:pt>
                <c:pt idx="13">
                  <c:v>33.566318734573393</c:v>
                </c:pt>
                <c:pt idx="14">
                  <c:v>10.701350723899141</c:v>
                </c:pt>
                <c:pt idx="15">
                  <c:v>16.699244233993607</c:v>
                </c:pt>
                <c:pt idx="16">
                  <c:v>49.304468960507975</c:v>
                </c:pt>
                <c:pt idx="17">
                  <c:v>52.678963807368696</c:v>
                </c:pt>
                <c:pt idx="18">
                  <c:v>33.566318734573393</c:v>
                </c:pt>
                <c:pt idx="19">
                  <c:v>13.163232489699482</c:v>
                </c:pt>
                <c:pt idx="20">
                  <c:v>25.974393962431289</c:v>
                </c:pt>
                <c:pt idx="21">
                  <c:v>44.060809054264368</c:v>
                </c:pt>
                <c:pt idx="22">
                  <c:v>48.691385986451316</c:v>
                </c:pt>
                <c:pt idx="23">
                  <c:v>25.755270760167086</c:v>
                </c:pt>
                <c:pt idx="24">
                  <c:v>15.101098161385428</c:v>
                </c:pt>
                <c:pt idx="25">
                  <c:v>26.565051177077986</c:v>
                </c:pt>
                <c:pt idx="26">
                  <c:v>44.370401391589738</c:v>
                </c:pt>
                <c:pt idx="27">
                  <c:v>41.483452503664473</c:v>
                </c:pt>
                <c:pt idx="28">
                  <c:v>25.964068538230052</c:v>
                </c:pt>
                <c:pt idx="29">
                  <c:v>18.024723521238471</c:v>
                </c:pt>
                <c:pt idx="30">
                  <c:v>36.25383773744479</c:v>
                </c:pt>
                <c:pt idx="31">
                  <c:v>45.636593575963474</c:v>
                </c:pt>
                <c:pt idx="32">
                  <c:v>39.007472552121051</c:v>
                </c:pt>
                <c:pt idx="33">
                  <c:v>22.85481996177673</c:v>
                </c:pt>
                <c:pt idx="34">
                  <c:v>24.331241916935056</c:v>
                </c:pt>
                <c:pt idx="35">
                  <c:v>37.487855896947245</c:v>
                </c:pt>
                <c:pt idx="36">
                  <c:v>43.451842301021998</c:v>
                </c:pt>
                <c:pt idx="37">
                  <c:v>30.02712423321308</c:v>
                </c:pt>
                <c:pt idx="38">
                  <c:v>19.142268191466275</c:v>
                </c:pt>
                <c:pt idx="39">
                  <c:v>26.9588304031648</c:v>
                </c:pt>
                <c:pt idx="40">
                  <c:v>38.254420352517144</c:v>
                </c:pt>
                <c:pt idx="41">
                  <c:v>37.487855896947245</c:v>
                </c:pt>
                <c:pt idx="42">
                  <c:v>26.17528998175991</c:v>
                </c:pt>
                <c:pt idx="43">
                  <c:v>22.750976342787627</c:v>
                </c:pt>
                <c:pt idx="44">
                  <c:v>30.888466457783725</c:v>
                </c:pt>
                <c:pt idx="45">
                  <c:v>38.107576877514852</c:v>
                </c:pt>
                <c:pt idx="46">
                  <c:v>36.780790751100938</c:v>
                </c:pt>
                <c:pt idx="47">
                  <c:v>25.974393962431289</c:v>
                </c:pt>
                <c:pt idx="48">
                  <c:v>24.934295102576591</c:v>
                </c:pt>
                <c:pt idx="49">
                  <c:v>31.667216429436191</c:v>
                </c:pt>
                <c:pt idx="50">
                  <c:v>36.784125584896898</c:v>
                </c:pt>
                <c:pt idx="51">
                  <c:v>33.206570315089564</c:v>
                </c:pt>
                <c:pt idx="52">
                  <c:v>25.769327624338697</c:v>
                </c:pt>
                <c:pt idx="53">
                  <c:v>26.368833521184062</c:v>
                </c:pt>
                <c:pt idx="54">
                  <c:v>33.566318734573393</c:v>
                </c:pt>
                <c:pt idx="55">
                  <c:v>36.784125584896898</c:v>
                </c:pt>
                <c:pt idx="56">
                  <c:v>30.579226872488988</c:v>
                </c:pt>
                <c:pt idx="57">
                  <c:v>26.9588304031648</c:v>
                </c:pt>
                <c:pt idx="58">
                  <c:v>28.715077528116595</c:v>
                </c:pt>
                <c:pt idx="59">
                  <c:v>34.554377943474911</c:v>
                </c:pt>
                <c:pt idx="60">
                  <c:v>33.929797422060624</c:v>
                </c:pt>
                <c:pt idx="61">
                  <c:v>29.475889003245729</c:v>
                </c:pt>
                <c:pt idx="62">
                  <c:v>25.782904823021301</c:v>
                </c:pt>
                <c:pt idx="63">
                  <c:v>31.492161124726987</c:v>
                </c:pt>
                <c:pt idx="64">
                  <c:v>34.05578030093244</c:v>
                </c:pt>
                <c:pt idx="65">
                  <c:v>33.929797422060624</c:v>
                </c:pt>
                <c:pt idx="66">
                  <c:v>27.552811576717787</c:v>
                </c:pt>
                <c:pt idx="67">
                  <c:v>27.149681697783159</c:v>
                </c:pt>
                <c:pt idx="68">
                  <c:v>31.115332314741803</c:v>
                </c:pt>
                <c:pt idx="69">
                  <c:v>33.690067525979813</c:v>
                </c:pt>
                <c:pt idx="70">
                  <c:v>31.776932347298661</c:v>
                </c:pt>
                <c:pt idx="71">
                  <c:v>29.185915816110061</c:v>
                </c:pt>
                <c:pt idx="72">
                  <c:v>29.525987311241732</c:v>
                </c:pt>
                <c:pt idx="73">
                  <c:v>32.6045931662415</c:v>
                </c:pt>
                <c:pt idx="74">
                  <c:v>34.172546896174644</c:v>
                </c:pt>
                <c:pt idx="75">
                  <c:v>30.888466457783725</c:v>
                </c:pt>
                <c:pt idx="76">
                  <c:v>28.150688588174887</c:v>
                </c:pt>
                <c:pt idx="77">
                  <c:v>39.225674097336722</c:v>
                </c:pt>
                <c:pt idx="78">
                  <c:v>58.276397042316006</c:v>
                </c:pt>
                <c:pt idx="79">
                  <c:v>78.863690568818342</c:v>
                </c:pt>
                <c:pt idx="80">
                  <c:v>97.352379359892254</c:v>
                </c:pt>
                <c:pt idx="81">
                  <c:v>103.06155108332818</c:v>
                </c:pt>
                <c:pt idx="82">
                  <c:v>96.683864108034058</c:v>
                </c:pt>
                <c:pt idx="83">
                  <c:v>78.518008645251911</c:v>
                </c:pt>
                <c:pt idx="84">
                  <c:v>65.409882833803849</c:v>
                </c:pt>
                <c:pt idx="85">
                  <c:v>59.489762593884414</c:v>
                </c:pt>
                <c:pt idx="86">
                  <c:v>63.43494882292201</c:v>
                </c:pt>
                <c:pt idx="87">
                  <c:v>71.840509533213222</c:v>
                </c:pt>
                <c:pt idx="88">
                  <c:v>80.823796659623738</c:v>
                </c:pt>
                <c:pt idx="89">
                  <c:v>93.17983011986405</c:v>
                </c:pt>
                <c:pt idx="90">
                  <c:v>93.130244862219101</c:v>
                </c:pt>
                <c:pt idx="91">
                  <c:v>83.806095032848958</c:v>
                </c:pt>
                <c:pt idx="92">
                  <c:v>77.905242922987881</c:v>
                </c:pt>
                <c:pt idx="93">
                  <c:v>71.146841235580766</c:v>
                </c:pt>
                <c:pt idx="94">
                  <c:v>69.390307062467841</c:v>
                </c:pt>
                <c:pt idx="95">
                  <c:v>74.744881296942225</c:v>
                </c:pt>
                <c:pt idx="96">
                  <c:v>81.424767360164779</c:v>
                </c:pt>
                <c:pt idx="97">
                  <c:v>86.820169880135765</c:v>
                </c:pt>
                <c:pt idx="98">
                  <c:v>90.444144433112029</c:v>
                </c:pt>
                <c:pt idx="99">
                  <c:v>86.55778471410261</c:v>
                </c:pt>
                <c:pt idx="100">
                  <c:v>80.980677568618333</c:v>
                </c:pt>
                <c:pt idx="101">
                  <c:v>75.640663455755444</c:v>
                </c:pt>
                <c:pt idx="102">
                  <c:v>72.997147361242767</c:v>
                </c:pt>
                <c:pt idx="103">
                  <c:v>76.075226779590551</c:v>
                </c:pt>
                <c:pt idx="104">
                  <c:v>78.690067525979785</c:v>
                </c:pt>
                <c:pt idx="105">
                  <c:v>82.819464502279843</c:v>
                </c:pt>
                <c:pt idx="106">
                  <c:v>86.069824454274524</c:v>
                </c:pt>
                <c:pt idx="107">
                  <c:v>85.497810507959031</c:v>
                </c:pt>
                <c:pt idx="108">
                  <c:v>83.367485384861538</c:v>
                </c:pt>
                <c:pt idx="109">
                  <c:v>78.948542973334554</c:v>
                </c:pt>
                <c:pt idx="110">
                  <c:v>75.417057670516002</c:v>
                </c:pt>
                <c:pt idx="111">
                  <c:v>75.963756532073518</c:v>
                </c:pt>
                <c:pt idx="112">
                  <c:v>78.863690568818342</c:v>
                </c:pt>
                <c:pt idx="113">
                  <c:v>82.116860683270374</c:v>
                </c:pt>
                <c:pt idx="114">
                  <c:v>84.644174957144813</c:v>
                </c:pt>
                <c:pt idx="115">
                  <c:v>84.766138352783429</c:v>
                </c:pt>
                <c:pt idx="116">
                  <c:v>82.492653333050342</c:v>
                </c:pt>
                <c:pt idx="117">
                  <c:v>79.890701507504687</c:v>
                </c:pt>
                <c:pt idx="118">
                  <c:v>78.430027952098001</c:v>
                </c:pt>
                <c:pt idx="119">
                  <c:v>77.374163121092693</c:v>
                </c:pt>
                <c:pt idx="120">
                  <c:v>80.537677791974403</c:v>
                </c:pt>
                <c:pt idx="121">
                  <c:v>81.995271142707139</c:v>
                </c:pt>
                <c:pt idx="122">
                  <c:v>83.211025425561289</c:v>
                </c:pt>
              </c:numCache>
            </c:numRef>
          </c:yVal>
          <c:smooth val="1"/>
        </c:ser>
        <c:axId val="60471168"/>
        <c:axId val="54973184"/>
      </c:scatterChart>
      <c:valAx>
        <c:axId val="60471168"/>
        <c:scaling>
          <c:orientation val="minMax"/>
          <c:max val="14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/>
                  <a:t>Time</a:t>
                </a:r>
                <a:r>
                  <a:rPr lang="en-US" sz="1400" baseline="0" dirty="0"/>
                  <a:t> (sec)</a:t>
                </a:r>
                <a:endParaRPr lang="en-US" sz="1400" dirty="0"/>
              </a:p>
            </c:rich>
          </c:tx>
          <c:layout/>
        </c:title>
        <c:numFmt formatCode="General" sourceLinked="1"/>
        <c:majorTickMark val="none"/>
        <c:tickLblPos val="nextTo"/>
        <c:crossAx val="54973184"/>
        <c:crosses val="autoZero"/>
        <c:crossBetween val="midCat"/>
      </c:valAx>
      <c:valAx>
        <c:axId val="5497318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/>
                  <a:t>Angle (Deg)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60471168"/>
        <c:crosses val="autoZero"/>
        <c:crossBetween val="midCat"/>
      </c:valAx>
      <c:spPr>
        <a:solidFill>
          <a:schemeClr val="bg2">
            <a:lumMod val="20000"/>
            <a:lumOff val="80000"/>
          </a:schemeClr>
        </a:solidFill>
      </c:spPr>
    </c:plotArea>
    <c:plotVisOnly val="1"/>
  </c:chart>
  <c:spPr>
    <a:solidFill>
      <a:schemeClr val="bg1"/>
    </a:soli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Torque </a:t>
            </a:r>
            <a:r>
              <a:rPr lang="en-US" dirty="0"/>
              <a:t>vs. Time</a:t>
            </a:r>
          </a:p>
        </c:rich>
      </c:tx>
    </c:title>
    <c:plotArea>
      <c:layout>
        <c:manualLayout>
          <c:layoutTarget val="inner"/>
          <c:xMode val="edge"/>
          <c:yMode val="edge"/>
          <c:x val="0.16012266294684835"/>
          <c:y val="0.11921258372395248"/>
          <c:w val="0.78443733423625639"/>
          <c:h val="0.79187526815775777"/>
        </c:manualLayout>
      </c:layout>
      <c:scatterChart>
        <c:scatterStyle val="smoothMarker"/>
        <c:ser>
          <c:idx val="0"/>
          <c:order val="0"/>
          <c:tx>
            <c:v>LHS</c:v>
          </c:tx>
          <c:spPr>
            <a:ln>
              <a:solidFill>
                <a:srgbClr val="FF3300"/>
              </a:solidFill>
            </a:ln>
          </c:spPr>
          <c:marker>
            <c:symbol val="none"/>
          </c:marker>
          <c:xVal>
            <c:numRef>
              <c:f>Sheet1!$A$10:$A$132</c:f>
              <c:numCache>
                <c:formatCode>General</c:formatCode>
                <c:ptCount val="123"/>
                <c:pt idx="0">
                  <c:v>0</c:v>
                </c:pt>
                <c:pt idx="1">
                  <c:v>0.111</c:v>
                </c:pt>
                <c:pt idx="2">
                  <c:v>0.222</c:v>
                </c:pt>
                <c:pt idx="3">
                  <c:v>0.33300000000000035</c:v>
                </c:pt>
                <c:pt idx="4">
                  <c:v>0.44400000000000001</c:v>
                </c:pt>
                <c:pt idx="5">
                  <c:v>0.55500000000000005</c:v>
                </c:pt>
                <c:pt idx="6">
                  <c:v>0.6660000000000007</c:v>
                </c:pt>
                <c:pt idx="7">
                  <c:v>0.77700000000000058</c:v>
                </c:pt>
                <c:pt idx="8">
                  <c:v>0.88800000000000001</c:v>
                </c:pt>
                <c:pt idx="9">
                  <c:v>1</c:v>
                </c:pt>
                <c:pt idx="10">
                  <c:v>1.111</c:v>
                </c:pt>
                <c:pt idx="11">
                  <c:v>1.222</c:v>
                </c:pt>
                <c:pt idx="12">
                  <c:v>1.333</c:v>
                </c:pt>
                <c:pt idx="13">
                  <c:v>1.444</c:v>
                </c:pt>
                <c:pt idx="14">
                  <c:v>1.5550000000000002</c:v>
                </c:pt>
                <c:pt idx="15">
                  <c:v>1.665999999999999</c:v>
                </c:pt>
                <c:pt idx="16">
                  <c:v>1.7769999999999992</c:v>
                </c:pt>
                <c:pt idx="17">
                  <c:v>1.887999999999999</c:v>
                </c:pt>
                <c:pt idx="18">
                  <c:v>2</c:v>
                </c:pt>
                <c:pt idx="19">
                  <c:v>2.1109999999999998</c:v>
                </c:pt>
                <c:pt idx="20">
                  <c:v>2.222</c:v>
                </c:pt>
                <c:pt idx="21">
                  <c:v>2.3329999999999984</c:v>
                </c:pt>
                <c:pt idx="22">
                  <c:v>2.444</c:v>
                </c:pt>
                <c:pt idx="23">
                  <c:v>2.5549999999999997</c:v>
                </c:pt>
                <c:pt idx="24">
                  <c:v>2.6659999999999999</c:v>
                </c:pt>
                <c:pt idx="25">
                  <c:v>2.7770000000000001</c:v>
                </c:pt>
                <c:pt idx="26">
                  <c:v>2.8879999999999999</c:v>
                </c:pt>
                <c:pt idx="27">
                  <c:v>3</c:v>
                </c:pt>
                <c:pt idx="28">
                  <c:v>3.1109999999999998</c:v>
                </c:pt>
                <c:pt idx="29">
                  <c:v>3.222</c:v>
                </c:pt>
                <c:pt idx="30">
                  <c:v>3.3329999999999984</c:v>
                </c:pt>
                <c:pt idx="31">
                  <c:v>3.444</c:v>
                </c:pt>
                <c:pt idx="32">
                  <c:v>3.5549999999999997</c:v>
                </c:pt>
                <c:pt idx="33">
                  <c:v>3.6659999999999999</c:v>
                </c:pt>
                <c:pt idx="34">
                  <c:v>3.7770000000000001</c:v>
                </c:pt>
                <c:pt idx="35">
                  <c:v>3.8879999999999999</c:v>
                </c:pt>
                <c:pt idx="36">
                  <c:v>4</c:v>
                </c:pt>
                <c:pt idx="37">
                  <c:v>4.1109999999999962</c:v>
                </c:pt>
                <c:pt idx="38">
                  <c:v>4.2219999999999995</c:v>
                </c:pt>
                <c:pt idx="39">
                  <c:v>4.3330000000000002</c:v>
                </c:pt>
                <c:pt idx="40">
                  <c:v>4.444</c:v>
                </c:pt>
                <c:pt idx="41">
                  <c:v>4.5549999999999962</c:v>
                </c:pt>
                <c:pt idx="42">
                  <c:v>4.6659999999999968</c:v>
                </c:pt>
                <c:pt idx="43">
                  <c:v>4.7770000000000001</c:v>
                </c:pt>
                <c:pt idx="44">
                  <c:v>4.8879999999999963</c:v>
                </c:pt>
                <c:pt idx="45">
                  <c:v>5</c:v>
                </c:pt>
                <c:pt idx="46">
                  <c:v>5.1109999999999962</c:v>
                </c:pt>
                <c:pt idx="47">
                  <c:v>5.2219999999999995</c:v>
                </c:pt>
                <c:pt idx="48">
                  <c:v>5.3330000000000002</c:v>
                </c:pt>
                <c:pt idx="49">
                  <c:v>5.444</c:v>
                </c:pt>
                <c:pt idx="50">
                  <c:v>5.5549999999999962</c:v>
                </c:pt>
                <c:pt idx="51">
                  <c:v>5.6659999999999968</c:v>
                </c:pt>
                <c:pt idx="52">
                  <c:v>5.7770000000000001</c:v>
                </c:pt>
                <c:pt idx="53">
                  <c:v>5.8879999999999963</c:v>
                </c:pt>
                <c:pt idx="54">
                  <c:v>6</c:v>
                </c:pt>
                <c:pt idx="55">
                  <c:v>6.1109999999999962</c:v>
                </c:pt>
                <c:pt idx="56">
                  <c:v>6.2219999999999995</c:v>
                </c:pt>
                <c:pt idx="57">
                  <c:v>6.3330000000000002</c:v>
                </c:pt>
                <c:pt idx="58">
                  <c:v>6.444</c:v>
                </c:pt>
                <c:pt idx="59">
                  <c:v>6.5549999999999962</c:v>
                </c:pt>
                <c:pt idx="60">
                  <c:v>6.6659999999999968</c:v>
                </c:pt>
                <c:pt idx="61">
                  <c:v>6.7770000000000001</c:v>
                </c:pt>
                <c:pt idx="62">
                  <c:v>6.8879999999999963</c:v>
                </c:pt>
                <c:pt idx="63">
                  <c:v>7</c:v>
                </c:pt>
                <c:pt idx="64">
                  <c:v>7.1109999999999962</c:v>
                </c:pt>
                <c:pt idx="65">
                  <c:v>7.2219999999999995</c:v>
                </c:pt>
                <c:pt idx="66">
                  <c:v>7.3330000000000002</c:v>
                </c:pt>
                <c:pt idx="67">
                  <c:v>7.444</c:v>
                </c:pt>
                <c:pt idx="68">
                  <c:v>7.5549999999999962</c:v>
                </c:pt>
                <c:pt idx="69">
                  <c:v>7.6659999999999968</c:v>
                </c:pt>
                <c:pt idx="70">
                  <c:v>7.7770000000000001</c:v>
                </c:pt>
                <c:pt idx="71">
                  <c:v>7.8879999999999963</c:v>
                </c:pt>
                <c:pt idx="72">
                  <c:v>8</c:v>
                </c:pt>
                <c:pt idx="73">
                  <c:v>8.1109999999999989</c:v>
                </c:pt>
                <c:pt idx="74">
                  <c:v>8.2219999999999995</c:v>
                </c:pt>
                <c:pt idx="75">
                  <c:v>8.3330000000000002</c:v>
                </c:pt>
                <c:pt idx="76">
                  <c:v>8.4439999999999991</c:v>
                </c:pt>
                <c:pt idx="77">
                  <c:v>8.5550000000000068</c:v>
                </c:pt>
                <c:pt idx="78">
                  <c:v>8.6660000000000004</c:v>
                </c:pt>
                <c:pt idx="79">
                  <c:v>8.777000000000001</c:v>
                </c:pt>
                <c:pt idx="80">
                  <c:v>8.8880000000000035</c:v>
                </c:pt>
                <c:pt idx="81">
                  <c:v>9</c:v>
                </c:pt>
                <c:pt idx="82">
                  <c:v>9.1109999999999989</c:v>
                </c:pt>
                <c:pt idx="83">
                  <c:v>9.2219999999999995</c:v>
                </c:pt>
                <c:pt idx="84">
                  <c:v>9.3330000000000002</c:v>
                </c:pt>
                <c:pt idx="85">
                  <c:v>9.4439999999999991</c:v>
                </c:pt>
                <c:pt idx="86">
                  <c:v>9.5550000000000068</c:v>
                </c:pt>
                <c:pt idx="87">
                  <c:v>9.6660000000000004</c:v>
                </c:pt>
                <c:pt idx="88">
                  <c:v>9.777000000000001</c:v>
                </c:pt>
                <c:pt idx="89">
                  <c:v>9.8880000000000035</c:v>
                </c:pt>
                <c:pt idx="90">
                  <c:v>10</c:v>
                </c:pt>
                <c:pt idx="91">
                  <c:v>10.111000000000001</c:v>
                </c:pt>
                <c:pt idx="92">
                  <c:v>10.222</c:v>
                </c:pt>
                <c:pt idx="93">
                  <c:v>10.333</c:v>
                </c:pt>
                <c:pt idx="94">
                  <c:v>10.444000000000001</c:v>
                </c:pt>
                <c:pt idx="95">
                  <c:v>10.555000000000007</c:v>
                </c:pt>
                <c:pt idx="96">
                  <c:v>10.666</c:v>
                </c:pt>
                <c:pt idx="97">
                  <c:v>10.777000000000001</c:v>
                </c:pt>
                <c:pt idx="98">
                  <c:v>10.888</c:v>
                </c:pt>
                <c:pt idx="99">
                  <c:v>11</c:v>
                </c:pt>
                <c:pt idx="100">
                  <c:v>11.111000000000001</c:v>
                </c:pt>
                <c:pt idx="101">
                  <c:v>11.222</c:v>
                </c:pt>
                <c:pt idx="102">
                  <c:v>11.333</c:v>
                </c:pt>
                <c:pt idx="103">
                  <c:v>11.444000000000001</c:v>
                </c:pt>
                <c:pt idx="104">
                  <c:v>11.555000000000007</c:v>
                </c:pt>
                <c:pt idx="105">
                  <c:v>11.666</c:v>
                </c:pt>
                <c:pt idx="106">
                  <c:v>11.777000000000001</c:v>
                </c:pt>
                <c:pt idx="107">
                  <c:v>11.888</c:v>
                </c:pt>
                <c:pt idx="108">
                  <c:v>12</c:v>
                </c:pt>
                <c:pt idx="109">
                  <c:v>12.111000000000001</c:v>
                </c:pt>
                <c:pt idx="110">
                  <c:v>12.222</c:v>
                </c:pt>
                <c:pt idx="111">
                  <c:v>12.333</c:v>
                </c:pt>
                <c:pt idx="112">
                  <c:v>12.444000000000001</c:v>
                </c:pt>
                <c:pt idx="113">
                  <c:v>12.555000000000007</c:v>
                </c:pt>
                <c:pt idx="114">
                  <c:v>12.666</c:v>
                </c:pt>
                <c:pt idx="115">
                  <c:v>12.777000000000001</c:v>
                </c:pt>
                <c:pt idx="116">
                  <c:v>12.888</c:v>
                </c:pt>
                <c:pt idx="117">
                  <c:v>13</c:v>
                </c:pt>
                <c:pt idx="118">
                  <c:v>13.111000000000001</c:v>
                </c:pt>
                <c:pt idx="119">
                  <c:v>13.222</c:v>
                </c:pt>
                <c:pt idx="120">
                  <c:v>13.333</c:v>
                </c:pt>
                <c:pt idx="121">
                  <c:v>13.444000000000001</c:v>
                </c:pt>
                <c:pt idx="122">
                  <c:v>13.555000000000007</c:v>
                </c:pt>
              </c:numCache>
            </c:numRef>
          </c:xVal>
          <c:yVal>
            <c:numRef>
              <c:f>Sheet1!$F$10:$F$132</c:f>
              <c:numCache>
                <c:formatCode>0.00E+00</c:formatCode>
                <c:ptCount val="123"/>
                <c:pt idx="1">
                  <c:v>-1.3843806282141462E-7</c:v>
                </c:pt>
                <c:pt idx="2">
                  <c:v>7.4588772533558786E-8</c:v>
                </c:pt>
                <c:pt idx="3">
                  <c:v>-6.9657858217057052E-8</c:v>
                </c:pt>
                <c:pt idx="4">
                  <c:v>1.2759811637605431E-7</c:v>
                </c:pt>
                <c:pt idx="5">
                  <c:v>-3.3919980093704968E-8</c:v>
                </c:pt>
                <c:pt idx="6">
                  <c:v>-1.534037749665714E-6</c:v>
                </c:pt>
                <c:pt idx="7">
                  <c:v>-2.0119173464403265E-6</c:v>
                </c:pt>
                <c:pt idx="8">
                  <c:v>2.8241739866452392E-7</c:v>
                </c:pt>
                <c:pt idx="9">
                  <c:v>5.5084041964445534E-6</c:v>
                </c:pt>
                <c:pt idx="10">
                  <c:v>8.2550734529337043E-7</c:v>
                </c:pt>
                <c:pt idx="11">
                  <c:v>-3.017322798373698E-6</c:v>
                </c:pt>
                <c:pt idx="12">
                  <c:v>-2.4271691774142619E-6</c:v>
                </c:pt>
                <c:pt idx="13">
                  <c:v>-7.3387846308434943E-8</c:v>
                </c:pt>
                <c:pt idx="14">
                  <c:v>3.0155189032523792E-6</c:v>
                </c:pt>
                <c:pt idx="15">
                  <c:v>2.7798667914640819E-6</c:v>
                </c:pt>
                <c:pt idx="16">
                  <c:v>-3.0539528606522018E-6</c:v>
                </c:pt>
                <c:pt idx="17">
                  <c:v>-2.3283760023561392E-6</c:v>
                </c:pt>
                <c:pt idx="18">
                  <c:v>-1.3361558064987508E-7</c:v>
                </c:pt>
                <c:pt idx="19">
                  <c:v>3.4701407473987633E-6</c:v>
                </c:pt>
                <c:pt idx="20">
                  <c:v>5.5114517998861132E-7</c:v>
                </c:pt>
                <c:pt idx="21">
                  <c:v>-1.4058319997246535E-6</c:v>
                </c:pt>
                <c:pt idx="22">
                  <c:v>-2.8800984006451595E-6</c:v>
                </c:pt>
                <c:pt idx="23">
                  <c:v>1.2831863581940755E-6</c:v>
                </c:pt>
                <c:pt idx="24">
                  <c:v>2.3108459238168187E-6</c:v>
                </c:pt>
                <c:pt idx="25">
                  <c:v>6.625331695650156E-7</c:v>
                </c:pt>
                <c:pt idx="26">
                  <c:v>-2.142533591903158E-6</c:v>
                </c:pt>
                <c:pt idx="27">
                  <c:v>-1.3079946489808786E-6</c:v>
                </c:pt>
                <c:pt idx="28">
                  <c:v>7.919433324367817E-7</c:v>
                </c:pt>
                <c:pt idx="29">
                  <c:v>2.7340145546523696E-6</c:v>
                </c:pt>
                <c:pt idx="30">
                  <c:v>-9.242451893990746E-7</c:v>
                </c:pt>
                <c:pt idx="31">
                  <c:v>-1.6728804702976512E-6</c:v>
                </c:pt>
                <c:pt idx="32">
                  <c:v>-9.949945345454569E-7</c:v>
                </c:pt>
                <c:pt idx="33">
                  <c:v>1.8418412013845576E-6</c:v>
                </c:pt>
                <c:pt idx="34">
                  <c:v>1.2203169744351278E-6</c:v>
                </c:pt>
                <c:pt idx="35">
                  <c:v>-7.4474306210274941E-7</c:v>
                </c:pt>
                <c:pt idx="36">
                  <c:v>-2.0075560685086737E-6</c:v>
                </c:pt>
                <c:pt idx="37">
                  <c:v>2.6535837223666038E-7</c:v>
                </c:pt>
                <c:pt idx="38">
                  <c:v>1.9538769647047639E-6</c:v>
                </c:pt>
                <c:pt idx="39">
                  <c:v>3.6348003472508835E-7</c:v>
                </c:pt>
                <c:pt idx="40">
                  <c:v>-1.2602234395858209E-6</c:v>
                </c:pt>
                <c:pt idx="41">
                  <c:v>-1.1018196076061256E-6</c:v>
                </c:pt>
                <c:pt idx="42">
                  <c:v>8.241446827936153E-7</c:v>
                </c:pt>
                <c:pt idx="43">
                  <c:v>1.2079480667812079E-6</c:v>
                </c:pt>
                <c:pt idx="44">
                  <c:v>-9.5091383392737904E-8</c:v>
                </c:pt>
                <c:pt idx="45">
                  <c:v>-8.8486399372066561E-7</c:v>
                </c:pt>
                <c:pt idx="46">
                  <c:v>-9.9040578935445005E-7</c:v>
                </c:pt>
                <c:pt idx="47">
                  <c:v>1.0203581511813846E-6</c:v>
                </c:pt>
                <c:pt idx="48">
                  <c:v>8.1210552500253427E-7</c:v>
                </c:pt>
                <c:pt idx="49">
                  <c:v>-1.6883687181302894E-7</c:v>
                </c:pt>
                <c:pt idx="50">
                  <c:v>-9.0837569272836858E-7</c:v>
                </c:pt>
                <c:pt idx="51">
                  <c:v>-4.0325039740516971E-7</c:v>
                </c:pt>
                <c:pt idx="52">
                  <c:v>8.3965920250646822E-7</c:v>
                </c:pt>
                <c:pt idx="53">
                  <c:v>6.8317165987189408E-7</c:v>
                </c:pt>
                <c:pt idx="54">
                  <c:v>-4.1206608002463101E-7</c:v>
                </c:pt>
                <c:pt idx="55">
                  <c:v>-9.8446048822124849E-7</c:v>
                </c:pt>
                <c:pt idx="56">
                  <c:v>2.70022269410434E-7</c:v>
                </c:pt>
                <c:pt idx="57">
                  <c:v>5.6173814862131397E-7</c:v>
                </c:pt>
                <c:pt idx="58">
                  <c:v>4.2658709952747094E-7</c:v>
                </c:pt>
                <c:pt idx="59">
                  <c:v>-6.7532996127859884E-7</c:v>
                </c:pt>
                <c:pt idx="60">
                  <c:v>-4.0007851103239305E-7</c:v>
                </c:pt>
                <c:pt idx="61">
                  <c:v>7.9499443385452184E-8</c:v>
                </c:pt>
                <c:pt idx="62">
                  <c:v>9.7353203585359484E-7</c:v>
                </c:pt>
                <c:pt idx="63">
                  <c:v>-3.257073163285271E-7</c:v>
                </c:pt>
                <c:pt idx="64">
                  <c:v>-2.8100283242795793E-7</c:v>
                </c:pt>
                <c:pt idx="65">
                  <c:v>-6.5308900838249507E-7</c:v>
                </c:pt>
                <c:pt idx="66">
                  <c:v>6.2413338951332026E-7</c:v>
                </c:pt>
                <c:pt idx="67">
                  <c:v>4.5643915659737918E-7</c:v>
                </c:pt>
                <c:pt idx="68">
                  <c:v>-1.4531933002407311E-7</c:v>
                </c:pt>
                <c:pt idx="69">
                  <c:v>-4.6888136806565595E-7</c:v>
                </c:pt>
                <c:pt idx="70">
                  <c:v>-7.082333230118886E-8</c:v>
                </c:pt>
                <c:pt idx="71">
                  <c:v>3.0349235365908267E-7</c:v>
                </c:pt>
                <c:pt idx="72">
                  <c:v>2.835548543712773E-7</c:v>
                </c:pt>
                <c:pt idx="73">
                  <c:v>-1.5782912016880982E-7</c:v>
                </c:pt>
                <c:pt idx="74">
                  <c:v>-5.0692828024965985E-7</c:v>
                </c:pt>
                <c:pt idx="75">
                  <c:v>5.7076313167082845E-8</c:v>
                </c:pt>
                <c:pt idx="76">
                  <c:v>1.4431226455098205E-6</c:v>
                </c:pt>
                <c:pt idx="77">
                  <c:v>8.3328491140002479E-7</c:v>
                </c:pt>
                <c:pt idx="78">
                  <c:v>1.6053701506449826E-7</c:v>
                </c:pt>
                <c:pt idx="79">
                  <c:v>-2.1925692452860539E-7</c:v>
                </c:pt>
                <c:pt idx="80">
                  <c:v>-1.3232238945594203E-6</c:v>
                </c:pt>
                <c:pt idx="81">
                  <c:v>-1.2515042748229601E-6</c:v>
                </c:pt>
                <c:pt idx="82">
                  <c:v>-1.2315980826490877E-6</c:v>
                </c:pt>
                <c:pt idx="83">
                  <c:v>5.2841882500680368E-7</c:v>
                </c:pt>
                <c:pt idx="84">
                  <c:v>7.5098467496129619E-7</c:v>
                </c:pt>
                <c:pt idx="85">
                  <c:v>1.030702313494174E-6</c:v>
                </c:pt>
                <c:pt idx="86">
                  <c:v>4.6600866494565575E-7</c:v>
                </c:pt>
                <c:pt idx="87">
                  <c:v>6.0359397402878889E-8</c:v>
                </c:pt>
                <c:pt idx="88">
                  <c:v>3.5237602197621506E-7</c:v>
                </c:pt>
                <c:pt idx="89">
                  <c:v>-1.2845095027783651E-6</c:v>
                </c:pt>
                <c:pt idx="90">
                  <c:v>-9.6031214544232235E-7</c:v>
                </c:pt>
                <c:pt idx="91">
                  <c:v>3.576575031277488E-7</c:v>
                </c:pt>
                <c:pt idx="92">
                  <c:v>-8.9594614854973794E-8</c:v>
                </c:pt>
                <c:pt idx="93">
                  <c:v>5.225824899608244E-7</c:v>
                </c:pt>
                <c:pt idx="94">
                  <c:v>7.429506534106555E-7</c:v>
                </c:pt>
                <c:pt idx="95">
                  <c:v>1.3846523392764117E-7</c:v>
                </c:pt>
                <c:pt idx="96">
                  <c:v>-1.3419959773581383E-7</c:v>
                </c:pt>
                <c:pt idx="97">
                  <c:v>-1.8507432176740662E-7</c:v>
                </c:pt>
                <c:pt idx="98">
                  <c:v>-7.7763922628856069E-7</c:v>
                </c:pt>
                <c:pt idx="99">
                  <c:v>-1.7506431444439397E-7</c:v>
                </c:pt>
                <c:pt idx="100">
                  <c:v>2.4770881472881268E-8</c:v>
                </c:pt>
                <c:pt idx="101">
                  <c:v>2.817233052608685E-7</c:v>
                </c:pt>
                <c:pt idx="102">
                  <c:v>5.9777785419440671E-7</c:v>
                </c:pt>
                <c:pt idx="103">
                  <c:v>-4.8398006933714881E-8</c:v>
                </c:pt>
                <c:pt idx="104">
                  <c:v>1.5823701118644686E-7</c:v>
                </c:pt>
                <c:pt idx="105">
                  <c:v>-9.183956904426019E-8</c:v>
                </c:pt>
                <c:pt idx="106">
                  <c:v>-3.9935197476379412E-7</c:v>
                </c:pt>
                <c:pt idx="107">
                  <c:v>-1.6135152630286465E-7</c:v>
                </c:pt>
                <c:pt idx="108">
                  <c:v>-2.3696928964713187E-7</c:v>
                </c:pt>
                <c:pt idx="109">
                  <c:v>9.2719278204972061E-8</c:v>
                </c:pt>
                <c:pt idx="110">
                  <c:v>4.2607838553263436E-7</c:v>
                </c:pt>
                <c:pt idx="111">
                  <c:v>2.4586007002351887E-7</c:v>
                </c:pt>
                <c:pt idx="112">
                  <c:v>3.6905213603664232E-8</c:v>
                </c:pt>
                <c:pt idx="113">
                  <c:v>-7.5835585696257716E-8</c:v>
                </c:pt>
                <c:pt idx="114">
                  <c:v>-2.5130498710446142E-7</c:v>
                </c:pt>
                <c:pt idx="115">
                  <c:v>-2.502704027846458E-7</c:v>
                </c:pt>
                <c:pt idx="116">
                  <c:v>-3.4010293481359595E-8</c:v>
                </c:pt>
                <c:pt idx="117">
                  <c:v>1.1817087213828564E-7</c:v>
                </c:pt>
                <c:pt idx="118">
                  <c:v>4.2293393527730904E-8</c:v>
                </c:pt>
                <c:pt idx="119">
                  <c:v>4.4083011792785981E-7</c:v>
                </c:pt>
                <c:pt idx="120">
                  <c:v>-1.7823035268588401E-7</c:v>
                </c:pt>
                <c:pt idx="121">
                  <c:v>-2.5266735254519433E-8</c:v>
                </c:pt>
                <c:pt idx="122">
                  <c:v>-2.4052035443344706E-9</c:v>
                </c:pt>
              </c:numCache>
            </c:numRef>
          </c:yVal>
          <c:smooth val="1"/>
        </c:ser>
        <c:ser>
          <c:idx val="1"/>
          <c:order val="1"/>
          <c:tx>
            <c:v>RHS</c:v>
          </c:tx>
          <c:marker>
            <c:symbol val="none"/>
          </c:marker>
          <c:xVal>
            <c:numRef>
              <c:f>Sheet1!$A$10:$A$132</c:f>
              <c:numCache>
                <c:formatCode>General</c:formatCode>
                <c:ptCount val="123"/>
                <c:pt idx="0">
                  <c:v>0</c:v>
                </c:pt>
                <c:pt idx="1">
                  <c:v>0.111</c:v>
                </c:pt>
                <c:pt idx="2">
                  <c:v>0.222</c:v>
                </c:pt>
                <c:pt idx="3">
                  <c:v>0.33300000000000035</c:v>
                </c:pt>
                <c:pt idx="4">
                  <c:v>0.44400000000000001</c:v>
                </c:pt>
                <c:pt idx="5">
                  <c:v>0.55500000000000005</c:v>
                </c:pt>
                <c:pt idx="6">
                  <c:v>0.6660000000000007</c:v>
                </c:pt>
                <c:pt idx="7">
                  <c:v>0.77700000000000058</c:v>
                </c:pt>
                <c:pt idx="8">
                  <c:v>0.88800000000000001</c:v>
                </c:pt>
                <c:pt idx="9">
                  <c:v>1</c:v>
                </c:pt>
                <c:pt idx="10">
                  <c:v>1.111</c:v>
                </c:pt>
                <c:pt idx="11">
                  <c:v>1.222</c:v>
                </c:pt>
                <c:pt idx="12">
                  <c:v>1.333</c:v>
                </c:pt>
                <c:pt idx="13">
                  <c:v>1.444</c:v>
                </c:pt>
                <c:pt idx="14">
                  <c:v>1.5550000000000002</c:v>
                </c:pt>
                <c:pt idx="15">
                  <c:v>1.665999999999999</c:v>
                </c:pt>
                <c:pt idx="16">
                  <c:v>1.7769999999999992</c:v>
                </c:pt>
                <c:pt idx="17">
                  <c:v>1.887999999999999</c:v>
                </c:pt>
                <c:pt idx="18">
                  <c:v>2</c:v>
                </c:pt>
                <c:pt idx="19">
                  <c:v>2.1109999999999998</c:v>
                </c:pt>
                <c:pt idx="20">
                  <c:v>2.222</c:v>
                </c:pt>
                <c:pt idx="21">
                  <c:v>2.3329999999999984</c:v>
                </c:pt>
                <c:pt idx="22">
                  <c:v>2.444</c:v>
                </c:pt>
                <c:pt idx="23">
                  <c:v>2.5549999999999997</c:v>
                </c:pt>
                <c:pt idx="24">
                  <c:v>2.6659999999999999</c:v>
                </c:pt>
                <c:pt idx="25">
                  <c:v>2.7770000000000001</c:v>
                </c:pt>
                <c:pt idx="26">
                  <c:v>2.8879999999999999</c:v>
                </c:pt>
                <c:pt idx="27">
                  <c:v>3</c:v>
                </c:pt>
                <c:pt idx="28">
                  <c:v>3.1109999999999998</c:v>
                </c:pt>
                <c:pt idx="29">
                  <c:v>3.222</c:v>
                </c:pt>
                <c:pt idx="30">
                  <c:v>3.3329999999999984</c:v>
                </c:pt>
                <c:pt idx="31">
                  <c:v>3.444</c:v>
                </c:pt>
                <c:pt idx="32">
                  <c:v>3.5549999999999997</c:v>
                </c:pt>
                <c:pt idx="33">
                  <c:v>3.6659999999999999</c:v>
                </c:pt>
                <c:pt idx="34">
                  <c:v>3.7770000000000001</c:v>
                </c:pt>
                <c:pt idx="35">
                  <c:v>3.8879999999999999</c:v>
                </c:pt>
                <c:pt idx="36">
                  <c:v>4</c:v>
                </c:pt>
                <c:pt idx="37">
                  <c:v>4.1109999999999962</c:v>
                </c:pt>
                <c:pt idx="38">
                  <c:v>4.2219999999999995</c:v>
                </c:pt>
                <c:pt idx="39">
                  <c:v>4.3330000000000002</c:v>
                </c:pt>
                <c:pt idx="40">
                  <c:v>4.444</c:v>
                </c:pt>
                <c:pt idx="41">
                  <c:v>4.5549999999999962</c:v>
                </c:pt>
                <c:pt idx="42">
                  <c:v>4.6659999999999968</c:v>
                </c:pt>
                <c:pt idx="43">
                  <c:v>4.7770000000000001</c:v>
                </c:pt>
                <c:pt idx="44">
                  <c:v>4.8879999999999963</c:v>
                </c:pt>
                <c:pt idx="45">
                  <c:v>5</c:v>
                </c:pt>
                <c:pt idx="46">
                  <c:v>5.1109999999999962</c:v>
                </c:pt>
                <c:pt idx="47">
                  <c:v>5.2219999999999995</c:v>
                </c:pt>
                <c:pt idx="48">
                  <c:v>5.3330000000000002</c:v>
                </c:pt>
                <c:pt idx="49">
                  <c:v>5.444</c:v>
                </c:pt>
                <c:pt idx="50">
                  <c:v>5.5549999999999962</c:v>
                </c:pt>
                <c:pt idx="51">
                  <c:v>5.6659999999999968</c:v>
                </c:pt>
                <c:pt idx="52">
                  <c:v>5.7770000000000001</c:v>
                </c:pt>
                <c:pt idx="53">
                  <c:v>5.8879999999999963</c:v>
                </c:pt>
                <c:pt idx="54">
                  <c:v>6</c:v>
                </c:pt>
                <c:pt idx="55">
                  <c:v>6.1109999999999962</c:v>
                </c:pt>
                <c:pt idx="56">
                  <c:v>6.2219999999999995</c:v>
                </c:pt>
                <c:pt idx="57">
                  <c:v>6.3330000000000002</c:v>
                </c:pt>
                <c:pt idx="58">
                  <c:v>6.444</c:v>
                </c:pt>
                <c:pt idx="59">
                  <c:v>6.5549999999999962</c:v>
                </c:pt>
                <c:pt idx="60">
                  <c:v>6.6659999999999968</c:v>
                </c:pt>
                <c:pt idx="61">
                  <c:v>6.7770000000000001</c:v>
                </c:pt>
                <c:pt idx="62">
                  <c:v>6.8879999999999963</c:v>
                </c:pt>
                <c:pt idx="63">
                  <c:v>7</c:v>
                </c:pt>
                <c:pt idx="64">
                  <c:v>7.1109999999999962</c:v>
                </c:pt>
                <c:pt idx="65">
                  <c:v>7.2219999999999995</c:v>
                </c:pt>
                <c:pt idx="66">
                  <c:v>7.3330000000000002</c:v>
                </c:pt>
                <c:pt idx="67">
                  <c:v>7.444</c:v>
                </c:pt>
                <c:pt idx="68">
                  <c:v>7.5549999999999962</c:v>
                </c:pt>
                <c:pt idx="69">
                  <c:v>7.6659999999999968</c:v>
                </c:pt>
                <c:pt idx="70">
                  <c:v>7.7770000000000001</c:v>
                </c:pt>
                <c:pt idx="71">
                  <c:v>7.8879999999999963</c:v>
                </c:pt>
                <c:pt idx="72">
                  <c:v>8</c:v>
                </c:pt>
                <c:pt idx="73">
                  <c:v>8.1109999999999989</c:v>
                </c:pt>
                <c:pt idx="74">
                  <c:v>8.2219999999999995</c:v>
                </c:pt>
                <c:pt idx="75">
                  <c:v>8.3330000000000002</c:v>
                </c:pt>
                <c:pt idx="76">
                  <c:v>8.4439999999999991</c:v>
                </c:pt>
                <c:pt idx="77">
                  <c:v>8.5550000000000068</c:v>
                </c:pt>
                <c:pt idx="78">
                  <c:v>8.6660000000000004</c:v>
                </c:pt>
                <c:pt idx="79">
                  <c:v>8.777000000000001</c:v>
                </c:pt>
                <c:pt idx="80">
                  <c:v>8.8880000000000035</c:v>
                </c:pt>
                <c:pt idx="81">
                  <c:v>9</c:v>
                </c:pt>
                <c:pt idx="82">
                  <c:v>9.1109999999999989</c:v>
                </c:pt>
                <c:pt idx="83">
                  <c:v>9.2219999999999995</c:v>
                </c:pt>
                <c:pt idx="84">
                  <c:v>9.3330000000000002</c:v>
                </c:pt>
                <c:pt idx="85">
                  <c:v>9.4439999999999991</c:v>
                </c:pt>
                <c:pt idx="86">
                  <c:v>9.5550000000000068</c:v>
                </c:pt>
                <c:pt idx="87">
                  <c:v>9.6660000000000004</c:v>
                </c:pt>
                <c:pt idx="88">
                  <c:v>9.777000000000001</c:v>
                </c:pt>
                <c:pt idx="89">
                  <c:v>9.8880000000000035</c:v>
                </c:pt>
                <c:pt idx="90">
                  <c:v>10</c:v>
                </c:pt>
                <c:pt idx="91">
                  <c:v>10.111000000000001</c:v>
                </c:pt>
                <c:pt idx="92">
                  <c:v>10.222</c:v>
                </c:pt>
                <c:pt idx="93">
                  <c:v>10.333</c:v>
                </c:pt>
                <c:pt idx="94">
                  <c:v>10.444000000000001</c:v>
                </c:pt>
                <c:pt idx="95">
                  <c:v>10.555000000000007</c:v>
                </c:pt>
                <c:pt idx="96">
                  <c:v>10.666</c:v>
                </c:pt>
                <c:pt idx="97">
                  <c:v>10.777000000000001</c:v>
                </c:pt>
                <c:pt idx="98">
                  <c:v>10.888</c:v>
                </c:pt>
                <c:pt idx="99">
                  <c:v>11</c:v>
                </c:pt>
                <c:pt idx="100">
                  <c:v>11.111000000000001</c:v>
                </c:pt>
                <c:pt idx="101">
                  <c:v>11.222</c:v>
                </c:pt>
                <c:pt idx="102">
                  <c:v>11.333</c:v>
                </c:pt>
                <c:pt idx="103">
                  <c:v>11.444000000000001</c:v>
                </c:pt>
                <c:pt idx="104">
                  <c:v>11.555000000000007</c:v>
                </c:pt>
                <c:pt idx="105">
                  <c:v>11.666</c:v>
                </c:pt>
                <c:pt idx="106">
                  <c:v>11.777000000000001</c:v>
                </c:pt>
                <c:pt idx="107">
                  <c:v>11.888</c:v>
                </c:pt>
                <c:pt idx="108">
                  <c:v>12</c:v>
                </c:pt>
                <c:pt idx="109">
                  <c:v>12.111000000000001</c:v>
                </c:pt>
                <c:pt idx="110">
                  <c:v>12.222</c:v>
                </c:pt>
                <c:pt idx="111">
                  <c:v>12.333</c:v>
                </c:pt>
                <c:pt idx="112">
                  <c:v>12.444000000000001</c:v>
                </c:pt>
                <c:pt idx="113">
                  <c:v>12.555000000000007</c:v>
                </c:pt>
                <c:pt idx="114">
                  <c:v>12.666</c:v>
                </c:pt>
                <c:pt idx="115">
                  <c:v>12.777000000000001</c:v>
                </c:pt>
                <c:pt idx="116">
                  <c:v>12.888</c:v>
                </c:pt>
                <c:pt idx="117">
                  <c:v>13</c:v>
                </c:pt>
                <c:pt idx="118">
                  <c:v>13.111000000000001</c:v>
                </c:pt>
                <c:pt idx="119">
                  <c:v>13.222</c:v>
                </c:pt>
                <c:pt idx="120">
                  <c:v>13.333</c:v>
                </c:pt>
                <c:pt idx="121">
                  <c:v>13.444000000000001</c:v>
                </c:pt>
                <c:pt idx="122">
                  <c:v>13.555000000000007</c:v>
                </c:pt>
              </c:numCache>
            </c:numRef>
          </c:xVal>
          <c:yVal>
            <c:numRef>
              <c:f>Sheet1!$G$10:$G$132</c:f>
              <c:numCache>
                <c:formatCode>General</c:formatCode>
                <c:ptCount val="123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 formatCode="0.00E+00">
                  <c:v>-3.6449668394219663E-6</c:v>
                </c:pt>
                <c:pt idx="8" formatCode="0.00E+00">
                  <c:v>-5.0810579441218487E-7</c:v>
                </c:pt>
                <c:pt idx="9" formatCode="0.00E+00">
                  <c:v>6.5147482276847315E-6</c:v>
                </c:pt>
                <c:pt idx="10" formatCode="0.00E+00">
                  <c:v>1.134220388026735E-6</c:v>
                </c:pt>
                <c:pt idx="11" formatCode="0.00E+00">
                  <c:v>-2.9932082395686576E-6</c:v>
                </c:pt>
                <c:pt idx="12" formatCode="0.00E+00">
                  <c:v>-3.0727906715540398E-6</c:v>
                </c:pt>
                <c:pt idx="13" formatCode="0.00E+00">
                  <c:v>-4.6780380049133577E-7</c:v>
                </c:pt>
                <c:pt idx="14" formatCode="0.00E+00">
                  <c:v>4.3230187547744295E-6</c:v>
                </c:pt>
                <c:pt idx="15" formatCode="0.00E+00">
                  <c:v>2.8596257531067383E-6</c:v>
                </c:pt>
                <c:pt idx="16" formatCode="0.00E+00">
                  <c:v>-2.5242208109723555E-6</c:v>
                </c:pt>
                <c:pt idx="17" formatCode="0.00E+00">
                  <c:v>-2.8333895157091712E-6</c:v>
                </c:pt>
                <c:pt idx="18" formatCode="0.00E+00">
                  <c:v>-4.6780380049133577E-7</c:v>
                </c:pt>
                <c:pt idx="19" formatCode="0.00E+00">
                  <c:v>3.7045738469334683E-6</c:v>
                </c:pt>
                <c:pt idx="20" formatCode="0.00E+00">
                  <c:v>8.8602970629974288E-7</c:v>
                </c:pt>
                <c:pt idx="21" formatCode="0.00E+00">
                  <c:v>-1.951480596370547E-6</c:v>
                </c:pt>
                <c:pt idx="22" formatCode="0.00E+00">
                  <c:v>-2.463056296413926E-6</c:v>
                </c:pt>
                <c:pt idx="23" formatCode="0.00E+00">
                  <c:v>9.2860154256757017E-7</c:v>
                </c:pt>
                <c:pt idx="24" formatCode="0.00E+00">
                  <c:v>3.2351840880142584E-6</c:v>
                </c:pt>
                <c:pt idx="25" formatCode="0.00E+00">
                  <c:v>7.7225238198801465E-7</c:v>
                </c:pt>
                <c:pt idx="26" formatCode="0.00E+00">
                  <c:v>-1.9884165357197585E-6</c:v>
                </c:pt>
                <c:pt idx="27" formatCode="0.00E+00">
                  <c:v>-1.6287882655447702E-6</c:v>
                </c:pt>
                <c:pt idx="28" formatCode="0.00E+00">
                  <c:v>8.8803135272988345E-7</c:v>
                </c:pt>
                <c:pt idx="29" formatCode="0.00E+00">
                  <c:v>2.5560597442063809E-6</c:v>
                </c:pt>
                <c:pt idx="30" formatCode="0.00E+00">
                  <c:v>-8.906193241686306E-7</c:v>
                </c:pt>
                <c:pt idx="31" formatCode="0.00E+00">
                  <c:v>-2.1354036117417171E-6</c:v>
                </c:pt>
                <c:pt idx="32" formatCode="0.00E+00">
                  <c:v>-1.2932278960105514E-6</c:v>
                </c:pt>
                <c:pt idx="33" formatCode="0.00E+00">
                  <c:v>1.5105933111339343E-6</c:v>
                </c:pt>
                <c:pt idx="34" formatCode="0.00E+00">
                  <c:v>1.2100458109810611E-6</c:v>
                </c:pt>
                <c:pt idx="35" formatCode="0.00E+00">
                  <c:v>-1.0748758670686924E-6</c:v>
                </c:pt>
                <c:pt idx="36" formatCode="0.00E+00">
                  <c:v>-1.8776850269971737E-6</c:v>
                </c:pt>
                <c:pt idx="37" formatCode="0.00E+00">
                  <c:v>1.3402257566144856E-7</c:v>
                </c:pt>
                <c:pt idx="38" formatCode="0.00E+00">
                  <c:v>2.3056931656122031E-6</c:v>
                </c:pt>
                <c:pt idx="39" formatCode="0.00E+00">
                  <c:v>6.971912708735426E-7</c:v>
                </c:pt>
                <c:pt idx="40" formatCode="0.00E+00">
                  <c:v>-1.1862019524181455E-6</c:v>
                </c:pt>
                <c:pt idx="41" formatCode="0.00E+00">
                  <c:v>-1.0748758670686924E-6</c:v>
                </c:pt>
                <c:pt idx="42" formatCode="0.00E+00">
                  <c:v>8.4717147566399208E-7</c:v>
                </c:pt>
                <c:pt idx="43" formatCode="0.00E+00">
                  <c:v>1.5320674546709422E-6</c:v>
                </c:pt>
                <c:pt idx="44" formatCode="0.00E+00">
                  <c:v>-1.7157391920400511E-8</c:v>
                </c:pt>
                <c:pt idx="45" formatCode="0.00E+00">
                  <c:v>-1.1650621790736878E-6</c:v>
                </c:pt>
                <c:pt idx="46" formatCode="0.00E+00">
                  <c:v>-9.7006210234919187E-7</c:v>
                </c:pt>
                <c:pt idx="47" formatCode="0.00E+00">
                  <c:v>8.8602970629974288E-7</c:v>
                </c:pt>
                <c:pt idx="48" formatCode="0.00E+00">
                  <c:v>1.0898472917038844E-6</c:v>
                </c:pt>
                <c:pt idx="49" formatCode="0.00E+00">
                  <c:v>-1.5123180205513389E-7</c:v>
                </c:pt>
                <c:pt idx="50" formatCode="0.00E+00">
                  <c:v>-9.7056124501914315E-7</c:v>
                </c:pt>
                <c:pt idx="51" formatCode="0.00E+00">
                  <c:v>-4.0896663892122723E-7</c:v>
                </c:pt>
                <c:pt idx="52" formatCode="0.00E+00">
                  <c:v>9.258646489141173E-7</c:v>
                </c:pt>
                <c:pt idx="53" formatCode="0.00E+00">
                  <c:v>8.0989135290799003E-7</c:v>
                </c:pt>
                <c:pt idx="54" formatCode="0.00E+00">
                  <c:v>-4.6780380049133577E-7</c:v>
                </c:pt>
                <c:pt idx="55" formatCode="0.00E+00">
                  <c:v>-9.7056124501914315E-7</c:v>
                </c:pt>
                <c:pt idx="56" formatCode="0.00E+00">
                  <c:v>3.677053948176386E-8</c:v>
                </c:pt>
                <c:pt idx="57" formatCode="0.00E+00">
                  <c:v>6.971912708735426E-7</c:v>
                </c:pt>
                <c:pt idx="58" formatCode="0.00E+00">
                  <c:v>3.7013422530492166E-7</c:v>
                </c:pt>
                <c:pt idx="59" formatCode="0.00E+00">
                  <c:v>-6.2668117160099831E-7</c:v>
                </c:pt>
                <c:pt idx="60" formatCode="0.00E+00">
                  <c:v>-5.267140180025448E-7</c:v>
                </c:pt>
                <c:pt idx="61" formatCode="0.00E+00">
                  <c:v>2.3236430780276992E-7</c:v>
                </c:pt>
                <c:pt idx="62" formatCode="0.00E+00">
                  <c:v>9.2322191337077849E-7</c:v>
                </c:pt>
                <c:pt idx="63" formatCode="0.00E+00">
                  <c:v>-1.2130909194606505E-7</c:v>
                </c:pt>
                <c:pt idx="64" formatCode="0.00E+00">
                  <c:v>-5.4700651543990459E-7</c:v>
                </c:pt>
                <c:pt idx="65" formatCode="0.00E+00">
                  <c:v>-5.267140180025448E-7</c:v>
                </c:pt>
                <c:pt idx="66" formatCode="0.00E+00">
                  <c:v>5.8516680787406569E-7</c:v>
                </c:pt>
                <c:pt idx="67" formatCode="0.00E+00">
                  <c:v>6.6103966453165801E-7</c:v>
                </c:pt>
                <c:pt idx="68" formatCode="0.00E+00">
                  <c:v>-5.6471799058030488E-8</c:v>
                </c:pt>
                <c:pt idx="69" formatCode="0.00E+00">
                  <c:v>-4.8792078996566959E-7</c:v>
                </c:pt>
                <c:pt idx="70" formatCode="0.00E+00">
                  <c:v>-1.6992203336020078E-7</c:v>
                </c:pt>
                <c:pt idx="71" formatCode="0.00E+00">
                  <c:v>2.8459456368722797E-7</c:v>
                </c:pt>
                <c:pt idx="72" formatCode="0.00E+00">
                  <c:v>2.2337535614616302E-7</c:v>
                </c:pt>
                <c:pt idx="73" formatCode="0.00E+00">
                  <c:v>-3.0933005188196316E-7</c:v>
                </c:pt>
                <c:pt idx="74" formatCode="0.00E+00">
                  <c:v>-5.6575660819574983E-7</c:v>
                </c:pt>
                <c:pt idx="75" formatCode="0.00E+00">
                  <c:v>-1.7157391920400511E-8</c:v>
                </c:pt>
                <c:pt idx="76" formatCode="0.00E+00">
                  <c:v>4.7386333107266208E-7</c:v>
                </c:pt>
                <c:pt idx="77" formatCode="0.00E+00">
                  <c:v>-1.3238063771623498E-6</c:v>
                </c:pt>
                <c:pt idx="78" formatCode="0.00E+00">
                  <c:v>-3.2436282437617319E-6</c:v>
                </c:pt>
                <c:pt idx="79" formatCode="0.00E+00">
                  <c:v>-3.6512102338053331E-6</c:v>
                </c:pt>
                <c:pt idx="80" formatCode="0.00E+00">
                  <c:v>-2.5413239498849852E-6</c:v>
                </c:pt>
                <c:pt idx="81" formatCode="0.00E+00">
                  <c:v>-1.9163731649147541E-6</c:v>
                </c:pt>
                <c:pt idx="82" formatCode="0.00E+00">
                  <c:v>-2.6057924717199848E-6</c:v>
                </c:pt>
                <c:pt idx="83" formatCode="0.00E+00">
                  <c:v>-3.6586610037995622E-6</c:v>
                </c:pt>
                <c:pt idx="84" formatCode="0.00E+00">
                  <c:v>-3.5809174374610395E-6</c:v>
                </c:pt>
                <c:pt idx="85" formatCode="0.00E+00">
                  <c:v>-3.3156739243735641E-6</c:v>
                </c:pt>
                <c:pt idx="86" formatCode="0.00E+00">
                  <c:v>-3.5083502275751948E-6</c:v>
                </c:pt>
                <c:pt idx="87" formatCode="0.00E+00">
                  <c:v>-3.7067802586339626E-6</c:v>
                </c:pt>
                <c:pt idx="88" formatCode="0.00E+00">
                  <c:v>-3.5997293709969405E-6</c:v>
                </c:pt>
                <c:pt idx="89" formatCode="0.00E+00">
                  <c:v>-2.9138365874758616E-6</c:v>
                </c:pt>
                <c:pt idx="90" formatCode="0.00E+00">
                  <c:v>-2.9178357175456985E-6</c:v>
                </c:pt>
                <c:pt idx="91" formatCode="0.00E+00">
                  <c:v>-3.4912895428064447E-6</c:v>
                </c:pt>
                <c:pt idx="92" formatCode="0.00E+00">
                  <c:v>-3.6706686503057288E-6</c:v>
                </c:pt>
                <c:pt idx="93" formatCode="0.00E+00">
                  <c:v>-3.7013333153446406E-6</c:v>
                </c:pt>
                <c:pt idx="94" formatCode="0.00E+00">
                  <c:v>-3.6787479890311064E-6</c:v>
                </c:pt>
                <c:pt idx="95" formatCode="0.00E+00">
                  <c:v>-3.7082380806364271E-6</c:v>
                </c:pt>
                <c:pt idx="96" formatCode="0.00E+00">
                  <c:v>-3.5808009892680006E-6</c:v>
                </c:pt>
                <c:pt idx="97" formatCode="0.00E+00">
                  <c:v>-3.3447719061586413E-6</c:v>
                </c:pt>
                <c:pt idx="98" formatCode="0.00E+00">
                  <c:v>-3.1194621068871835E-6</c:v>
                </c:pt>
                <c:pt idx="99" formatCode="0.00E+00">
                  <c:v>-3.359001728743422E-6</c:v>
                </c:pt>
                <c:pt idx="100" formatCode="0.00E+00">
                  <c:v>-3.594930522637256E-6</c:v>
                </c:pt>
                <c:pt idx="101" formatCode="0.00E+00">
                  <c:v>-3.7017334554882183E-6</c:v>
                </c:pt>
                <c:pt idx="102" formatCode="0.00E+00">
                  <c:v>-3.7114905334356034E-6</c:v>
                </c:pt>
                <c:pt idx="103" formatCode="0.00E+00">
                  <c:v>-3.6973968812677916E-6</c:v>
                </c:pt>
                <c:pt idx="104" formatCode="0.00E+00">
                  <c:v>-3.6550135039699545E-6</c:v>
                </c:pt>
                <c:pt idx="105" formatCode="0.00E+00">
                  <c:v>-3.5311870154044343E-6</c:v>
                </c:pt>
                <c:pt idx="106" formatCode="0.00E+00">
                  <c:v>-3.3847170843538079E-6</c:v>
                </c:pt>
                <c:pt idx="107" formatCode="0.00E+00">
                  <c:v>-3.4136233925487943E-6</c:v>
                </c:pt>
                <c:pt idx="108" formatCode="0.00E+00">
                  <c:v>-3.5095171335197159E-6</c:v>
                </c:pt>
                <c:pt idx="109" formatCode="0.00E+00">
                  <c:v>-3.6493067084185805E-6</c:v>
                </c:pt>
                <c:pt idx="110" formatCode="0.00E+00">
                  <c:v>-3.7036641976293398E-6</c:v>
                </c:pt>
                <c:pt idx="111" formatCode="0.00E+00">
                  <c:v>-3.6985828355704578E-6</c:v>
                </c:pt>
                <c:pt idx="112" formatCode="0.00E+00">
                  <c:v>-3.6512102338053331E-6</c:v>
                </c:pt>
                <c:pt idx="113" formatCode="0.00E+00">
                  <c:v>-3.5571743442441887E-6</c:v>
                </c:pt>
                <c:pt idx="114" formatCode="0.00E+00">
                  <c:v>-3.4542750652757696E-6</c:v>
                </c:pt>
                <c:pt idx="115" formatCode="0.00E+00">
                  <c:v>-3.448649249900491E-6</c:v>
                </c:pt>
                <c:pt idx="116" formatCode="0.00E+00">
                  <c:v>-3.5435257316708686E-6</c:v>
                </c:pt>
                <c:pt idx="117" formatCode="0.00E+00">
                  <c:v>-3.6261941933785595E-6</c:v>
                </c:pt>
                <c:pt idx="118" formatCode="0.00E+00">
                  <c:v>-3.6604793801932066E-6</c:v>
                </c:pt>
                <c:pt idx="119" formatCode="0.00E+00">
                  <c:v>-3.6798345874934531E-6</c:v>
                </c:pt>
                <c:pt idx="120" formatCode="0.00E+00">
                  <c:v>-3.608222555578248E-6</c:v>
                </c:pt>
                <c:pt idx="121" formatCode="0.00E+00">
                  <c:v>-3.5614668719106031E-6</c:v>
                </c:pt>
                <c:pt idx="122" formatCode="0.00E+00">
                  <c:v>-3.5158290400779683E-6</c:v>
                </c:pt>
              </c:numCache>
            </c:numRef>
          </c:yVal>
          <c:smooth val="1"/>
        </c:ser>
        <c:axId val="57250176"/>
        <c:axId val="57252096"/>
      </c:scatterChart>
      <c:valAx>
        <c:axId val="57250176"/>
        <c:scaling>
          <c:orientation val="minMax"/>
          <c:max val="8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</a:t>
                </a:r>
                <a:r>
                  <a:rPr lang="en-US" baseline="0"/>
                  <a:t> (sec)</a:t>
                </a:r>
                <a:endParaRPr lang="en-US"/>
              </a:p>
            </c:rich>
          </c:tx>
        </c:title>
        <c:numFmt formatCode="General" sourceLinked="1"/>
        <c:majorTickMark val="none"/>
        <c:tickLblPos val="nextTo"/>
        <c:crossAx val="57252096"/>
        <c:crosses val="autoZero"/>
        <c:crossBetween val="midCat"/>
      </c:valAx>
      <c:valAx>
        <c:axId val="5725209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Torque  (N</a:t>
                </a:r>
                <a:r>
                  <a:rPr lang="en-US" baseline="0" dirty="0" smtClean="0"/>
                  <a:t> </a:t>
                </a:r>
                <a:r>
                  <a:rPr lang="en-US" dirty="0" smtClean="0"/>
                  <a:t>m)</a:t>
                </a:r>
              </a:p>
            </c:rich>
          </c:tx>
        </c:title>
        <c:numFmt formatCode="0.0E+00" sourceLinked="0"/>
        <c:majorTickMark val="none"/>
        <c:tickLblPos val="nextTo"/>
        <c:crossAx val="57250176"/>
        <c:crosses val="autoZero"/>
        <c:crossBetween val="midCat"/>
      </c:valAx>
      <c:spPr>
        <a:solidFill>
          <a:schemeClr val="bg2">
            <a:lumMod val="20000"/>
            <a:lumOff val="80000"/>
          </a:schemeClr>
        </a:solidFill>
      </c:spPr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85695262531356664"/>
          <c:y val="0.28890992248617925"/>
          <c:w val="0.12334677165354346"/>
          <c:h val="0.16743438320210002"/>
        </c:manualLayout>
      </c:layout>
      <c:spPr>
        <a:solidFill>
          <a:schemeClr val="bg1"/>
        </a:solidFill>
        <a:ln>
          <a:solidFill>
            <a:schemeClr val="bg2"/>
          </a:solidFill>
        </a:ln>
      </c:spPr>
    </c:legend>
    <c:plotVisOnly val="1"/>
  </c:chart>
  <c:spPr>
    <a:solidFill>
      <a:schemeClr val="bg1"/>
    </a:solidFill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png"/><Relationship Id="rId4" Type="http://schemas.openxmlformats.org/officeDocument/2006/relationships/image" Target="../media/image4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0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3.wmf"/><Relationship Id="rId6" Type="http://schemas.openxmlformats.org/officeDocument/2006/relationships/image" Target="../media/image10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51E93C2-E170-4213-9819-4C46CC34F02F}" type="datetimeFigureOut">
              <a:rPr lang="en-US"/>
              <a:pPr>
                <a:defRPr/>
              </a:pPr>
              <a:t>11/14/2008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842B3FC-D805-41D4-9059-A926591F3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45A785-82A2-4C70-8478-A72F7C7CA03A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A33CB-6CB0-4D4F-AFC3-ECBC74C6A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FFCE9-F6F7-4644-AB57-C163818E5D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2B436-66AE-47F1-A002-41E59D7D8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10A2D-021E-4470-A60E-B1102760D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C799D-F401-4857-A161-BF14E94DC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FF662-3F92-4D7E-B554-45CBD1380826}" type="datetimeFigureOut">
              <a:rPr lang="en-US"/>
              <a:pPr>
                <a:defRPr/>
              </a:pPr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FCB00-76E3-4A0F-904C-7DB7269F7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795AB-B782-4A05-9028-465273BEDFD7}" type="datetimeFigureOut">
              <a:rPr lang="en-US"/>
              <a:pPr>
                <a:defRPr/>
              </a:pPr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C36CF-BD8A-4429-81D4-66D807A5A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1276D-F78C-408B-9908-A5FD70616B5E}" type="datetimeFigureOut">
              <a:rPr lang="en-US"/>
              <a:pPr>
                <a:defRPr/>
              </a:pPr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D099E-2920-4378-A9C8-AD62802BC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0E327-D554-4D84-83FA-74FF5D17A062}" type="datetimeFigureOut">
              <a:rPr lang="en-US"/>
              <a:pPr>
                <a:defRPr/>
              </a:pPr>
              <a:t>11/14/2008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4B71F-CCBA-4823-9E21-265C21AA00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23E4E-4651-4A5D-BB07-60142D10360F}" type="datetimeFigureOut">
              <a:rPr lang="en-US"/>
              <a:pPr>
                <a:defRPr/>
              </a:pPr>
              <a:t>11/14/2008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3CA56-A621-4FC3-A13D-5BC2212C0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02BFF-EE22-4C56-AD87-2883DB8E525C}" type="datetimeFigureOut">
              <a:rPr lang="en-US"/>
              <a:pPr>
                <a:defRPr/>
              </a:pPr>
              <a:t>11/14/2008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95F9A-5CBD-465D-AC50-42009EE02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EF568-E300-4377-A649-C24DFF29C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C7897-E015-4926-AA70-28CE8E413CE8}" type="datetimeFigureOut">
              <a:rPr lang="en-US"/>
              <a:pPr>
                <a:defRPr/>
              </a:pPr>
              <a:t>11/14/2008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66348-C50A-40FB-81EC-DCF4C95B6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BB947-E6A3-4175-B27B-FDE185142518}" type="datetimeFigureOut">
              <a:rPr lang="en-US"/>
              <a:pPr>
                <a:defRPr/>
              </a:pPr>
              <a:t>11/14/2008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87154-5719-4B79-B33D-8F60E718B2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8DB79-7B06-4BD3-A64A-BA440DC87373}" type="datetimeFigureOut">
              <a:rPr lang="en-US"/>
              <a:pPr>
                <a:defRPr/>
              </a:pPr>
              <a:t>11/14/2008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5D327-68A7-4F5B-BFCD-6BB6C01282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1D3D8-330A-496A-844D-1B8003DD56C1}" type="datetimeFigureOut">
              <a:rPr lang="en-US"/>
              <a:pPr>
                <a:defRPr/>
              </a:pPr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84F65-0AC1-4AC4-8047-DE647F318C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2E84D-9DC0-4BD7-A4D9-A915783E5320}" type="datetimeFigureOut">
              <a:rPr lang="en-US"/>
              <a:pPr>
                <a:defRPr/>
              </a:pPr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CEF6E-C746-47D8-8565-3E9785827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AAD86-0F32-4A61-BC6E-E7F40C73A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4C0EF-0247-4545-BA58-8F6E3FC44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B860E-6F61-4D9E-ABD3-677A95964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973AC-4A10-4752-A961-4BFC3C4D2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BFA6E-237A-4C58-8B0B-9546CDBB2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FEFFB-6CA9-429D-B693-445BCF08B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E89DA-D8C6-4233-8D2E-AB4D76F4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00000">
              <a:srgbClr val="6666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66825" y="447675"/>
            <a:ext cx="7419975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0950" y="1574800"/>
            <a:ext cx="7435850" cy="455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CA25C08-1E43-46A2-8551-A2DB013F6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295" name="Rectangle 7"/>
          <p:cNvSpPr>
            <a:spLocks noChangeArrowheads="1"/>
          </p:cNvSpPr>
          <p:nvPr userDrawn="1"/>
        </p:nvSpPr>
        <p:spPr bwMode="auto">
          <a:xfrm>
            <a:off x="304800" y="404813"/>
            <a:ext cx="685800" cy="762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3320" name="Picture 8" descr="texture"/>
          <p:cNvPicPr>
            <a:picLocks noChangeAspect="1" noChangeArrowheads="1"/>
          </p:cNvPicPr>
          <p:nvPr userDrawn="1"/>
        </p:nvPicPr>
        <p:blipFill>
          <a:blip r:embed="rId15"/>
          <a:srcRect l="40457" r="50331"/>
          <a:stretch>
            <a:fillRect/>
          </a:stretch>
        </p:blipFill>
        <p:spPr bwMode="auto">
          <a:xfrm>
            <a:off x="358775" y="466725"/>
            <a:ext cx="584200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7" name="Line 9"/>
          <p:cNvSpPr>
            <a:spLocks noChangeShapeType="1"/>
          </p:cNvSpPr>
          <p:nvPr userDrawn="1"/>
        </p:nvSpPr>
        <p:spPr bwMode="auto">
          <a:xfrm flipH="1">
            <a:off x="1063625" y="414338"/>
            <a:ext cx="3175" cy="804862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 userDrawn="1"/>
        </p:nvSpPr>
        <p:spPr bwMode="auto">
          <a:xfrm>
            <a:off x="228600" y="1239838"/>
            <a:ext cx="0" cy="523240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 userDrawn="1"/>
        </p:nvSpPr>
        <p:spPr bwMode="auto">
          <a:xfrm flipH="1">
            <a:off x="284163" y="404813"/>
            <a:ext cx="73025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 userDrawn="1"/>
        </p:nvSpPr>
        <p:spPr bwMode="auto">
          <a:xfrm flipH="1">
            <a:off x="304800" y="404813"/>
            <a:ext cx="0" cy="76200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 userDrawn="1"/>
        </p:nvSpPr>
        <p:spPr bwMode="auto">
          <a:xfrm flipH="1">
            <a:off x="219075" y="325438"/>
            <a:ext cx="8348663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 userDrawn="1"/>
        </p:nvSpPr>
        <p:spPr bwMode="auto">
          <a:xfrm flipH="1">
            <a:off x="209550" y="325438"/>
            <a:ext cx="873125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 userDrawn="1"/>
        </p:nvSpPr>
        <p:spPr bwMode="auto">
          <a:xfrm flipH="1">
            <a:off x="228600" y="328613"/>
            <a:ext cx="0" cy="91440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 userDrawn="1"/>
        </p:nvSpPr>
        <p:spPr bwMode="auto">
          <a:xfrm flipH="1">
            <a:off x="1047750" y="403225"/>
            <a:ext cx="73406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 userDrawn="1"/>
        </p:nvSpPr>
        <p:spPr bwMode="auto">
          <a:xfrm flipH="1">
            <a:off x="285750" y="1157288"/>
            <a:ext cx="714375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 userDrawn="1"/>
        </p:nvSpPr>
        <p:spPr bwMode="auto">
          <a:xfrm flipH="1" flipV="1">
            <a:off x="309563" y="1231900"/>
            <a:ext cx="773112" cy="1588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 userDrawn="1"/>
        </p:nvSpPr>
        <p:spPr bwMode="auto">
          <a:xfrm flipH="1">
            <a:off x="995363" y="414338"/>
            <a:ext cx="0" cy="76200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 userDrawn="1"/>
        </p:nvSpPr>
        <p:spPr bwMode="auto">
          <a:xfrm>
            <a:off x="304800" y="1212850"/>
            <a:ext cx="0" cy="494665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EC2B4D7-5B43-4C93-988D-81842C0FC8FE}" type="datetimeFigureOut">
              <a:rPr lang="en-US"/>
              <a:pPr>
                <a:defRPr/>
              </a:pPr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23C3E54-DD12-4956-B975-23ADBAC13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Relationship Id="rId9" Type="http://schemas.openxmlformats.org/officeDocument/2006/relationships/oleObject" Target="../embeddings/oleObject3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4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chart" Target="../charts/chart2.xml"/><Relationship Id="rId4" Type="http://schemas.openxmlformats.org/officeDocument/2006/relationships/oleObject" Target="../embeddings/oleObject53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dministrator\Desktop\Kent%20Stuff\Palffy%20Lab\Elastomers\Susceptibility%20Measurements\Run4.avi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2638" y="1755775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Liquid Crystal Elastomer Dielectric Constant Measurements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4842" y="3831939"/>
            <a:ext cx="3825594" cy="1762125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l" eaLnBrk="1" hangingPunct="1">
              <a:defRPr/>
            </a:pPr>
            <a:r>
              <a:rPr lang="en-US" sz="3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Jeremy Neal</a:t>
            </a:r>
          </a:p>
          <a:p>
            <a:pPr algn="l" eaLnBrk="1" hangingPunct="1">
              <a:defRPr/>
            </a:pPr>
            <a:r>
              <a:rPr lang="en-US" sz="3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P.Palffy-Muhoray</a:t>
            </a:r>
            <a:endParaRPr lang="en-US" sz="3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3388" y="6275388"/>
            <a:ext cx="8496300" cy="40005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/>
              <a:t>Ferroelectric Workshop – Kent State University	Saturday, June 23, 2007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738688" y="3824288"/>
            <a:ext cx="2962275" cy="11080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 i="1" dirty="0"/>
              <a:t>Liquid Crystal Institute</a:t>
            </a:r>
          </a:p>
          <a:p>
            <a:pPr>
              <a:defRPr/>
            </a:pPr>
            <a:r>
              <a:rPr lang="en-US" sz="2200" i="1" dirty="0"/>
              <a:t>Kent State University</a:t>
            </a:r>
          </a:p>
          <a:p>
            <a:pPr>
              <a:defRPr/>
            </a:pPr>
            <a:r>
              <a:rPr lang="en-US" sz="2200" i="1" dirty="0"/>
              <a:t>Kent, Ohio</a:t>
            </a:r>
            <a:endParaRPr lang="en-US" sz="2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Title 1"/>
          <p:cNvSpPr>
            <a:spLocks noGrp="1"/>
          </p:cNvSpPr>
          <p:nvPr>
            <p:ph type="title" sz="quarter"/>
          </p:nvPr>
        </p:nvSpPr>
        <p:spPr>
          <a:xfrm>
            <a:off x="1266825" y="447675"/>
            <a:ext cx="7419975" cy="9699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Theory</a:t>
            </a:r>
          </a:p>
        </p:txBody>
      </p:sp>
      <p:sp>
        <p:nvSpPr>
          <p:cNvPr id="2" name="TextBox 9"/>
          <p:cNvSpPr txBox="1">
            <a:spLocks noChangeArrowheads="1"/>
          </p:cNvSpPr>
          <p:nvPr/>
        </p:nvSpPr>
        <p:spPr bwMode="auto">
          <a:xfrm>
            <a:off x="989013" y="2295525"/>
            <a:ext cx="2878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Choose A &amp; B such that</a:t>
            </a:r>
          </a:p>
        </p:txBody>
      </p:sp>
      <p:graphicFrame>
        <p:nvGraphicFramePr>
          <p:cNvPr id="5122" name="Object 7"/>
          <p:cNvGraphicFramePr>
            <a:graphicFrameLocks noChangeAspect="1"/>
          </p:cNvGraphicFramePr>
          <p:nvPr/>
        </p:nvGraphicFramePr>
        <p:xfrm>
          <a:off x="2936875" y="2874963"/>
          <a:ext cx="2947988" cy="466725"/>
        </p:xfrm>
        <a:graphic>
          <a:graphicData uri="http://schemas.openxmlformats.org/presentationml/2006/ole">
            <p:oleObj spid="_x0000_s5122" name="Equation" r:id="rId3" imgW="1523880" imgH="241200" progId="Equation.3">
              <p:embed/>
            </p:oleObj>
          </a:graphicData>
        </a:graphic>
      </p:graphicFrame>
      <p:graphicFrame>
        <p:nvGraphicFramePr>
          <p:cNvPr id="5123" name="Object 12"/>
          <p:cNvGraphicFramePr>
            <a:graphicFrameLocks noChangeAspect="1"/>
          </p:cNvGraphicFramePr>
          <p:nvPr/>
        </p:nvGraphicFramePr>
        <p:xfrm>
          <a:off x="3224213" y="3705225"/>
          <a:ext cx="1604962" cy="735013"/>
        </p:xfrm>
        <a:graphic>
          <a:graphicData uri="http://schemas.openxmlformats.org/presentationml/2006/ole">
            <p:oleObj spid="_x0000_s5123" name="Equation" r:id="rId4" imgW="914400" imgH="419040" progId="Equation.3">
              <p:embed/>
            </p:oleObj>
          </a:graphicData>
        </a:graphic>
      </p:graphicFrame>
      <p:graphicFrame>
        <p:nvGraphicFramePr>
          <p:cNvPr id="5124" name="Object 13"/>
          <p:cNvGraphicFramePr>
            <a:graphicFrameLocks noChangeAspect="1"/>
          </p:cNvGraphicFramePr>
          <p:nvPr/>
        </p:nvGraphicFramePr>
        <p:xfrm>
          <a:off x="5526088" y="3708400"/>
          <a:ext cx="1566862" cy="722313"/>
        </p:xfrm>
        <a:graphic>
          <a:graphicData uri="http://schemas.openxmlformats.org/presentationml/2006/ole">
            <p:oleObj spid="_x0000_s5124" name="Equation" r:id="rId5" imgW="850680" imgH="393480" progId="Equation.3">
              <p:embed/>
            </p:oleObj>
          </a:graphicData>
        </a:graphic>
      </p:graphicFrame>
      <p:graphicFrame>
        <p:nvGraphicFramePr>
          <p:cNvPr id="5125" name="Object 8"/>
          <p:cNvGraphicFramePr>
            <a:graphicFrameLocks noChangeAspect="1"/>
          </p:cNvGraphicFramePr>
          <p:nvPr/>
        </p:nvGraphicFramePr>
        <p:xfrm>
          <a:off x="2063750" y="4775200"/>
          <a:ext cx="4741863" cy="515938"/>
        </p:xfrm>
        <a:graphic>
          <a:graphicData uri="http://schemas.openxmlformats.org/presentationml/2006/ole">
            <p:oleObj spid="_x0000_s5125" name="Equation" r:id="rId6" imgW="2450880" imgH="266400" progId="Equation.3">
              <p:embed/>
            </p:oleObj>
          </a:graphicData>
        </a:graphic>
      </p:graphicFrame>
      <p:graphicFrame>
        <p:nvGraphicFramePr>
          <p:cNvPr id="5126" name="Object 15"/>
          <p:cNvGraphicFramePr>
            <a:graphicFrameLocks noChangeAspect="1"/>
          </p:cNvGraphicFramePr>
          <p:nvPr/>
        </p:nvGraphicFramePr>
        <p:xfrm>
          <a:off x="1693863" y="3709988"/>
          <a:ext cx="708025" cy="685800"/>
        </p:xfrm>
        <a:graphic>
          <a:graphicData uri="http://schemas.openxmlformats.org/presentationml/2006/ole">
            <p:oleObj spid="_x0000_s5126" name="Equation" r:id="rId7" imgW="406080" imgH="393480" progId="Equation.3">
              <p:embed/>
            </p:oleObj>
          </a:graphicData>
        </a:graphic>
      </p:graphicFrame>
      <p:graphicFrame>
        <p:nvGraphicFramePr>
          <p:cNvPr id="5127" name="Object 14"/>
          <p:cNvGraphicFramePr>
            <a:graphicFrameLocks noChangeAspect="1"/>
          </p:cNvGraphicFramePr>
          <p:nvPr/>
        </p:nvGraphicFramePr>
        <p:xfrm>
          <a:off x="1441450" y="5589588"/>
          <a:ext cx="5970588" cy="515937"/>
        </p:xfrm>
        <a:graphic>
          <a:graphicData uri="http://schemas.openxmlformats.org/presentationml/2006/ole">
            <p:oleObj spid="_x0000_s5127" name="Equation" r:id="rId8" imgW="3085920" imgH="266400" progId="Equation.3">
              <p:embed/>
            </p:oleObj>
          </a:graphicData>
        </a:graphic>
      </p:graphicFrame>
      <p:graphicFrame>
        <p:nvGraphicFramePr>
          <p:cNvPr id="5128" name="Object 15"/>
          <p:cNvGraphicFramePr>
            <a:graphicFrameLocks noChangeAspect="1"/>
          </p:cNvGraphicFramePr>
          <p:nvPr/>
        </p:nvGraphicFramePr>
        <p:xfrm>
          <a:off x="2054225" y="1541463"/>
          <a:ext cx="4643438" cy="515937"/>
        </p:xfrm>
        <a:graphic>
          <a:graphicData uri="http://schemas.openxmlformats.org/presentationml/2006/ole">
            <p:oleObj spid="_x0000_s5128" name="Equation" r:id="rId9" imgW="2400120" imgH="266400" progId="Equation.3">
              <p:embed/>
            </p:oleObj>
          </a:graphicData>
        </a:graphic>
      </p:graphicFrame>
      <p:sp>
        <p:nvSpPr>
          <p:cNvPr id="5131" name="TextBox 9"/>
          <p:cNvSpPr txBox="1">
            <a:spLocks noChangeArrowheads="1"/>
          </p:cNvSpPr>
          <p:nvPr/>
        </p:nvSpPr>
        <p:spPr bwMode="auto">
          <a:xfrm>
            <a:off x="1044575" y="3306763"/>
            <a:ext cx="682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then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965450" y="4586288"/>
            <a:ext cx="1841500" cy="7477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52" name="Title 1"/>
          <p:cNvSpPr>
            <a:spLocks noGrp="1"/>
          </p:cNvSpPr>
          <p:nvPr>
            <p:ph type="title" sz="quarter"/>
          </p:nvPr>
        </p:nvSpPr>
        <p:spPr>
          <a:xfrm>
            <a:off x="1266825" y="447675"/>
            <a:ext cx="7419975" cy="9699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smtClean="0"/>
              <a:t>Theory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3008313" y="4554538"/>
          <a:ext cx="1752600" cy="750887"/>
        </p:xfrm>
        <a:graphic>
          <a:graphicData uri="http://schemas.openxmlformats.org/presentationml/2006/ole">
            <p:oleObj spid="_x0000_s6146" name="Equation" r:id="rId3" imgW="977760" imgH="41904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646363" y="1606550"/>
          <a:ext cx="2667000" cy="809625"/>
        </p:xfrm>
        <a:graphic>
          <a:graphicData uri="http://schemas.openxmlformats.org/presentationml/2006/ole">
            <p:oleObj spid="_x0000_s6147" name="Equation" r:id="rId4" imgW="1295280" imgH="393480" progId="Equation.DSMT4">
              <p:embed/>
            </p:oleObj>
          </a:graphicData>
        </a:graphic>
      </p:graphicFrame>
      <p:graphicFrame>
        <p:nvGraphicFramePr>
          <p:cNvPr id="6148" name="Object 6"/>
          <p:cNvGraphicFramePr>
            <a:graphicFrameLocks noChangeAspect="1"/>
          </p:cNvGraphicFramePr>
          <p:nvPr/>
        </p:nvGraphicFramePr>
        <p:xfrm>
          <a:off x="1293813" y="3000375"/>
          <a:ext cx="7358062" cy="1362075"/>
        </p:xfrm>
        <a:graphic>
          <a:graphicData uri="http://schemas.openxmlformats.org/presentationml/2006/ole">
            <p:oleObj spid="_x0000_s6148" name="Equation" r:id="rId5" imgW="4394160" imgH="812520" progId="Equation.DSMT4">
              <p:embed/>
            </p:oleObj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flipV="1">
            <a:off x="2262188" y="3003550"/>
            <a:ext cx="955675" cy="55403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49" name="Object 7"/>
          <p:cNvGraphicFramePr>
            <a:graphicFrameLocks noChangeAspect="1"/>
          </p:cNvGraphicFramePr>
          <p:nvPr/>
        </p:nvGraphicFramePr>
        <p:xfrm>
          <a:off x="1619250" y="5459413"/>
          <a:ext cx="6276975" cy="706437"/>
        </p:xfrm>
        <a:graphic>
          <a:graphicData uri="http://schemas.openxmlformats.org/presentationml/2006/ole">
            <p:oleObj spid="_x0000_s6149" name="Equation" r:id="rId6" imgW="3504960" imgH="393480" progId="Equation.DSMT4">
              <p:embed/>
            </p:oleObj>
          </a:graphicData>
        </a:graphic>
      </p:graphicFrame>
      <p:graphicFrame>
        <p:nvGraphicFramePr>
          <p:cNvPr id="6150" name="Object 8"/>
          <p:cNvGraphicFramePr>
            <a:graphicFrameLocks noChangeAspect="1"/>
          </p:cNvGraphicFramePr>
          <p:nvPr/>
        </p:nvGraphicFramePr>
        <p:xfrm>
          <a:off x="5027613" y="4776788"/>
          <a:ext cx="1308100" cy="358775"/>
        </p:xfrm>
        <a:graphic>
          <a:graphicData uri="http://schemas.openxmlformats.org/presentationml/2006/ole">
            <p:oleObj spid="_x0000_s6150" name="Equation" r:id="rId7" imgW="647640" imgH="177480" progId="Equation.3">
              <p:embed/>
            </p:oleObj>
          </a:graphicData>
        </a:graphic>
      </p:graphicFrame>
      <p:sp>
        <p:nvSpPr>
          <p:cNvPr id="6155" name="Text Box 12"/>
          <p:cNvSpPr txBox="1">
            <a:spLocks noChangeArrowheads="1"/>
          </p:cNvSpPr>
          <p:nvPr/>
        </p:nvSpPr>
        <p:spPr bwMode="auto">
          <a:xfrm>
            <a:off x="1176338" y="1527175"/>
            <a:ext cx="11096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/>
              <a:t>Recall</a:t>
            </a:r>
          </a:p>
        </p:txBody>
      </p:sp>
      <p:sp>
        <p:nvSpPr>
          <p:cNvPr id="6156" name="Text Box 13"/>
          <p:cNvSpPr txBox="1">
            <a:spLocks noChangeArrowheads="1"/>
          </p:cNvSpPr>
          <p:nvPr/>
        </p:nvSpPr>
        <p:spPr bwMode="auto">
          <a:xfrm>
            <a:off x="1241425" y="2533650"/>
            <a:ext cx="8683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/>
              <a:t>Thus</a:t>
            </a:r>
          </a:p>
        </p:txBody>
      </p:sp>
      <p:sp>
        <p:nvSpPr>
          <p:cNvPr id="6157" name="Text Box 14"/>
          <p:cNvSpPr txBox="1">
            <a:spLocks noChangeArrowheads="1"/>
          </p:cNvSpPr>
          <p:nvPr/>
        </p:nvSpPr>
        <p:spPr bwMode="auto">
          <a:xfrm>
            <a:off x="915988" y="4406900"/>
            <a:ext cx="20431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/>
              <a:t>Want to solve</a:t>
            </a:r>
          </a:p>
        </p:txBody>
      </p:sp>
      <p:graphicFrame>
        <p:nvGraphicFramePr>
          <p:cNvPr id="6151" name="Object 15"/>
          <p:cNvGraphicFramePr>
            <a:graphicFrameLocks noChangeAspect="1"/>
          </p:cNvGraphicFramePr>
          <p:nvPr/>
        </p:nvGraphicFramePr>
        <p:xfrm>
          <a:off x="2644775" y="2673350"/>
          <a:ext cx="2451100" cy="317500"/>
        </p:xfrm>
        <a:graphic>
          <a:graphicData uri="http://schemas.openxmlformats.org/presentationml/2006/ole">
            <p:oleObj spid="_x0000_s6151" name="Equation" r:id="rId8" imgW="157464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25525" y="2813050"/>
            <a:ext cx="1468438" cy="7747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76" name="Title 1"/>
          <p:cNvSpPr>
            <a:spLocks noGrp="1"/>
          </p:cNvSpPr>
          <p:nvPr>
            <p:ph type="title" sz="quarter"/>
          </p:nvPr>
        </p:nvSpPr>
        <p:spPr>
          <a:xfrm>
            <a:off x="1266825" y="447675"/>
            <a:ext cx="7419975" cy="9699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smtClean="0"/>
              <a:t>Theory</a:t>
            </a:r>
          </a:p>
        </p:txBody>
      </p:sp>
      <p:graphicFrame>
        <p:nvGraphicFramePr>
          <p:cNvPr id="7170" name="Object 6"/>
          <p:cNvGraphicFramePr>
            <a:graphicFrameLocks noChangeAspect="1"/>
          </p:cNvGraphicFramePr>
          <p:nvPr/>
        </p:nvGraphicFramePr>
        <p:xfrm>
          <a:off x="6021388" y="1743075"/>
          <a:ext cx="2498725" cy="765175"/>
        </p:xfrm>
        <a:graphic>
          <a:graphicData uri="http://schemas.openxmlformats.org/presentationml/2006/ole">
            <p:oleObj spid="_x0000_s7170" name="Equation" r:id="rId3" imgW="1371600" imgH="419040" progId="Equation.3">
              <p:embed/>
            </p:oleObj>
          </a:graphicData>
        </a:graphic>
      </p:graphicFrame>
      <p:graphicFrame>
        <p:nvGraphicFramePr>
          <p:cNvPr id="7171" name="Object 15"/>
          <p:cNvGraphicFramePr>
            <a:graphicFrameLocks noChangeAspect="1"/>
          </p:cNvGraphicFramePr>
          <p:nvPr/>
        </p:nvGraphicFramePr>
        <p:xfrm>
          <a:off x="1423988" y="1795463"/>
          <a:ext cx="1477962" cy="706437"/>
        </p:xfrm>
        <a:graphic>
          <a:graphicData uri="http://schemas.openxmlformats.org/presentationml/2006/ole">
            <p:oleObj spid="_x0000_s7171" name="Equation" r:id="rId4" imgW="901440" imgH="431640" progId="Equation.DSMT4">
              <p:embed/>
            </p:oleObj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4668838" y="2128838"/>
            <a:ext cx="941387" cy="1587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72" name="Object 23"/>
          <p:cNvGraphicFramePr>
            <a:graphicFrameLocks noChangeAspect="1"/>
          </p:cNvGraphicFramePr>
          <p:nvPr/>
        </p:nvGraphicFramePr>
        <p:xfrm>
          <a:off x="3082925" y="1808163"/>
          <a:ext cx="1373188" cy="708025"/>
        </p:xfrm>
        <a:graphic>
          <a:graphicData uri="http://schemas.openxmlformats.org/presentationml/2006/ole">
            <p:oleObj spid="_x0000_s7172" name="Equation" r:id="rId5" imgW="838080" imgH="431640" progId="Equation.3">
              <p:embed/>
            </p:oleObj>
          </a:graphicData>
        </a:graphic>
      </p:graphicFrame>
      <p:graphicFrame>
        <p:nvGraphicFramePr>
          <p:cNvPr id="7173" name="Object 7"/>
          <p:cNvGraphicFramePr>
            <a:graphicFrameLocks noChangeAspect="1"/>
          </p:cNvGraphicFramePr>
          <p:nvPr/>
        </p:nvGraphicFramePr>
        <p:xfrm>
          <a:off x="1111250" y="2813050"/>
          <a:ext cx="7418388" cy="752475"/>
        </p:xfrm>
        <a:graphic>
          <a:graphicData uri="http://schemas.openxmlformats.org/presentationml/2006/ole">
            <p:oleObj spid="_x0000_s7173" name="Equation" r:id="rId6" imgW="4140000" imgH="419040" progId="Equation.DSMT4">
              <p:embed/>
            </p:oleObj>
          </a:graphicData>
        </a:graphic>
      </p:graphicFrame>
      <p:graphicFrame>
        <p:nvGraphicFramePr>
          <p:cNvPr id="7174" name="Object 9"/>
          <p:cNvGraphicFramePr>
            <a:graphicFrameLocks noChangeAspect="1"/>
          </p:cNvGraphicFramePr>
          <p:nvPr/>
        </p:nvGraphicFramePr>
        <p:xfrm>
          <a:off x="5456238" y="4060825"/>
          <a:ext cx="2216150" cy="696913"/>
        </p:xfrm>
        <a:graphic>
          <a:graphicData uri="http://schemas.openxmlformats.org/presentationml/2006/ole">
            <p:oleObj spid="_x0000_s7174" name="Equation" r:id="rId7" imgW="1371600" imgH="431640" progId="Equation.DSMT4">
              <p:embed/>
            </p:oleObj>
          </a:graphicData>
        </a:graphic>
      </p:graphicFrame>
      <p:graphicFrame>
        <p:nvGraphicFramePr>
          <p:cNvPr id="7175" name="Object 10"/>
          <p:cNvGraphicFramePr>
            <a:graphicFrameLocks noChangeAspect="1"/>
          </p:cNvGraphicFramePr>
          <p:nvPr/>
        </p:nvGraphicFramePr>
        <p:xfrm>
          <a:off x="2027238" y="4049713"/>
          <a:ext cx="2843212" cy="661987"/>
        </p:xfrm>
        <a:graphic>
          <a:graphicData uri="http://schemas.openxmlformats.org/presentationml/2006/ole">
            <p:oleObj spid="_x0000_s7175" name="Equation" r:id="rId8" imgW="2145960" imgH="431640" progId="Equation.DSMT4">
              <p:embed/>
            </p:oleObj>
          </a:graphicData>
        </a:graphic>
      </p:graphicFrame>
      <p:sp>
        <p:nvSpPr>
          <p:cNvPr id="7180" name="TextBox 17"/>
          <p:cNvSpPr txBox="1">
            <a:spLocks noChangeArrowheads="1"/>
          </p:cNvSpPr>
          <p:nvPr/>
        </p:nvSpPr>
        <p:spPr bwMode="auto">
          <a:xfrm>
            <a:off x="568325" y="4932363"/>
            <a:ext cx="258603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i="1"/>
              <a:t>Need the following:</a:t>
            </a:r>
          </a:p>
        </p:txBody>
      </p:sp>
      <p:graphicFrame>
        <p:nvGraphicFramePr>
          <p:cNvPr id="2" name="Object 22"/>
          <p:cNvGraphicFramePr>
            <a:graphicFrameLocks noChangeAspect="1"/>
          </p:cNvGraphicFramePr>
          <p:nvPr/>
        </p:nvGraphicFramePr>
        <p:xfrm>
          <a:off x="3557588" y="4967288"/>
          <a:ext cx="3306762" cy="1636712"/>
        </p:xfrm>
        <a:graphic>
          <a:graphicData uri="http://schemas.openxmlformats.org/presentationml/2006/ole">
            <p:oleObj spid="_x0000_s7176" name="Equation" r:id="rId9" imgW="1841400" imgH="965160" progId="Equation.DSMT4">
              <p:embed/>
            </p:oleObj>
          </a:graphicData>
        </a:graphic>
      </p:graphicFrame>
      <p:sp>
        <p:nvSpPr>
          <p:cNvPr id="7181" name="TextBox 20"/>
          <p:cNvSpPr txBox="1">
            <a:spLocks noChangeArrowheads="1"/>
          </p:cNvSpPr>
          <p:nvPr/>
        </p:nvSpPr>
        <p:spPr bwMode="auto">
          <a:xfrm>
            <a:off x="1149350" y="1371600"/>
            <a:ext cx="7334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i="1"/>
              <a:t>Also</a:t>
            </a:r>
          </a:p>
        </p:txBody>
      </p:sp>
      <p:sp>
        <p:nvSpPr>
          <p:cNvPr id="7182" name="TextBox 22"/>
          <p:cNvSpPr txBox="1">
            <a:spLocks noChangeArrowheads="1"/>
          </p:cNvSpPr>
          <p:nvPr/>
        </p:nvSpPr>
        <p:spPr bwMode="auto">
          <a:xfrm>
            <a:off x="692150" y="2382838"/>
            <a:ext cx="5302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i="1"/>
              <a:t>So</a:t>
            </a:r>
          </a:p>
        </p:txBody>
      </p:sp>
      <p:sp>
        <p:nvSpPr>
          <p:cNvPr id="7183" name="TextBox 23"/>
          <p:cNvSpPr txBox="1">
            <a:spLocks noChangeArrowheads="1"/>
          </p:cNvSpPr>
          <p:nvPr/>
        </p:nvSpPr>
        <p:spPr bwMode="auto">
          <a:xfrm>
            <a:off x="762000" y="3768725"/>
            <a:ext cx="95408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i="1"/>
              <a:t>where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itle 1"/>
          <p:cNvSpPr>
            <a:spLocks noGrp="1"/>
          </p:cNvSpPr>
          <p:nvPr>
            <p:ph type="title" sz="quarter"/>
          </p:nvPr>
        </p:nvSpPr>
        <p:spPr>
          <a:xfrm>
            <a:off x="1266825" y="447675"/>
            <a:ext cx="7419975" cy="9699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smtClean="0"/>
              <a:t>Depolarizing Factors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614488" y="2417763"/>
          <a:ext cx="5846762" cy="1357312"/>
        </p:xfrm>
        <a:graphic>
          <a:graphicData uri="http://schemas.openxmlformats.org/presentationml/2006/ole">
            <p:oleObj spid="_x0000_s8194" name="Equation" r:id="rId4" imgW="3060360" imgH="711000" progId="Equation.DSMT4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2216150" y="4067175"/>
          <a:ext cx="1460500" cy="1377950"/>
        </p:xfrm>
        <a:graphic>
          <a:graphicData uri="http://schemas.openxmlformats.org/presentationml/2006/ole">
            <p:oleObj spid="_x0000_s8195" name="Equation" r:id="rId5" imgW="672840" imgH="634680" progId="Equation.DSMT4">
              <p:embed/>
            </p:oleObj>
          </a:graphicData>
        </a:graphic>
      </p:graphicFrame>
      <p:graphicFrame>
        <p:nvGraphicFramePr>
          <p:cNvPr id="8196" name="Object 5"/>
          <p:cNvGraphicFramePr>
            <a:graphicFrameLocks noChangeAspect="1"/>
          </p:cNvGraphicFramePr>
          <p:nvPr/>
        </p:nvGraphicFramePr>
        <p:xfrm>
          <a:off x="4833938" y="4100513"/>
          <a:ext cx="2097087" cy="1330325"/>
        </p:xfrm>
        <a:graphic>
          <a:graphicData uri="http://schemas.openxmlformats.org/presentationml/2006/ole">
            <p:oleObj spid="_x0000_s8196" name="Equation" r:id="rId6" imgW="1079280" imgH="685800" progId="Equation.DSMT4">
              <p:embed/>
            </p:oleObj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3811588" y="4797425"/>
            <a:ext cx="914400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9" name="TextBox 15"/>
          <p:cNvSpPr txBox="1">
            <a:spLocks noChangeArrowheads="1"/>
          </p:cNvSpPr>
          <p:nvPr/>
        </p:nvSpPr>
        <p:spPr bwMode="auto">
          <a:xfrm>
            <a:off x="844550" y="1662113"/>
            <a:ext cx="77343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/>
              <a:t>Assume depolarizing factors for an ellipse can be used: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Elastomer Properties</a:t>
            </a: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2555875" y="2043113"/>
            <a:ext cx="3332163" cy="969962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3959225" y="3155950"/>
            <a:ext cx="23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l</a:t>
            </a:r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2016125" y="238125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w</a:t>
            </a:r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6065838" y="28479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d</a:t>
            </a:r>
          </a:p>
        </p:txBody>
      </p:sp>
      <p:sp>
        <p:nvSpPr>
          <p:cNvPr id="9225" name="Line 8"/>
          <p:cNvSpPr>
            <a:spLocks noChangeShapeType="1"/>
          </p:cNvSpPr>
          <p:nvPr/>
        </p:nvSpPr>
        <p:spPr bwMode="auto">
          <a:xfrm flipH="1" flipV="1">
            <a:off x="2613025" y="3349625"/>
            <a:ext cx="1314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6" name="Line 9"/>
          <p:cNvSpPr>
            <a:spLocks noChangeShapeType="1"/>
          </p:cNvSpPr>
          <p:nvPr/>
        </p:nvSpPr>
        <p:spPr bwMode="auto">
          <a:xfrm flipV="1">
            <a:off x="4259263" y="3357563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7" name="Line 10"/>
          <p:cNvSpPr>
            <a:spLocks noChangeShapeType="1"/>
          </p:cNvSpPr>
          <p:nvPr/>
        </p:nvSpPr>
        <p:spPr bwMode="auto">
          <a:xfrm>
            <a:off x="2230438" y="2724150"/>
            <a:ext cx="0" cy="271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8" name="Line 11"/>
          <p:cNvSpPr>
            <a:spLocks noChangeShapeType="1"/>
          </p:cNvSpPr>
          <p:nvPr/>
        </p:nvSpPr>
        <p:spPr bwMode="auto">
          <a:xfrm flipV="1">
            <a:off x="2239963" y="2062163"/>
            <a:ext cx="0" cy="363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9" name="Line 12"/>
          <p:cNvSpPr>
            <a:spLocks noChangeShapeType="1"/>
          </p:cNvSpPr>
          <p:nvPr/>
        </p:nvSpPr>
        <p:spPr bwMode="auto">
          <a:xfrm flipH="1">
            <a:off x="5989638" y="2892425"/>
            <a:ext cx="158750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218" name="Object 14"/>
          <p:cNvGraphicFramePr>
            <a:graphicFrameLocks noChangeAspect="1"/>
          </p:cNvGraphicFramePr>
          <p:nvPr/>
        </p:nvGraphicFramePr>
        <p:xfrm>
          <a:off x="4568825" y="4037013"/>
          <a:ext cx="2117725" cy="2117725"/>
        </p:xfrm>
        <a:graphic>
          <a:graphicData uri="http://schemas.openxmlformats.org/presentationml/2006/ole">
            <p:oleObj spid="_x0000_s9218" name="Equation" r:id="rId3" imgW="1117440" imgH="1117440" progId="Equation.DSMT4">
              <p:embed/>
            </p:oleObj>
          </a:graphicData>
        </a:graphic>
      </p:graphicFrame>
      <p:graphicFrame>
        <p:nvGraphicFramePr>
          <p:cNvPr id="9219" name="Object 16"/>
          <p:cNvGraphicFramePr>
            <a:graphicFrameLocks noChangeAspect="1"/>
          </p:cNvGraphicFramePr>
          <p:nvPr/>
        </p:nvGraphicFramePr>
        <p:xfrm>
          <a:off x="2278063" y="4114800"/>
          <a:ext cx="1308100" cy="1606550"/>
        </p:xfrm>
        <a:graphic>
          <a:graphicData uri="http://schemas.openxmlformats.org/presentationml/2006/ole">
            <p:oleObj spid="_x0000_s9219" name="Equation" r:id="rId4" imgW="723600" imgH="8888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Electric Field Measurement</a:t>
            </a:r>
          </a:p>
        </p:txBody>
      </p:sp>
      <p:graphicFrame>
        <p:nvGraphicFramePr>
          <p:cNvPr id="10246" name="Object 3"/>
          <p:cNvGraphicFramePr>
            <a:graphicFrameLocks noGrp="1" noChangeAspect="1"/>
          </p:cNvGraphicFramePr>
          <p:nvPr>
            <p:ph type="body" idx="1"/>
          </p:nvPr>
        </p:nvGraphicFramePr>
        <p:xfrm>
          <a:off x="2052638" y="1601788"/>
          <a:ext cx="5448300" cy="2693987"/>
        </p:xfrm>
        <a:graphic>
          <a:graphicData uri="http://schemas.openxmlformats.org/presentationml/2006/ole">
            <p:oleObj spid="_x0000_s10246" r:id="rId3" imgW="5444200" imgH="2694666" progId="Excel.Chart.8">
              <p:embed/>
            </p:oleObj>
          </a:graphicData>
        </a:graphic>
      </p:graphicFrame>
      <p:grpSp>
        <p:nvGrpSpPr>
          <p:cNvPr id="10247" name="Group 28"/>
          <p:cNvGrpSpPr>
            <a:grpSpLocks/>
          </p:cNvGrpSpPr>
          <p:nvPr/>
        </p:nvGrpSpPr>
        <p:grpSpPr bwMode="auto">
          <a:xfrm>
            <a:off x="920750" y="4903788"/>
            <a:ext cx="2182813" cy="1497012"/>
            <a:chOff x="1073150" y="4945063"/>
            <a:chExt cx="1995488" cy="1168400"/>
          </a:xfrm>
        </p:grpSpPr>
        <p:sp>
          <p:nvSpPr>
            <p:cNvPr id="10251" name="Line 4"/>
            <p:cNvSpPr>
              <a:spLocks noChangeShapeType="1"/>
            </p:cNvSpPr>
            <p:nvPr/>
          </p:nvSpPr>
          <p:spPr bwMode="auto">
            <a:xfrm flipV="1">
              <a:off x="1649413" y="4945063"/>
              <a:ext cx="1587" cy="625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Line 5"/>
            <p:cNvSpPr>
              <a:spLocks noChangeShapeType="1"/>
            </p:cNvSpPr>
            <p:nvPr/>
          </p:nvSpPr>
          <p:spPr bwMode="auto">
            <a:xfrm>
              <a:off x="1649413" y="4945063"/>
              <a:ext cx="6254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Line 6"/>
            <p:cNvSpPr>
              <a:spLocks noChangeShapeType="1"/>
            </p:cNvSpPr>
            <p:nvPr/>
          </p:nvSpPr>
          <p:spPr bwMode="auto">
            <a:xfrm>
              <a:off x="1562100" y="5576888"/>
              <a:ext cx="1619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Line 7"/>
            <p:cNvSpPr>
              <a:spLocks noChangeShapeType="1"/>
            </p:cNvSpPr>
            <p:nvPr/>
          </p:nvSpPr>
          <p:spPr bwMode="auto">
            <a:xfrm>
              <a:off x="1597025" y="5634038"/>
              <a:ext cx="920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Line 8"/>
            <p:cNvSpPr>
              <a:spLocks noChangeShapeType="1"/>
            </p:cNvSpPr>
            <p:nvPr/>
          </p:nvSpPr>
          <p:spPr bwMode="auto">
            <a:xfrm flipH="1">
              <a:off x="1644650" y="5634038"/>
              <a:ext cx="0" cy="438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Line 9"/>
            <p:cNvSpPr>
              <a:spLocks noChangeShapeType="1"/>
            </p:cNvSpPr>
            <p:nvPr/>
          </p:nvSpPr>
          <p:spPr bwMode="auto">
            <a:xfrm>
              <a:off x="1641475" y="6072188"/>
              <a:ext cx="11239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Line 10"/>
            <p:cNvSpPr>
              <a:spLocks noChangeShapeType="1"/>
            </p:cNvSpPr>
            <p:nvPr/>
          </p:nvSpPr>
          <p:spPr bwMode="auto">
            <a:xfrm>
              <a:off x="2270125" y="4945063"/>
              <a:ext cx="0" cy="114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Rectangle 11"/>
            <p:cNvSpPr>
              <a:spLocks noChangeArrowheads="1"/>
            </p:cNvSpPr>
            <p:nvPr/>
          </p:nvSpPr>
          <p:spPr bwMode="auto">
            <a:xfrm>
              <a:off x="2212975" y="5056188"/>
              <a:ext cx="107950" cy="2413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9" name="Line 12"/>
            <p:cNvSpPr>
              <a:spLocks noChangeShapeType="1"/>
            </p:cNvSpPr>
            <p:nvPr/>
          </p:nvSpPr>
          <p:spPr bwMode="auto">
            <a:xfrm>
              <a:off x="2266950" y="5303838"/>
              <a:ext cx="0" cy="292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Rectangle 13"/>
            <p:cNvSpPr>
              <a:spLocks noChangeArrowheads="1"/>
            </p:cNvSpPr>
            <p:nvPr/>
          </p:nvSpPr>
          <p:spPr bwMode="auto">
            <a:xfrm>
              <a:off x="2209800" y="5599113"/>
              <a:ext cx="107950" cy="2413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1" name="Line 14"/>
            <p:cNvSpPr>
              <a:spLocks noChangeShapeType="1"/>
            </p:cNvSpPr>
            <p:nvPr/>
          </p:nvSpPr>
          <p:spPr bwMode="auto">
            <a:xfrm>
              <a:off x="2260600" y="5843588"/>
              <a:ext cx="3175" cy="225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Line 15"/>
            <p:cNvSpPr>
              <a:spLocks noChangeShapeType="1"/>
            </p:cNvSpPr>
            <p:nvPr/>
          </p:nvSpPr>
          <p:spPr bwMode="auto">
            <a:xfrm>
              <a:off x="2266950" y="5440363"/>
              <a:ext cx="4794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3" name="Text Box 16"/>
            <p:cNvSpPr txBox="1">
              <a:spLocks noChangeArrowheads="1"/>
            </p:cNvSpPr>
            <p:nvPr/>
          </p:nvSpPr>
          <p:spPr bwMode="auto">
            <a:xfrm>
              <a:off x="1073150" y="5408613"/>
              <a:ext cx="42862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V</a:t>
              </a:r>
              <a:r>
                <a:rPr lang="en-US" sz="1600" baseline="-25000"/>
                <a:t>in</a:t>
              </a:r>
              <a:endParaRPr lang="en-US" sz="1600"/>
            </a:p>
          </p:txBody>
        </p:sp>
        <p:sp>
          <p:nvSpPr>
            <p:cNvPr id="10264" name="Text Box 17"/>
            <p:cNvSpPr txBox="1">
              <a:spLocks noChangeArrowheads="1"/>
            </p:cNvSpPr>
            <p:nvPr/>
          </p:nvSpPr>
          <p:spPr bwMode="auto">
            <a:xfrm>
              <a:off x="2555875" y="5583238"/>
              <a:ext cx="51276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V</a:t>
              </a:r>
              <a:r>
                <a:rPr lang="en-US" sz="1600" baseline="-25000"/>
                <a:t>out</a:t>
              </a:r>
              <a:endParaRPr lang="en-US" sz="1600"/>
            </a:p>
          </p:txBody>
        </p:sp>
        <p:sp>
          <p:nvSpPr>
            <p:cNvPr id="10265" name="Text Box 18"/>
            <p:cNvSpPr txBox="1">
              <a:spLocks noChangeArrowheads="1"/>
            </p:cNvSpPr>
            <p:nvPr/>
          </p:nvSpPr>
          <p:spPr bwMode="auto">
            <a:xfrm>
              <a:off x="1819275" y="4999038"/>
              <a:ext cx="40798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R</a:t>
              </a:r>
              <a:r>
                <a:rPr lang="en-US" sz="1600" baseline="-25000"/>
                <a:t>1</a:t>
              </a:r>
              <a:endParaRPr lang="en-US" sz="1600"/>
            </a:p>
          </p:txBody>
        </p:sp>
        <p:sp>
          <p:nvSpPr>
            <p:cNvPr id="10266" name="Text Box 19"/>
            <p:cNvSpPr txBox="1">
              <a:spLocks noChangeArrowheads="1"/>
            </p:cNvSpPr>
            <p:nvPr/>
          </p:nvSpPr>
          <p:spPr bwMode="auto">
            <a:xfrm>
              <a:off x="1816100" y="5526088"/>
              <a:ext cx="40798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R</a:t>
              </a:r>
              <a:r>
                <a:rPr lang="en-US" sz="1600" baseline="-25000"/>
                <a:t>2</a:t>
              </a:r>
              <a:endParaRPr lang="en-US" sz="1600"/>
            </a:p>
          </p:txBody>
        </p:sp>
        <p:sp>
          <p:nvSpPr>
            <p:cNvPr id="10267" name="Oval 20"/>
            <p:cNvSpPr>
              <a:spLocks noChangeArrowheads="1"/>
            </p:cNvSpPr>
            <p:nvPr/>
          </p:nvSpPr>
          <p:spPr bwMode="auto">
            <a:xfrm>
              <a:off x="2743200" y="5395913"/>
              <a:ext cx="88900" cy="88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8" name="Oval 21"/>
            <p:cNvSpPr>
              <a:spLocks noChangeArrowheads="1"/>
            </p:cNvSpPr>
            <p:nvPr/>
          </p:nvSpPr>
          <p:spPr bwMode="auto">
            <a:xfrm>
              <a:off x="2765425" y="6024563"/>
              <a:ext cx="88900" cy="88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0242" name="Object 26"/>
          <p:cNvGraphicFramePr>
            <a:graphicFrameLocks noChangeAspect="1"/>
          </p:cNvGraphicFramePr>
          <p:nvPr/>
        </p:nvGraphicFramePr>
        <p:xfrm>
          <a:off x="4843463" y="6021388"/>
          <a:ext cx="2486025" cy="596900"/>
        </p:xfrm>
        <a:graphic>
          <a:graphicData uri="http://schemas.openxmlformats.org/presentationml/2006/ole">
            <p:oleObj spid="_x0000_s10242" name="Equation" r:id="rId4" imgW="1269720" imgH="304560" progId="Equation.DSMT4">
              <p:embed/>
            </p:oleObj>
          </a:graphicData>
        </a:graphic>
      </p:graphicFrame>
      <p:graphicFrame>
        <p:nvGraphicFramePr>
          <p:cNvPr id="10243" name="Object 27"/>
          <p:cNvGraphicFramePr>
            <a:graphicFrameLocks noChangeAspect="1"/>
          </p:cNvGraphicFramePr>
          <p:nvPr/>
        </p:nvGraphicFramePr>
        <p:xfrm>
          <a:off x="3397250" y="4738688"/>
          <a:ext cx="1903413" cy="877887"/>
        </p:xfrm>
        <a:graphic>
          <a:graphicData uri="http://schemas.openxmlformats.org/presentationml/2006/ole">
            <p:oleObj spid="_x0000_s10243" name="Equation" r:id="rId5" imgW="990360" imgH="457200" progId="Equation.DSMT4">
              <p:embed/>
            </p:oleObj>
          </a:graphicData>
        </a:graphic>
      </p:graphicFrame>
      <p:sp>
        <p:nvSpPr>
          <p:cNvPr id="10248" name="Text Box 28"/>
          <p:cNvSpPr txBox="1">
            <a:spLocks noChangeArrowheads="1"/>
          </p:cNvSpPr>
          <p:nvPr/>
        </p:nvSpPr>
        <p:spPr bwMode="auto">
          <a:xfrm>
            <a:off x="388938" y="4418013"/>
            <a:ext cx="22971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/>
              <a:t>Voltage divider:</a:t>
            </a:r>
          </a:p>
        </p:txBody>
      </p:sp>
      <p:graphicFrame>
        <p:nvGraphicFramePr>
          <p:cNvPr id="10244" name="Object 29"/>
          <p:cNvGraphicFramePr>
            <a:graphicFrameLocks noChangeAspect="1"/>
          </p:cNvGraphicFramePr>
          <p:nvPr/>
        </p:nvGraphicFramePr>
        <p:xfrm>
          <a:off x="6029325" y="4757738"/>
          <a:ext cx="2325688" cy="852487"/>
        </p:xfrm>
        <a:graphic>
          <a:graphicData uri="http://schemas.openxmlformats.org/presentationml/2006/ole">
            <p:oleObj spid="_x0000_s10244" name="Equation" r:id="rId6" imgW="1244520" imgH="457200" progId="Equation.DSMT4">
              <p:embed/>
            </p:oleObj>
          </a:graphicData>
        </a:graphic>
      </p:graphicFrame>
      <p:sp>
        <p:nvSpPr>
          <p:cNvPr id="10249" name="Text Box 30"/>
          <p:cNvSpPr txBox="1">
            <a:spLocks noChangeArrowheads="1"/>
          </p:cNvSpPr>
          <p:nvPr/>
        </p:nvSpPr>
        <p:spPr bwMode="auto">
          <a:xfrm>
            <a:off x="3789363" y="5880100"/>
            <a:ext cx="8683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/>
              <a:t>Thus</a:t>
            </a:r>
          </a:p>
        </p:txBody>
      </p:sp>
      <p:sp>
        <p:nvSpPr>
          <p:cNvPr id="10250" name="Line 32"/>
          <p:cNvSpPr>
            <a:spLocks noChangeShapeType="1"/>
          </p:cNvSpPr>
          <p:nvPr/>
        </p:nvSpPr>
        <p:spPr bwMode="auto">
          <a:xfrm>
            <a:off x="5356225" y="5262563"/>
            <a:ext cx="447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ChangeArrowheads="1"/>
          </p:cNvSpPr>
          <p:nvPr/>
        </p:nvSpPr>
        <p:spPr bwMode="auto">
          <a:xfrm>
            <a:off x="4919663" y="2730500"/>
            <a:ext cx="1323975" cy="889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8018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0483" name="Rectangle 40"/>
          <p:cNvSpPr>
            <a:spLocks noChangeArrowheads="1"/>
          </p:cNvSpPr>
          <p:nvPr/>
        </p:nvSpPr>
        <p:spPr bwMode="auto">
          <a:xfrm>
            <a:off x="4964113" y="2613025"/>
            <a:ext cx="195262" cy="107950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4970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Experiment 2</a:t>
            </a:r>
          </a:p>
        </p:txBody>
      </p:sp>
      <p:sp>
        <p:nvSpPr>
          <p:cNvPr id="20485" name="Rectangle 10"/>
          <p:cNvSpPr>
            <a:spLocks noChangeArrowheads="1"/>
          </p:cNvSpPr>
          <p:nvPr/>
        </p:nvSpPr>
        <p:spPr bwMode="auto">
          <a:xfrm>
            <a:off x="5278438" y="2613025"/>
            <a:ext cx="652462" cy="107950"/>
          </a:xfrm>
          <a:prstGeom prst="rect">
            <a:avLst/>
          </a:prstGeom>
          <a:solidFill>
            <a:srgbClr val="B9BD9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801800" prstMaterial="legacyMatte">
            <a:bevelT w="13500" h="13500" prst="angle"/>
            <a:bevelB w="13500" h="13500" prst="angle"/>
            <a:extrusionClr>
              <a:srgbClr val="B9BD9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30613" y="4586288"/>
            <a:ext cx="4856162" cy="8921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smtClean="0"/>
              <a:t>     Elastomer is sandwiched between aluminum plates and capacitance is measured with bridge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089295" y="1651000"/>
            <a:ext cx="1250950" cy="13350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  <a:scene3d>
            <a:camera prst="obliqueTopRight"/>
            <a:lightRig rig="threePt" dir="t"/>
          </a:scene3d>
          <a:sp3d extrusionH="1397000"/>
        </p:spPr>
        <p:txBody>
          <a:bodyPr wrap="none" anchor="ctr">
            <a:flatTx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490" name="Oval 5"/>
          <p:cNvSpPr>
            <a:spLocks noChangeArrowheads="1"/>
          </p:cNvSpPr>
          <p:nvPr/>
        </p:nvSpPr>
        <p:spPr bwMode="auto">
          <a:xfrm>
            <a:off x="2770188" y="2089150"/>
            <a:ext cx="120650" cy="1222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2276475" y="1838325"/>
            <a:ext cx="344488" cy="168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13"/>
          <p:cNvSpPr>
            <a:spLocks noChangeShapeType="1"/>
          </p:cNvSpPr>
          <p:nvPr/>
        </p:nvSpPr>
        <p:spPr bwMode="auto">
          <a:xfrm flipV="1">
            <a:off x="2452688" y="1884363"/>
            <a:ext cx="65087" cy="122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3" name="Line 14"/>
          <p:cNvSpPr>
            <a:spLocks noChangeShapeType="1"/>
          </p:cNvSpPr>
          <p:nvPr/>
        </p:nvSpPr>
        <p:spPr bwMode="auto">
          <a:xfrm>
            <a:off x="2351088" y="2695575"/>
            <a:ext cx="0" cy="196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4" name="Line 15"/>
          <p:cNvSpPr>
            <a:spLocks noChangeShapeType="1"/>
          </p:cNvSpPr>
          <p:nvPr/>
        </p:nvSpPr>
        <p:spPr bwMode="auto">
          <a:xfrm>
            <a:off x="2503488" y="2695575"/>
            <a:ext cx="0" cy="196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5" name="Line 16"/>
          <p:cNvSpPr>
            <a:spLocks noChangeShapeType="1"/>
          </p:cNvSpPr>
          <p:nvPr/>
        </p:nvSpPr>
        <p:spPr bwMode="auto">
          <a:xfrm>
            <a:off x="2636838" y="2695575"/>
            <a:ext cx="0" cy="196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6" name="Line 17"/>
          <p:cNvSpPr>
            <a:spLocks noChangeShapeType="1"/>
          </p:cNvSpPr>
          <p:nvPr/>
        </p:nvSpPr>
        <p:spPr bwMode="auto">
          <a:xfrm>
            <a:off x="2779713" y="2695575"/>
            <a:ext cx="0" cy="196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7" name="Line 18"/>
          <p:cNvSpPr>
            <a:spLocks noChangeShapeType="1"/>
          </p:cNvSpPr>
          <p:nvPr/>
        </p:nvSpPr>
        <p:spPr bwMode="auto">
          <a:xfrm>
            <a:off x="2903538" y="2695575"/>
            <a:ext cx="0" cy="196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Line 19"/>
          <p:cNvSpPr>
            <a:spLocks noChangeShapeType="1"/>
          </p:cNvSpPr>
          <p:nvPr/>
        </p:nvSpPr>
        <p:spPr bwMode="auto">
          <a:xfrm>
            <a:off x="3055938" y="2695575"/>
            <a:ext cx="0" cy="196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9" name="Oval 20"/>
          <p:cNvSpPr>
            <a:spLocks noChangeArrowheads="1"/>
          </p:cNvSpPr>
          <p:nvPr/>
        </p:nvSpPr>
        <p:spPr bwMode="auto">
          <a:xfrm>
            <a:off x="2303463" y="274320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Oval 21"/>
          <p:cNvSpPr>
            <a:spLocks noChangeArrowheads="1"/>
          </p:cNvSpPr>
          <p:nvPr/>
        </p:nvSpPr>
        <p:spPr bwMode="auto">
          <a:xfrm>
            <a:off x="2455863" y="282892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Oval 22"/>
          <p:cNvSpPr>
            <a:spLocks noChangeArrowheads="1"/>
          </p:cNvSpPr>
          <p:nvPr/>
        </p:nvSpPr>
        <p:spPr bwMode="auto">
          <a:xfrm>
            <a:off x="2598738" y="275272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Oval 23"/>
          <p:cNvSpPr>
            <a:spLocks noChangeArrowheads="1"/>
          </p:cNvSpPr>
          <p:nvPr/>
        </p:nvSpPr>
        <p:spPr bwMode="auto">
          <a:xfrm>
            <a:off x="2741613" y="282892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Oval 24"/>
          <p:cNvSpPr>
            <a:spLocks noChangeArrowheads="1"/>
          </p:cNvSpPr>
          <p:nvPr/>
        </p:nvSpPr>
        <p:spPr bwMode="auto">
          <a:xfrm>
            <a:off x="2855913" y="269557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4" name="Oval 25"/>
          <p:cNvSpPr>
            <a:spLocks noChangeArrowheads="1"/>
          </p:cNvSpPr>
          <p:nvPr/>
        </p:nvSpPr>
        <p:spPr bwMode="auto">
          <a:xfrm>
            <a:off x="3008313" y="282892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5" name="Oval 27"/>
          <p:cNvSpPr>
            <a:spLocks noChangeArrowheads="1"/>
          </p:cNvSpPr>
          <p:nvPr/>
        </p:nvSpPr>
        <p:spPr bwMode="auto">
          <a:xfrm>
            <a:off x="2970213" y="2089150"/>
            <a:ext cx="120650" cy="1222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6" name="Rectangle 28"/>
          <p:cNvSpPr>
            <a:spLocks noChangeArrowheads="1"/>
          </p:cNvSpPr>
          <p:nvPr/>
        </p:nvSpPr>
        <p:spPr bwMode="auto">
          <a:xfrm>
            <a:off x="2276620" y="2351088"/>
            <a:ext cx="866775" cy="1206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bevelT prst="angle"/>
            <a:bevelB prst="angle"/>
            <a:extrusionClr>
              <a:schemeClr val="tx1"/>
            </a:extrusionClr>
          </a:sp3d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09" name="Freeform 31"/>
          <p:cNvSpPr>
            <a:spLocks/>
          </p:cNvSpPr>
          <p:nvPr/>
        </p:nvSpPr>
        <p:spPr bwMode="auto">
          <a:xfrm>
            <a:off x="2825750" y="2157413"/>
            <a:ext cx="2622550" cy="877887"/>
          </a:xfrm>
          <a:custGeom>
            <a:avLst/>
            <a:gdLst>
              <a:gd name="T0" fmla="*/ 0 w 1652"/>
              <a:gd name="T1" fmla="*/ 0 h 542"/>
              <a:gd name="T2" fmla="*/ 224 w 1652"/>
              <a:gd name="T3" fmla="*/ 329 h 542"/>
              <a:gd name="T4" fmla="*/ 1293 w 1652"/>
              <a:gd name="T5" fmla="*/ 529 h 542"/>
              <a:gd name="T6" fmla="*/ 1652 w 1652"/>
              <a:gd name="T7" fmla="*/ 405 h 542"/>
              <a:gd name="T8" fmla="*/ 0 60000 65536"/>
              <a:gd name="T9" fmla="*/ 0 60000 65536"/>
              <a:gd name="T10" fmla="*/ 0 60000 65536"/>
              <a:gd name="T11" fmla="*/ 0 60000 65536"/>
              <a:gd name="T12" fmla="*/ 0 w 1652"/>
              <a:gd name="T13" fmla="*/ 0 h 542"/>
              <a:gd name="T14" fmla="*/ 1652 w 1652"/>
              <a:gd name="T15" fmla="*/ 542 h 5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52" h="542">
                <a:moveTo>
                  <a:pt x="0" y="0"/>
                </a:moveTo>
                <a:cubicBezTo>
                  <a:pt x="4" y="120"/>
                  <a:pt x="8" y="241"/>
                  <a:pt x="224" y="329"/>
                </a:cubicBezTo>
                <a:cubicBezTo>
                  <a:pt x="440" y="417"/>
                  <a:pt x="1055" y="516"/>
                  <a:pt x="1293" y="529"/>
                </a:cubicBezTo>
                <a:cubicBezTo>
                  <a:pt x="1531" y="542"/>
                  <a:pt x="1591" y="473"/>
                  <a:pt x="1652" y="405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0" name="Text Box 34"/>
          <p:cNvSpPr txBox="1">
            <a:spLocks noChangeArrowheads="1"/>
          </p:cNvSpPr>
          <p:nvPr/>
        </p:nvSpPr>
        <p:spPr bwMode="auto">
          <a:xfrm>
            <a:off x="1903413" y="2987675"/>
            <a:ext cx="16367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Capacitance Bridge</a:t>
            </a:r>
          </a:p>
        </p:txBody>
      </p:sp>
      <p:sp>
        <p:nvSpPr>
          <p:cNvPr id="20511" name="Line 35"/>
          <p:cNvSpPr>
            <a:spLocks noChangeShapeType="1"/>
          </p:cNvSpPr>
          <p:nvPr/>
        </p:nvSpPr>
        <p:spPr bwMode="auto">
          <a:xfrm flipH="1" flipV="1">
            <a:off x="5729288" y="2678113"/>
            <a:ext cx="661987" cy="63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12" name="Text Box 36"/>
          <p:cNvSpPr txBox="1">
            <a:spLocks noChangeArrowheads="1"/>
          </p:cNvSpPr>
          <p:nvPr/>
        </p:nvSpPr>
        <p:spPr bwMode="auto">
          <a:xfrm>
            <a:off x="6392863" y="3130550"/>
            <a:ext cx="1327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Elastomer</a:t>
            </a:r>
          </a:p>
        </p:txBody>
      </p:sp>
      <p:sp>
        <p:nvSpPr>
          <p:cNvPr id="20513" name="Line 38"/>
          <p:cNvSpPr>
            <a:spLocks noChangeShapeType="1"/>
          </p:cNvSpPr>
          <p:nvPr/>
        </p:nvSpPr>
        <p:spPr bwMode="auto">
          <a:xfrm flipV="1">
            <a:off x="5468938" y="2827338"/>
            <a:ext cx="111125" cy="942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14" name="Text Box 39"/>
          <p:cNvSpPr txBox="1">
            <a:spLocks noChangeArrowheads="1"/>
          </p:cNvSpPr>
          <p:nvPr/>
        </p:nvSpPr>
        <p:spPr bwMode="auto">
          <a:xfrm>
            <a:off x="4975225" y="3736975"/>
            <a:ext cx="1158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Al plates</a:t>
            </a:r>
          </a:p>
        </p:txBody>
      </p:sp>
      <p:sp>
        <p:nvSpPr>
          <p:cNvPr id="20515" name="Rectangle 41"/>
          <p:cNvSpPr>
            <a:spLocks noChangeArrowheads="1"/>
          </p:cNvSpPr>
          <p:nvPr/>
        </p:nvSpPr>
        <p:spPr bwMode="auto">
          <a:xfrm>
            <a:off x="6021388" y="2613025"/>
            <a:ext cx="195262" cy="107950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4970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0516" name="Rectangle 6"/>
          <p:cNvSpPr>
            <a:spLocks noChangeArrowheads="1"/>
          </p:cNvSpPr>
          <p:nvPr/>
        </p:nvSpPr>
        <p:spPr bwMode="auto">
          <a:xfrm>
            <a:off x="4926013" y="2532063"/>
            <a:ext cx="1323975" cy="889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80213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0517" name="Text Box 42"/>
          <p:cNvSpPr txBox="1">
            <a:spLocks noChangeArrowheads="1"/>
          </p:cNvSpPr>
          <p:nvPr/>
        </p:nvSpPr>
        <p:spPr bwMode="auto">
          <a:xfrm>
            <a:off x="7269163" y="1704975"/>
            <a:ext cx="1073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spacers</a:t>
            </a:r>
          </a:p>
        </p:txBody>
      </p:sp>
      <p:sp>
        <p:nvSpPr>
          <p:cNvPr id="20518" name="Line 43"/>
          <p:cNvSpPr>
            <a:spLocks noChangeShapeType="1"/>
          </p:cNvSpPr>
          <p:nvPr/>
        </p:nvSpPr>
        <p:spPr bwMode="auto">
          <a:xfrm flipH="1">
            <a:off x="5067300" y="1949450"/>
            <a:ext cx="2211388" cy="728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19" name="Line 44"/>
          <p:cNvSpPr>
            <a:spLocks noChangeShapeType="1"/>
          </p:cNvSpPr>
          <p:nvPr/>
        </p:nvSpPr>
        <p:spPr bwMode="auto">
          <a:xfrm flipH="1">
            <a:off x="6130925" y="2052638"/>
            <a:ext cx="1182688" cy="644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20" name="Freeform 33"/>
          <p:cNvSpPr>
            <a:spLocks/>
          </p:cNvSpPr>
          <p:nvPr/>
        </p:nvSpPr>
        <p:spPr bwMode="auto">
          <a:xfrm>
            <a:off x="3022600" y="2136775"/>
            <a:ext cx="2519363" cy="454025"/>
          </a:xfrm>
          <a:custGeom>
            <a:avLst/>
            <a:gdLst>
              <a:gd name="T0" fmla="*/ 0 w 1587"/>
              <a:gd name="T1" fmla="*/ 0 h 286"/>
              <a:gd name="T2" fmla="*/ 394 w 1587"/>
              <a:gd name="T3" fmla="*/ 264 h 286"/>
              <a:gd name="T4" fmla="*/ 1111 w 1587"/>
              <a:gd name="T5" fmla="*/ 135 h 286"/>
              <a:gd name="T6" fmla="*/ 1475 w 1587"/>
              <a:gd name="T7" fmla="*/ 111 h 286"/>
              <a:gd name="T8" fmla="*/ 1587 w 1587"/>
              <a:gd name="T9" fmla="*/ 117 h 2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87"/>
              <a:gd name="T16" fmla="*/ 0 h 286"/>
              <a:gd name="T17" fmla="*/ 1587 w 1587"/>
              <a:gd name="T18" fmla="*/ 286 h 2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87" h="286">
                <a:moveTo>
                  <a:pt x="0" y="0"/>
                </a:moveTo>
                <a:cubicBezTo>
                  <a:pt x="104" y="121"/>
                  <a:pt x="209" y="242"/>
                  <a:pt x="394" y="264"/>
                </a:cubicBezTo>
                <a:cubicBezTo>
                  <a:pt x="579" y="286"/>
                  <a:pt x="931" y="160"/>
                  <a:pt x="1111" y="135"/>
                </a:cubicBezTo>
                <a:cubicBezTo>
                  <a:pt x="1291" y="110"/>
                  <a:pt x="1396" y="114"/>
                  <a:pt x="1475" y="111"/>
                </a:cubicBezTo>
                <a:cubicBezTo>
                  <a:pt x="1554" y="108"/>
                  <a:pt x="1570" y="112"/>
                  <a:pt x="1587" y="117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0521" name="Group 138"/>
          <p:cNvGrpSpPr>
            <a:grpSpLocks/>
          </p:cNvGrpSpPr>
          <p:nvPr/>
        </p:nvGrpSpPr>
        <p:grpSpPr bwMode="auto">
          <a:xfrm>
            <a:off x="1093788" y="4184650"/>
            <a:ext cx="2179637" cy="1584325"/>
            <a:chOff x="709604" y="3748087"/>
            <a:chExt cx="2453612" cy="1866906"/>
          </a:xfrm>
        </p:grpSpPr>
        <p:grpSp>
          <p:nvGrpSpPr>
            <p:cNvPr id="20525" name="Group 118"/>
            <p:cNvGrpSpPr>
              <a:grpSpLocks/>
            </p:cNvGrpSpPr>
            <p:nvPr/>
          </p:nvGrpSpPr>
          <p:grpSpPr bwMode="auto">
            <a:xfrm>
              <a:off x="1576388" y="4000500"/>
              <a:ext cx="1586828" cy="1466850"/>
              <a:chOff x="1459061" y="3814765"/>
              <a:chExt cx="1704155" cy="1652585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>
                <a:off x="1798683" y="4063592"/>
                <a:ext cx="207271" cy="206536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1743026" y="4118387"/>
                <a:ext cx="220706" cy="208643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>
                <a:off x="2567981" y="4098393"/>
                <a:ext cx="221288" cy="193836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2512324" y="4056243"/>
                <a:ext cx="221288" cy="193837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V="1">
                <a:off x="1919591" y="3814906"/>
                <a:ext cx="360805" cy="36249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0800000">
                <a:off x="2276557" y="3814906"/>
                <a:ext cx="353128" cy="3287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>
                <a:off x="1567578" y="4240861"/>
                <a:ext cx="297160" cy="28403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2681504" y="4185828"/>
                <a:ext cx="374239" cy="33930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4" name="Oval 63"/>
              <p:cNvSpPr/>
              <p:nvPr/>
            </p:nvSpPr>
            <p:spPr>
              <a:xfrm>
                <a:off x="1458988" y="4520921"/>
                <a:ext cx="138181" cy="153849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3025035" y="4520921"/>
                <a:ext cx="138181" cy="153849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544" name="TextBox 67"/>
              <p:cNvSpPr txBox="1">
                <a:spLocks noChangeArrowheads="1"/>
              </p:cNvSpPr>
              <p:nvPr/>
            </p:nvSpPr>
            <p:spPr bwMode="auto">
              <a:xfrm>
                <a:off x="2009778" y="4414809"/>
                <a:ext cx="53899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V</a:t>
                </a:r>
                <a:r>
                  <a:rPr lang="en-US" baseline="-25000"/>
                  <a:t>out</a:t>
                </a:r>
                <a:endParaRPr lang="en-US"/>
              </a:p>
            </p:txBody>
          </p:sp>
          <p:cxnSp>
            <p:nvCxnSpPr>
              <p:cNvPr id="70" name="Straight Connector 69"/>
              <p:cNvCxnSpPr>
                <a:stCxn id="64" idx="6"/>
                <a:endCxn id="20544" idx="1"/>
              </p:cNvCxnSpPr>
              <p:nvPr/>
            </p:nvCxnSpPr>
            <p:spPr>
              <a:xfrm>
                <a:off x="1597169" y="4598900"/>
                <a:ext cx="412623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>
                <a:stCxn id="20544" idx="3"/>
                <a:endCxn id="65" idx="2"/>
              </p:cNvCxnSpPr>
              <p:nvPr/>
            </p:nvCxnSpPr>
            <p:spPr>
              <a:xfrm flipV="1">
                <a:off x="2549080" y="4598900"/>
                <a:ext cx="475955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20547" name="Group 107"/>
              <p:cNvGrpSpPr>
                <a:grpSpLocks/>
              </p:cNvGrpSpPr>
              <p:nvPr/>
            </p:nvGrpSpPr>
            <p:grpSpPr bwMode="auto">
              <a:xfrm>
                <a:off x="1577315" y="4651856"/>
                <a:ext cx="732497" cy="815494"/>
                <a:chOff x="1577316" y="4651857"/>
                <a:chExt cx="684872" cy="786918"/>
              </a:xfrm>
            </p:grpSpPr>
            <p:cxnSp>
              <p:nvCxnSpPr>
                <p:cNvPr id="83" name="Straight Connector 82"/>
                <p:cNvCxnSpPr>
                  <a:stCxn id="64" idx="5"/>
                </p:cNvCxnSpPr>
                <p:nvPr/>
              </p:nvCxnSpPr>
              <p:spPr>
                <a:xfrm rot="16200000" flipH="1">
                  <a:off x="1545037" y="4684495"/>
                  <a:ext cx="254208" cy="18841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>
                  <a:off x="1766347" y="4905805"/>
                  <a:ext cx="100486" cy="406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>
                  <a:off x="1774901" y="4926441"/>
                  <a:ext cx="113885" cy="8074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 flipV="1">
                  <a:off x="1786085" y="5001387"/>
                  <a:ext cx="166879" cy="2847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 rot="5400000">
                  <a:off x="1843745" y="5019571"/>
                  <a:ext cx="117952" cy="8972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 flipV="1">
                  <a:off x="1861450" y="5080700"/>
                  <a:ext cx="157907" cy="4270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rot="5400000">
                  <a:off x="1915700" y="5107198"/>
                  <a:ext cx="130154" cy="7715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 flipV="1">
                  <a:off x="1942198" y="5186451"/>
                  <a:ext cx="91514" cy="2847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 rot="16200000" flipH="1">
                  <a:off x="2021569" y="5198593"/>
                  <a:ext cx="252174" cy="227889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48" name="Group 108"/>
              <p:cNvGrpSpPr>
                <a:grpSpLocks/>
              </p:cNvGrpSpPr>
              <p:nvPr/>
            </p:nvGrpSpPr>
            <p:grpSpPr bwMode="auto">
              <a:xfrm flipH="1">
                <a:off x="2309812" y="4656603"/>
                <a:ext cx="733491" cy="810747"/>
                <a:chOff x="1577316" y="4651857"/>
                <a:chExt cx="684872" cy="786918"/>
              </a:xfrm>
            </p:grpSpPr>
            <p:cxnSp>
              <p:nvCxnSpPr>
                <p:cNvPr id="110" name="Straight Connector 109"/>
                <p:cNvCxnSpPr/>
                <p:nvPr/>
              </p:nvCxnSpPr>
              <p:spPr>
                <a:xfrm rot="16200000" flipH="1">
                  <a:off x="1544602" y="4682931"/>
                  <a:ext cx="253650" cy="18994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1766402" y="4904730"/>
                  <a:ext cx="100350" cy="409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 rot="5400000">
                  <a:off x="1773635" y="4924882"/>
                  <a:ext cx="114552" cy="8243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 flipV="1">
                  <a:off x="1786113" y="5000873"/>
                  <a:ext cx="166653" cy="2863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 rot="5400000">
                  <a:off x="1843269" y="5019486"/>
                  <a:ext cx="118643" cy="8959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flipV="1">
                  <a:off x="1861375" y="5080649"/>
                  <a:ext cx="157693" cy="4295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rot="5400000">
                  <a:off x="1917001" y="5107454"/>
                  <a:ext cx="128871" cy="7526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flipV="1">
                  <a:off x="1943806" y="5187019"/>
                  <a:ext cx="89598" cy="2659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rot="16200000" flipH="1">
                  <a:off x="2022287" y="5198136"/>
                  <a:ext cx="251605" cy="22937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21" name="Straight Connector 120"/>
            <p:cNvCxnSpPr/>
            <p:nvPr/>
          </p:nvCxnSpPr>
          <p:spPr>
            <a:xfrm rot="5400000" flipH="1" flipV="1">
              <a:off x="2220394" y="3876268"/>
              <a:ext cx="246925" cy="17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10800000">
              <a:off x="900817" y="3748087"/>
              <a:ext cx="1447506" cy="187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4" name="Oval 123"/>
            <p:cNvSpPr/>
            <p:nvPr/>
          </p:nvSpPr>
          <p:spPr>
            <a:xfrm>
              <a:off x="709604" y="4438356"/>
              <a:ext cx="394936" cy="38161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795382" y="4528148"/>
              <a:ext cx="200149" cy="226348"/>
            </a:xfrm>
            <a:custGeom>
              <a:avLst/>
              <a:gdLst>
                <a:gd name="connsiteX0" fmla="*/ 0 w 200025"/>
                <a:gd name="connsiteY0" fmla="*/ 92075 h 226219"/>
                <a:gd name="connsiteX1" fmla="*/ 66675 w 200025"/>
                <a:gd name="connsiteY1" fmla="*/ 15875 h 226219"/>
                <a:gd name="connsiteX2" fmla="*/ 119063 w 200025"/>
                <a:gd name="connsiteY2" fmla="*/ 187325 h 226219"/>
                <a:gd name="connsiteX3" fmla="*/ 142875 w 200025"/>
                <a:gd name="connsiteY3" fmla="*/ 215900 h 226219"/>
                <a:gd name="connsiteX4" fmla="*/ 200025 w 200025"/>
                <a:gd name="connsiteY4" fmla="*/ 125412 h 226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025" h="226219">
                  <a:moveTo>
                    <a:pt x="0" y="92075"/>
                  </a:moveTo>
                  <a:cubicBezTo>
                    <a:pt x="23415" y="46037"/>
                    <a:pt x="46831" y="0"/>
                    <a:pt x="66675" y="15875"/>
                  </a:cubicBezTo>
                  <a:cubicBezTo>
                    <a:pt x="86519" y="31750"/>
                    <a:pt x="106363" y="153988"/>
                    <a:pt x="119063" y="187325"/>
                  </a:cubicBezTo>
                  <a:cubicBezTo>
                    <a:pt x="131763" y="220663"/>
                    <a:pt x="129381" y="226219"/>
                    <a:pt x="142875" y="215900"/>
                  </a:cubicBezTo>
                  <a:cubicBezTo>
                    <a:pt x="156369" y="205581"/>
                    <a:pt x="178197" y="165496"/>
                    <a:pt x="200025" y="125412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28" name="Straight Connector 127"/>
            <p:cNvCxnSpPr/>
            <p:nvPr/>
          </p:nvCxnSpPr>
          <p:spPr>
            <a:xfrm rot="16200000" flipH="1">
              <a:off x="567591" y="4084887"/>
              <a:ext cx="677174" cy="357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>
              <a:stCxn id="124" idx="4"/>
            </p:cNvCxnSpPr>
            <p:nvPr/>
          </p:nvCxnSpPr>
          <p:spPr>
            <a:xfrm rot="16200000" flipH="1">
              <a:off x="514027" y="5213907"/>
              <a:ext cx="795025" cy="71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flipV="1">
              <a:off x="909753" y="5614993"/>
              <a:ext cx="146180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5400000">
              <a:off x="2300471" y="5538297"/>
              <a:ext cx="14216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41" name="Straight Arrow Connector 140"/>
          <p:cNvCxnSpPr/>
          <p:nvPr/>
        </p:nvCxnSpPr>
        <p:spPr>
          <a:xfrm rot="16200000" flipV="1">
            <a:off x="2709069" y="4620419"/>
            <a:ext cx="346075" cy="55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23" name="TextBox 141"/>
          <p:cNvSpPr txBox="1">
            <a:spLocks noChangeArrowheads="1"/>
          </p:cNvSpPr>
          <p:nvPr/>
        </p:nvSpPr>
        <p:spPr bwMode="auto">
          <a:xfrm>
            <a:off x="2909888" y="4349750"/>
            <a:ext cx="454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B</a:t>
            </a:r>
            <a:endParaRPr lang="en-US"/>
          </a:p>
        </p:txBody>
      </p:sp>
      <p:sp>
        <p:nvSpPr>
          <p:cNvPr id="20524" name="TextBox 142"/>
          <p:cNvSpPr txBox="1">
            <a:spLocks noChangeArrowheads="1"/>
          </p:cNvSpPr>
          <p:nvPr/>
        </p:nvSpPr>
        <p:spPr bwMode="auto">
          <a:xfrm>
            <a:off x="1717675" y="4322763"/>
            <a:ext cx="4619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Theory &amp; Results</a:t>
            </a:r>
          </a:p>
        </p:txBody>
      </p:sp>
      <p:sp>
        <p:nvSpPr>
          <p:cNvPr id="112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9350" y="1752600"/>
            <a:ext cx="7435850" cy="619125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smtClean="0"/>
              <a:t>Without elastomer: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endParaRPr lang="en-US" smtClean="0"/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2609850" y="2092325"/>
          <a:ext cx="3459163" cy="892175"/>
        </p:xfrm>
        <a:graphic>
          <a:graphicData uri="http://schemas.openxmlformats.org/presentationml/2006/ole">
            <p:oleObj spid="_x0000_s11266" name="Equation" r:id="rId3" imgW="1574640" imgH="406080" progId="Equation.DSMT4">
              <p:embed/>
            </p:oleObj>
          </a:graphicData>
        </a:graphic>
      </p:graphicFrame>
      <p:graphicFrame>
        <p:nvGraphicFramePr>
          <p:cNvPr id="11267" name="Object 5"/>
          <p:cNvGraphicFramePr>
            <a:graphicFrameLocks noChangeAspect="1"/>
          </p:cNvGraphicFramePr>
          <p:nvPr/>
        </p:nvGraphicFramePr>
        <p:xfrm>
          <a:off x="2281238" y="4646613"/>
          <a:ext cx="4445000" cy="831850"/>
        </p:xfrm>
        <a:graphic>
          <a:graphicData uri="http://schemas.openxmlformats.org/presentationml/2006/ole">
            <p:oleObj spid="_x0000_s11267" name="Equation" r:id="rId4" imgW="2171520" imgH="406080" progId="Equation.DSMT4">
              <p:embed/>
            </p:oleObj>
          </a:graphicData>
        </a:graphic>
      </p:graphicFrame>
      <p:sp>
        <p:nvSpPr>
          <p:cNvPr id="11273" name="Text Box 6"/>
          <p:cNvSpPr txBox="1">
            <a:spLocks noChangeArrowheads="1"/>
          </p:cNvSpPr>
          <p:nvPr/>
        </p:nvSpPr>
        <p:spPr bwMode="auto">
          <a:xfrm>
            <a:off x="2519363" y="3551238"/>
            <a:ext cx="679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Find</a:t>
            </a:r>
          </a:p>
        </p:txBody>
      </p:sp>
      <p:graphicFrame>
        <p:nvGraphicFramePr>
          <p:cNvPr id="11268" name="Object 7"/>
          <p:cNvGraphicFramePr>
            <a:graphicFrameLocks noChangeAspect="1"/>
          </p:cNvGraphicFramePr>
          <p:nvPr/>
        </p:nvGraphicFramePr>
        <p:xfrm>
          <a:off x="3624263" y="3802063"/>
          <a:ext cx="1185862" cy="465137"/>
        </p:xfrm>
        <a:graphic>
          <a:graphicData uri="http://schemas.openxmlformats.org/presentationml/2006/ole">
            <p:oleObj spid="_x0000_s11268" name="Equation" r:id="rId5" imgW="583920" imgH="228600" progId="Equation.DSMT4">
              <p:embed/>
            </p:oleObj>
          </a:graphicData>
        </a:graphic>
      </p:graphicFrame>
      <p:sp>
        <p:nvSpPr>
          <p:cNvPr id="11274" name="Text Box 8"/>
          <p:cNvSpPr txBox="1">
            <a:spLocks noChangeArrowheads="1"/>
          </p:cNvSpPr>
          <p:nvPr/>
        </p:nvSpPr>
        <p:spPr bwMode="auto">
          <a:xfrm>
            <a:off x="2427288" y="3017838"/>
            <a:ext cx="835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Using</a:t>
            </a:r>
          </a:p>
        </p:txBody>
      </p:sp>
      <p:graphicFrame>
        <p:nvGraphicFramePr>
          <p:cNvPr id="11269" name="Object 10"/>
          <p:cNvGraphicFramePr>
            <a:graphicFrameLocks noChangeAspect="1"/>
          </p:cNvGraphicFramePr>
          <p:nvPr/>
        </p:nvGraphicFramePr>
        <p:xfrm>
          <a:off x="3540125" y="3230563"/>
          <a:ext cx="1530350" cy="400050"/>
        </p:xfrm>
        <a:graphic>
          <a:graphicData uri="http://schemas.openxmlformats.org/presentationml/2006/ole">
            <p:oleObj spid="_x0000_s11269" name="Equation" r:id="rId6" imgW="876240" imgH="228600" progId="Equation.DSMT4">
              <p:embed/>
            </p:oleObj>
          </a:graphicData>
        </a:graphic>
      </p:graphicFrame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1120775" y="4192588"/>
            <a:ext cx="23225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With elastomer: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2830513" y="5578475"/>
            <a:ext cx="679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Find</a:t>
            </a:r>
          </a:p>
        </p:txBody>
      </p:sp>
      <p:graphicFrame>
        <p:nvGraphicFramePr>
          <p:cNvPr id="11270" name="Object 13"/>
          <p:cNvGraphicFramePr>
            <a:graphicFrameLocks noChangeAspect="1"/>
          </p:cNvGraphicFramePr>
          <p:nvPr/>
        </p:nvGraphicFramePr>
        <p:xfrm>
          <a:off x="3836988" y="5862638"/>
          <a:ext cx="1285875" cy="482600"/>
        </p:xfrm>
        <a:graphic>
          <a:graphicData uri="http://schemas.openxmlformats.org/presentationml/2006/ole">
            <p:oleObj spid="_x0000_s11270" name="Equation" r:id="rId7" imgW="6094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233488" y="1509713"/>
            <a:ext cx="2189162" cy="8318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Results</a:t>
            </a:r>
          </a:p>
        </p:txBody>
      </p:sp>
      <p:graphicFrame>
        <p:nvGraphicFramePr>
          <p:cNvPr id="12290" name="Object 5"/>
          <p:cNvGraphicFramePr>
            <a:graphicFrameLocks noChangeAspect="1"/>
          </p:cNvGraphicFramePr>
          <p:nvPr/>
        </p:nvGraphicFramePr>
        <p:xfrm>
          <a:off x="4965700" y="1574800"/>
          <a:ext cx="2195513" cy="1293813"/>
        </p:xfrm>
        <a:graphic>
          <a:graphicData uri="http://schemas.openxmlformats.org/presentationml/2006/ole">
            <p:oleObj spid="_x0000_s12290" name="Equation" r:id="rId3" imgW="1206360" imgH="711000" progId="Equation.DSMT4">
              <p:embed/>
            </p:oleObj>
          </a:graphicData>
        </a:graphic>
      </p:graphicFrame>
      <p:graphicFrame>
        <p:nvGraphicFramePr>
          <p:cNvPr id="12291" name="Object 2"/>
          <p:cNvGraphicFramePr>
            <a:graphicFrameLocks noChangeAspect="1"/>
          </p:cNvGraphicFramePr>
          <p:nvPr/>
        </p:nvGraphicFramePr>
        <p:xfrm>
          <a:off x="1466850" y="1522413"/>
          <a:ext cx="1752600" cy="750887"/>
        </p:xfrm>
        <a:graphic>
          <a:graphicData uri="http://schemas.openxmlformats.org/presentationml/2006/ole">
            <p:oleObj spid="_x0000_s12291" name="Equation" r:id="rId4" imgW="977760" imgH="419040" progId="Equation.DSMT4">
              <p:embed/>
            </p:oleObj>
          </a:graphicData>
        </a:graphic>
      </p:graphicFrame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1873250" y="2332038"/>
            <a:ext cx="830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LHS</a:t>
            </a:r>
          </a:p>
        </p:txBody>
      </p:sp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2740025" y="2335213"/>
            <a:ext cx="830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RHS</a:t>
            </a:r>
          </a:p>
        </p:txBody>
      </p:sp>
      <p:sp>
        <p:nvSpPr>
          <p:cNvPr id="12296" name="Text Box 11"/>
          <p:cNvSpPr txBox="1">
            <a:spLocks noChangeArrowheads="1"/>
          </p:cNvSpPr>
          <p:nvPr/>
        </p:nvSpPr>
        <p:spPr bwMode="auto">
          <a:xfrm>
            <a:off x="3927475" y="1519238"/>
            <a:ext cx="1057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Using:</a:t>
            </a:r>
          </a:p>
        </p:txBody>
      </p:sp>
      <p:graphicFrame>
        <p:nvGraphicFramePr>
          <p:cNvPr id="11" name="Chart 10"/>
          <p:cNvGraphicFramePr/>
          <p:nvPr/>
        </p:nvGraphicFramePr>
        <p:xfrm>
          <a:off x="2176895" y="3048000"/>
          <a:ext cx="5623214" cy="3235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Possible Future Work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250950" y="1574800"/>
            <a:ext cx="7435850" cy="669925"/>
          </a:xfrm>
        </p:spPr>
        <p:txBody>
          <a:bodyPr/>
          <a:lstStyle/>
          <a:p>
            <a:r>
              <a:rPr lang="en-US" smtClean="0"/>
              <a:t>Remove shape effects:</a:t>
            </a:r>
          </a:p>
        </p:txBody>
      </p:sp>
      <p:sp>
        <p:nvSpPr>
          <p:cNvPr id="6" name="Oval 5"/>
          <p:cNvSpPr/>
          <p:nvPr/>
        </p:nvSpPr>
        <p:spPr>
          <a:xfrm>
            <a:off x="1828800" y="2951018"/>
            <a:ext cx="1482436" cy="44334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2091532" y="2645569"/>
            <a:ext cx="9144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512" name="TextBox 6"/>
          <p:cNvSpPr txBox="1">
            <a:spLocks noChangeArrowheads="1"/>
          </p:cNvSpPr>
          <p:nvPr/>
        </p:nvSpPr>
        <p:spPr bwMode="auto">
          <a:xfrm>
            <a:off x="3921125" y="2590800"/>
            <a:ext cx="636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/>
              <a:t>OR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250950" y="3473450"/>
            <a:ext cx="7435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+mn-lt"/>
              </a:rPr>
              <a:t>Remove anisotropy effects:</a:t>
            </a:r>
            <a:endParaRPr lang="en-US" sz="3200" kern="0" dirty="0">
              <a:latin typeface="+mn-lt"/>
            </a:endParaRPr>
          </a:p>
        </p:txBody>
      </p:sp>
      <p:sp>
        <p:nvSpPr>
          <p:cNvPr id="21514" name="Rectangle 6"/>
          <p:cNvSpPr>
            <a:spLocks noChangeArrowheads="1"/>
          </p:cNvSpPr>
          <p:nvPr/>
        </p:nvSpPr>
        <p:spPr bwMode="auto">
          <a:xfrm>
            <a:off x="5708650" y="3325813"/>
            <a:ext cx="1150938" cy="9842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2700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6041232" y="2632869"/>
            <a:ext cx="9144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1516" name="Group 18"/>
          <p:cNvGrpSpPr>
            <a:grpSpLocks/>
          </p:cNvGrpSpPr>
          <p:nvPr/>
        </p:nvGrpSpPr>
        <p:grpSpPr bwMode="auto">
          <a:xfrm>
            <a:off x="4059238" y="3989388"/>
            <a:ext cx="333375" cy="1274762"/>
            <a:chOff x="3505199" y="4059381"/>
            <a:chExt cx="332510" cy="1274619"/>
          </a:xfrm>
        </p:grpSpPr>
        <p:sp>
          <p:nvSpPr>
            <p:cNvPr id="21518" name="Rectangle 6"/>
            <p:cNvSpPr>
              <a:spLocks noChangeArrowheads="1"/>
            </p:cNvSpPr>
            <p:nvPr/>
          </p:nvSpPr>
          <p:spPr bwMode="auto">
            <a:xfrm>
              <a:off x="3505199" y="4544292"/>
              <a:ext cx="332510" cy="789708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27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5400000">
              <a:off x="3434979" y="4281606"/>
              <a:ext cx="4444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1250950" y="5287963"/>
            <a:ext cx="74358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+mn-lt"/>
              </a:rPr>
              <a:t>Repeat experiments in magnetic field</a:t>
            </a:r>
            <a:endParaRPr lang="en-US" sz="32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Liquid Crystal </a:t>
            </a:r>
            <a:r>
              <a:rPr lang="en-US" dirty="0" err="1" smtClean="0"/>
              <a:t>Elastomers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liquid crystal + rubber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LC nematic monodmain</a:t>
            </a:r>
          </a:p>
          <a:p>
            <a:r>
              <a:rPr lang="en-US" smtClean="0"/>
              <a:t>synthesize here - need to characterize</a:t>
            </a:r>
          </a:p>
        </p:txBody>
      </p:sp>
      <p:grpSp>
        <p:nvGrpSpPr>
          <p:cNvPr id="16388" name="Group 194"/>
          <p:cNvGrpSpPr>
            <a:grpSpLocks/>
          </p:cNvGrpSpPr>
          <p:nvPr/>
        </p:nvGrpSpPr>
        <p:grpSpPr bwMode="auto">
          <a:xfrm>
            <a:off x="2465388" y="2286000"/>
            <a:ext cx="5280025" cy="2063750"/>
            <a:chOff x="1723" y="7052"/>
            <a:chExt cx="4616" cy="1265"/>
          </a:xfrm>
        </p:grpSpPr>
        <p:sp>
          <p:nvSpPr>
            <p:cNvPr id="16389" name="Text Box 77"/>
            <p:cNvSpPr txBox="1">
              <a:spLocks noChangeArrowheads="1"/>
            </p:cNvSpPr>
            <p:nvPr/>
          </p:nvSpPr>
          <p:spPr bwMode="auto">
            <a:xfrm>
              <a:off x="3809" y="7246"/>
              <a:ext cx="1831" cy="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80"/>
                  </a:solidFill>
                </a:rPr>
                <a:t>LC mesogen</a:t>
              </a:r>
            </a:p>
          </p:txBody>
        </p:sp>
        <p:sp>
          <p:nvSpPr>
            <p:cNvPr id="16390" name="Text Box 78"/>
            <p:cNvSpPr txBox="1">
              <a:spLocks noChangeArrowheads="1"/>
            </p:cNvSpPr>
            <p:nvPr/>
          </p:nvSpPr>
          <p:spPr bwMode="auto">
            <a:xfrm>
              <a:off x="3792" y="7584"/>
              <a:ext cx="2547" cy="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polymer backbone</a:t>
              </a:r>
            </a:p>
          </p:txBody>
        </p:sp>
        <p:sp>
          <p:nvSpPr>
            <p:cNvPr id="16391" name="Text Box 79"/>
            <p:cNvSpPr txBox="1">
              <a:spLocks noChangeArrowheads="1"/>
            </p:cNvSpPr>
            <p:nvPr/>
          </p:nvSpPr>
          <p:spPr bwMode="auto">
            <a:xfrm>
              <a:off x="3801" y="7940"/>
              <a:ext cx="2101" cy="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cross-linker</a:t>
              </a:r>
            </a:p>
          </p:txBody>
        </p:sp>
        <p:sp>
          <p:nvSpPr>
            <p:cNvPr id="16392" name="Line 80"/>
            <p:cNvSpPr>
              <a:spLocks noChangeShapeType="1"/>
            </p:cNvSpPr>
            <p:nvPr/>
          </p:nvSpPr>
          <p:spPr bwMode="auto">
            <a:xfrm flipH="1">
              <a:off x="2872" y="7394"/>
              <a:ext cx="951" cy="82"/>
            </a:xfrm>
            <a:prstGeom prst="line">
              <a:avLst/>
            </a:prstGeom>
            <a:noFill/>
            <a:ln w="9525">
              <a:solidFill>
                <a:srgbClr val="00808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3" name="Line 81"/>
            <p:cNvSpPr>
              <a:spLocks noChangeShapeType="1"/>
            </p:cNvSpPr>
            <p:nvPr/>
          </p:nvSpPr>
          <p:spPr bwMode="auto">
            <a:xfrm flipH="1" flipV="1">
              <a:off x="3092" y="7632"/>
              <a:ext cx="749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Line 82"/>
            <p:cNvSpPr>
              <a:spLocks noChangeShapeType="1"/>
            </p:cNvSpPr>
            <p:nvPr/>
          </p:nvSpPr>
          <p:spPr bwMode="auto">
            <a:xfrm flipH="1" flipV="1">
              <a:off x="3028" y="7842"/>
              <a:ext cx="804" cy="23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AutoShape 83"/>
            <p:cNvSpPr>
              <a:spLocks noChangeAspect="1" noChangeArrowheads="1" noTextEdit="1"/>
            </p:cNvSpPr>
            <p:nvPr/>
          </p:nvSpPr>
          <p:spPr bwMode="auto">
            <a:xfrm>
              <a:off x="1723" y="7052"/>
              <a:ext cx="1368" cy="1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396" name="Group 84"/>
            <p:cNvGrpSpPr>
              <a:grpSpLocks/>
            </p:cNvGrpSpPr>
            <p:nvPr/>
          </p:nvGrpSpPr>
          <p:grpSpPr bwMode="auto">
            <a:xfrm>
              <a:off x="1845" y="7265"/>
              <a:ext cx="171" cy="318"/>
              <a:chOff x="1823" y="1331"/>
              <a:chExt cx="171" cy="318"/>
            </a:xfrm>
          </p:grpSpPr>
          <p:sp>
            <p:nvSpPr>
              <p:cNvPr id="16504" name="Freeform 85"/>
              <p:cNvSpPr>
                <a:spLocks/>
              </p:cNvSpPr>
              <p:nvPr/>
            </p:nvSpPr>
            <p:spPr bwMode="auto">
              <a:xfrm>
                <a:off x="1823" y="1331"/>
                <a:ext cx="171" cy="318"/>
              </a:xfrm>
              <a:custGeom>
                <a:avLst/>
                <a:gdLst>
                  <a:gd name="T0" fmla="*/ 79 w 171"/>
                  <a:gd name="T1" fmla="*/ 0 h 318"/>
                  <a:gd name="T2" fmla="*/ 0 w 171"/>
                  <a:gd name="T3" fmla="*/ 290 h 318"/>
                  <a:gd name="T4" fmla="*/ 92 w 171"/>
                  <a:gd name="T5" fmla="*/ 318 h 318"/>
                  <a:gd name="T6" fmla="*/ 171 w 171"/>
                  <a:gd name="T7" fmla="*/ 28 h 318"/>
                  <a:gd name="T8" fmla="*/ 79 w 171"/>
                  <a:gd name="T9" fmla="*/ 0 h 3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1"/>
                  <a:gd name="T16" fmla="*/ 0 h 318"/>
                  <a:gd name="T17" fmla="*/ 171 w 171"/>
                  <a:gd name="T18" fmla="*/ 318 h 3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1" h="318">
                    <a:moveTo>
                      <a:pt x="79" y="0"/>
                    </a:moveTo>
                    <a:lnTo>
                      <a:pt x="0" y="290"/>
                    </a:lnTo>
                    <a:lnTo>
                      <a:pt x="92" y="318"/>
                    </a:lnTo>
                    <a:lnTo>
                      <a:pt x="171" y="2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05" name="Freeform 86"/>
              <p:cNvSpPr>
                <a:spLocks/>
              </p:cNvSpPr>
              <p:nvPr/>
            </p:nvSpPr>
            <p:spPr bwMode="auto">
              <a:xfrm>
                <a:off x="1823" y="1331"/>
                <a:ext cx="171" cy="318"/>
              </a:xfrm>
              <a:custGeom>
                <a:avLst/>
                <a:gdLst>
                  <a:gd name="T0" fmla="*/ 79 w 171"/>
                  <a:gd name="T1" fmla="*/ 0 h 318"/>
                  <a:gd name="T2" fmla="*/ 0 w 171"/>
                  <a:gd name="T3" fmla="*/ 290 h 318"/>
                  <a:gd name="T4" fmla="*/ 92 w 171"/>
                  <a:gd name="T5" fmla="*/ 318 h 318"/>
                  <a:gd name="T6" fmla="*/ 171 w 171"/>
                  <a:gd name="T7" fmla="*/ 28 h 318"/>
                  <a:gd name="T8" fmla="*/ 79 w 171"/>
                  <a:gd name="T9" fmla="*/ 0 h 3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1"/>
                  <a:gd name="T16" fmla="*/ 0 h 318"/>
                  <a:gd name="T17" fmla="*/ 171 w 171"/>
                  <a:gd name="T18" fmla="*/ 318 h 3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1" h="318">
                    <a:moveTo>
                      <a:pt x="79" y="0"/>
                    </a:moveTo>
                    <a:lnTo>
                      <a:pt x="0" y="290"/>
                    </a:lnTo>
                    <a:lnTo>
                      <a:pt x="92" y="318"/>
                    </a:lnTo>
                    <a:lnTo>
                      <a:pt x="171" y="28"/>
                    </a:lnTo>
                    <a:lnTo>
                      <a:pt x="79" y="0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397" name="Group 87"/>
            <p:cNvGrpSpPr>
              <a:grpSpLocks/>
            </p:cNvGrpSpPr>
            <p:nvPr/>
          </p:nvGrpSpPr>
          <p:grpSpPr bwMode="auto">
            <a:xfrm>
              <a:off x="1817" y="7701"/>
              <a:ext cx="163" cy="317"/>
              <a:chOff x="1795" y="1767"/>
              <a:chExt cx="163" cy="317"/>
            </a:xfrm>
          </p:grpSpPr>
          <p:sp>
            <p:nvSpPr>
              <p:cNvPr id="16502" name="Freeform 88"/>
              <p:cNvSpPr>
                <a:spLocks/>
              </p:cNvSpPr>
              <p:nvPr/>
            </p:nvSpPr>
            <p:spPr bwMode="auto">
              <a:xfrm>
                <a:off x="1795" y="1767"/>
                <a:ext cx="163" cy="317"/>
              </a:xfrm>
              <a:custGeom>
                <a:avLst/>
                <a:gdLst>
                  <a:gd name="T0" fmla="*/ 0 w 163"/>
                  <a:gd name="T1" fmla="*/ 24 h 317"/>
                  <a:gd name="T2" fmla="*/ 70 w 163"/>
                  <a:gd name="T3" fmla="*/ 317 h 317"/>
                  <a:gd name="T4" fmla="*/ 163 w 163"/>
                  <a:gd name="T5" fmla="*/ 292 h 317"/>
                  <a:gd name="T6" fmla="*/ 93 w 163"/>
                  <a:gd name="T7" fmla="*/ 0 h 317"/>
                  <a:gd name="T8" fmla="*/ 0 w 163"/>
                  <a:gd name="T9" fmla="*/ 24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3"/>
                  <a:gd name="T16" fmla="*/ 0 h 317"/>
                  <a:gd name="T17" fmla="*/ 163 w 163"/>
                  <a:gd name="T18" fmla="*/ 317 h 3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3" h="317">
                    <a:moveTo>
                      <a:pt x="0" y="24"/>
                    </a:moveTo>
                    <a:lnTo>
                      <a:pt x="70" y="317"/>
                    </a:lnTo>
                    <a:lnTo>
                      <a:pt x="163" y="292"/>
                    </a:lnTo>
                    <a:lnTo>
                      <a:pt x="93" y="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03" name="Freeform 89"/>
              <p:cNvSpPr>
                <a:spLocks/>
              </p:cNvSpPr>
              <p:nvPr/>
            </p:nvSpPr>
            <p:spPr bwMode="auto">
              <a:xfrm>
                <a:off x="1795" y="1767"/>
                <a:ext cx="163" cy="317"/>
              </a:xfrm>
              <a:custGeom>
                <a:avLst/>
                <a:gdLst>
                  <a:gd name="T0" fmla="*/ 0 w 163"/>
                  <a:gd name="T1" fmla="*/ 24 h 317"/>
                  <a:gd name="T2" fmla="*/ 70 w 163"/>
                  <a:gd name="T3" fmla="*/ 317 h 317"/>
                  <a:gd name="T4" fmla="*/ 163 w 163"/>
                  <a:gd name="T5" fmla="*/ 292 h 317"/>
                  <a:gd name="T6" fmla="*/ 93 w 163"/>
                  <a:gd name="T7" fmla="*/ 0 h 317"/>
                  <a:gd name="T8" fmla="*/ 0 w 163"/>
                  <a:gd name="T9" fmla="*/ 24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3"/>
                  <a:gd name="T16" fmla="*/ 0 h 317"/>
                  <a:gd name="T17" fmla="*/ 163 w 163"/>
                  <a:gd name="T18" fmla="*/ 317 h 3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3" h="317">
                    <a:moveTo>
                      <a:pt x="0" y="24"/>
                    </a:moveTo>
                    <a:lnTo>
                      <a:pt x="70" y="317"/>
                    </a:lnTo>
                    <a:lnTo>
                      <a:pt x="163" y="292"/>
                    </a:lnTo>
                    <a:lnTo>
                      <a:pt x="93" y="0"/>
                    </a:lnTo>
                    <a:lnTo>
                      <a:pt x="0" y="24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398" name="Group 90"/>
            <p:cNvGrpSpPr>
              <a:grpSpLocks/>
            </p:cNvGrpSpPr>
            <p:nvPr/>
          </p:nvGrpSpPr>
          <p:grpSpPr bwMode="auto">
            <a:xfrm>
              <a:off x="2171" y="7098"/>
              <a:ext cx="157" cy="316"/>
              <a:chOff x="2149" y="1164"/>
              <a:chExt cx="157" cy="316"/>
            </a:xfrm>
          </p:grpSpPr>
          <p:sp>
            <p:nvSpPr>
              <p:cNvPr id="16500" name="Freeform 91"/>
              <p:cNvSpPr>
                <a:spLocks/>
              </p:cNvSpPr>
              <p:nvPr/>
            </p:nvSpPr>
            <p:spPr bwMode="auto">
              <a:xfrm>
                <a:off x="2149" y="1164"/>
                <a:ext cx="157" cy="316"/>
              </a:xfrm>
              <a:custGeom>
                <a:avLst/>
                <a:gdLst>
                  <a:gd name="T0" fmla="*/ 64 w 157"/>
                  <a:gd name="T1" fmla="*/ 0 h 316"/>
                  <a:gd name="T2" fmla="*/ 0 w 157"/>
                  <a:gd name="T3" fmla="*/ 294 h 316"/>
                  <a:gd name="T4" fmla="*/ 94 w 157"/>
                  <a:gd name="T5" fmla="*/ 316 h 316"/>
                  <a:gd name="T6" fmla="*/ 157 w 157"/>
                  <a:gd name="T7" fmla="*/ 22 h 316"/>
                  <a:gd name="T8" fmla="*/ 64 w 157"/>
                  <a:gd name="T9" fmla="*/ 0 h 3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7"/>
                  <a:gd name="T16" fmla="*/ 0 h 316"/>
                  <a:gd name="T17" fmla="*/ 157 w 157"/>
                  <a:gd name="T18" fmla="*/ 316 h 3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7" h="316">
                    <a:moveTo>
                      <a:pt x="64" y="0"/>
                    </a:moveTo>
                    <a:lnTo>
                      <a:pt x="0" y="294"/>
                    </a:lnTo>
                    <a:lnTo>
                      <a:pt x="94" y="316"/>
                    </a:lnTo>
                    <a:lnTo>
                      <a:pt x="157" y="22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01" name="Freeform 92"/>
              <p:cNvSpPr>
                <a:spLocks/>
              </p:cNvSpPr>
              <p:nvPr/>
            </p:nvSpPr>
            <p:spPr bwMode="auto">
              <a:xfrm>
                <a:off x="2149" y="1164"/>
                <a:ext cx="157" cy="316"/>
              </a:xfrm>
              <a:custGeom>
                <a:avLst/>
                <a:gdLst>
                  <a:gd name="T0" fmla="*/ 64 w 157"/>
                  <a:gd name="T1" fmla="*/ 0 h 316"/>
                  <a:gd name="T2" fmla="*/ 0 w 157"/>
                  <a:gd name="T3" fmla="*/ 294 h 316"/>
                  <a:gd name="T4" fmla="*/ 94 w 157"/>
                  <a:gd name="T5" fmla="*/ 316 h 316"/>
                  <a:gd name="T6" fmla="*/ 157 w 157"/>
                  <a:gd name="T7" fmla="*/ 22 h 316"/>
                  <a:gd name="T8" fmla="*/ 64 w 157"/>
                  <a:gd name="T9" fmla="*/ 0 h 3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7"/>
                  <a:gd name="T16" fmla="*/ 0 h 316"/>
                  <a:gd name="T17" fmla="*/ 157 w 157"/>
                  <a:gd name="T18" fmla="*/ 316 h 3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7" h="316">
                    <a:moveTo>
                      <a:pt x="64" y="0"/>
                    </a:moveTo>
                    <a:lnTo>
                      <a:pt x="0" y="294"/>
                    </a:lnTo>
                    <a:lnTo>
                      <a:pt x="94" y="316"/>
                    </a:lnTo>
                    <a:lnTo>
                      <a:pt x="157" y="22"/>
                    </a:lnTo>
                    <a:lnTo>
                      <a:pt x="64" y="0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399" name="Group 93"/>
            <p:cNvGrpSpPr>
              <a:grpSpLocks/>
            </p:cNvGrpSpPr>
            <p:nvPr/>
          </p:nvGrpSpPr>
          <p:grpSpPr bwMode="auto">
            <a:xfrm>
              <a:off x="2215" y="7536"/>
              <a:ext cx="134" cy="312"/>
              <a:chOff x="2193" y="1602"/>
              <a:chExt cx="134" cy="312"/>
            </a:xfrm>
          </p:grpSpPr>
          <p:sp>
            <p:nvSpPr>
              <p:cNvPr id="16498" name="Freeform 94"/>
              <p:cNvSpPr>
                <a:spLocks/>
              </p:cNvSpPr>
              <p:nvPr/>
            </p:nvSpPr>
            <p:spPr bwMode="auto">
              <a:xfrm>
                <a:off x="2193" y="1602"/>
                <a:ext cx="134" cy="312"/>
              </a:xfrm>
              <a:custGeom>
                <a:avLst/>
                <a:gdLst>
                  <a:gd name="T0" fmla="*/ 39 w 134"/>
                  <a:gd name="T1" fmla="*/ 0 h 312"/>
                  <a:gd name="T2" fmla="*/ 0 w 134"/>
                  <a:gd name="T3" fmla="*/ 298 h 312"/>
                  <a:gd name="T4" fmla="*/ 94 w 134"/>
                  <a:gd name="T5" fmla="*/ 312 h 312"/>
                  <a:gd name="T6" fmla="*/ 134 w 134"/>
                  <a:gd name="T7" fmla="*/ 13 h 312"/>
                  <a:gd name="T8" fmla="*/ 39 w 134"/>
                  <a:gd name="T9" fmla="*/ 0 h 3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4"/>
                  <a:gd name="T16" fmla="*/ 0 h 312"/>
                  <a:gd name="T17" fmla="*/ 134 w 134"/>
                  <a:gd name="T18" fmla="*/ 312 h 3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4" h="312">
                    <a:moveTo>
                      <a:pt x="39" y="0"/>
                    </a:moveTo>
                    <a:lnTo>
                      <a:pt x="0" y="298"/>
                    </a:lnTo>
                    <a:lnTo>
                      <a:pt x="94" y="312"/>
                    </a:lnTo>
                    <a:lnTo>
                      <a:pt x="134" y="13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99" name="Freeform 95"/>
              <p:cNvSpPr>
                <a:spLocks/>
              </p:cNvSpPr>
              <p:nvPr/>
            </p:nvSpPr>
            <p:spPr bwMode="auto">
              <a:xfrm>
                <a:off x="2193" y="1602"/>
                <a:ext cx="134" cy="312"/>
              </a:xfrm>
              <a:custGeom>
                <a:avLst/>
                <a:gdLst>
                  <a:gd name="T0" fmla="*/ 39 w 134"/>
                  <a:gd name="T1" fmla="*/ 0 h 312"/>
                  <a:gd name="T2" fmla="*/ 0 w 134"/>
                  <a:gd name="T3" fmla="*/ 298 h 312"/>
                  <a:gd name="T4" fmla="*/ 94 w 134"/>
                  <a:gd name="T5" fmla="*/ 312 h 312"/>
                  <a:gd name="T6" fmla="*/ 134 w 134"/>
                  <a:gd name="T7" fmla="*/ 13 h 312"/>
                  <a:gd name="T8" fmla="*/ 39 w 134"/>
                  <a:gd name="T9" fmla="*/ 0 h 3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4"/>
                  <a:gd name="T16" fmla="*/ 0 h 312"/>
                  <a:gd name="T17" fmla="*/ 134 w 134"/>
                  <a:gd name="T18" fmla="*/ 312 h 3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4" h="312">
                    <a:moveTo>
                      <a:pt x="39" y="0"/>
                    </a:moveTo>
                    <a:lnTo>
                      <a:pt x="0" y="298"/>
                    </a:lnTo>
                    <a:lnTo>
                      <a:pt x="94" y="312"/>
                    </a:lnTo>
                    <a:lnTo>
                      <a:pt x="134" y="13"/>
                    </a:lnTo>
                    <a:lnTo>
                      <a:pt x="39" y="0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00" name="Group 96"/>
            <p:cNvGrpSpPr>
              <a:grpSpLocks/>
            </p:cNvGrpSpPr>
            <p:nvPr/>
          </p:nvGrpSpPr>
          <p:grpSpPr bwMode="auto">
            <a:xfrm>
              <a:off x="2004" y="7432"/>
              <a:ext cx="173" cy="318"/>
              <a:chOff x="1982" y="1498"/>
              <a:chExt cx="173" cy="318"/>
            </a:xfrm>
          </p:grpSpPr>
          <p:sp>
            <p:nvSpPr>
              <p:cNvPr id="16496" name="Freeform 97"/>
              <p:cNvSpPr>
                <a:spLocks/>
              </p:cNvSpPr>
              <p:nvPr/>
            </p:nvSpPr>
            <p:spPr bwMode="auto">
              <a:xfrm>
                <a:off x="1982" y="1498"/>
                <a:ext cx="173" cy="318"/>
              </a:xfrm>
              <a:custGeom>
                <a:avLst/>
                <a:gdLst>
                  <a:gd name="T0" fmla="*/ 0 w 173"/>
                  <a:gd name="T1" fmla="*/ 29 h 318"/>
                  <a:gd name="T2" fmla="*/ 81 w 173"/>
                  <a:gd name="T3" fmla="*/ 318 h 318"/>
                  <a:gd name="T4" fmla="*/ 173 w 173"/>
                  <a:gd name="T5" fmla="*/ 290 h 318"/>
                  <a:gd name="T6" fmla="*/ 92 w 173"/>
                  <a:gd name="T7" fmla="*/ 0 h 318"/>
                  <a:gd name="T8" fmla="*/ 0 w 173"/>
                  <a:gd name="T9" fmla="*/ 29 h 3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3"/>
                  <a:gd name="T16" fmla="*/ 0 h 318"/>
                  <a:gd name="T17" fmla="*/ 173 w 173"/>
                  <a:gd name="T18" fmla="*/ 318 h 3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3" h="318">
                    <a:moveTo>
                      <a:pt x="0" y="29"/>
                    </a:moveTo>
                    <a:lnTo>
                      <a:pt x="81" y="318"/>
                    </a:lnTo>
                    <a:lnTo>
                      <a:pt x="173" y="290"/>
                    </a:lnTo>
                    <a:lnTo>
                      <a:pt x="92" y="0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97" name="Freeform 98"/>
              <p:cNvSpPr>
                <a:spLocks/>
              </p:cNvSpPr>
              <p:nvPr/>
            </p:nvSpPr>
            <p:spPr bwMode="auto">
              <a:xfrm>
                <a:off x="1982" y="1498"/>
                <a:ext cx="173" cy="318"/>
              </a:xfrm>
              <a:custGeom>
                <a:avLst/>
                <a:gdLst>
                  <a:gd name="T0" fmla="*/ 0 w 173"/>
                  <a:gd name="T1" fmla="*/ 29 h 318"/>
                  <a:gd name="T2" fmla="*/ 81 w 173"/>
                  <a:gd name="T3" fmla="*/ 318 h 318"/>
                  <a:gd name="T4" fmla="*/ 173 w 173"/>
                  <a:gd name="T5" fmla="*/ 290 h 318"/>
                  <a:gd name="T6" fmla="*/ 92 w 173"/>
                  <a:gd name="T7" fmla="*/ 0 h 318"/>
                  <a:gd name="T8" fmla="*/ 0 w 173"/>
                  <a:gd name="T9" fmla="*/ 29 h 3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3"/>
                  <a:gd name="T16" fmla="*/ 0 h 318"/>
                  <a:gd name="T17" fmla="*/ 173 w 173"/>
                  <a:gd name="T18" fmla="*/ 318 h 3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3" h="318">
                    <a:moveTo>
                      <a:pt x="0" y="29"/>
                    </a:moveTo>
                    <a:lnTo>
                      <a:pt x="81" y="318"/>
                    </a:lnTo>
                    <a:lnTo>
                      <a:pt x="173" y="290"/>
                    </a:lnTo>
                    <a:lnTo>
                      <a:pt x="92" y="0"/>
                    </a:lnTo>
                    <a:lnTo>
                      <a:pt x="0" y="29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01" name="Group 99"/>
            <p:cNvGrpSpPr>
              <a:grpSpLocks/>
            </p:cNvGrpSpPr>
            <p:nvPr/>
          </p:nvGrpSpPr>
          <p:grpSpPr bwMode="auto">
            <a:xfrm>
              <a:off x="2457" y="7910"/>
              <a:ext cx="96" cy="301"/>
              <a:chOff x="2435" y="1976"/>
              <a:chExt cx="96" cy="301"/>
            </a:xfrm>
          </p:grpSpPr>
          <p:sp>
            <p:nvSpPr>
              <p:cNvPr id="16494" name="Rectangle 100"/>
              <p:cNvSpPr>
                <a:spLocks noChangeArrowheads="1"/>
              </p:cNvSpPr>
              <p:nvPr/>
            </p:nvSpPr>
            <p:spPr bwMode="auto">
              <a:xfrm>
                <a:off x="2435" y="1976"/>
                <a:ext cx="96" cy="301"/>
              </a:xfrm>
              <a:prstGeom prst="rect">
                <a:avLst/>
              </a:prstGeom>
              <a:solidFill>
                <a:srgbClr val="00CC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95" name="Rectangle 101"/>
              <p:cNvSpPr>
                <a:spLocks noChangeArrowheads="1"/>
              </p:cNvSpPr>
              <p:nvPr/>
            </p:nvSpPr>
            <p:spPr bwMode="auto">
              <a:xfrm>
                <a:off x="2435" y="1976"/>
                <a:ext cx="96" cy="301"/>
              </a:xfrm>
              <a:prstGeom prst="rect">
                <a:avLst/>
              </a:prstGeom>
              <a:noFill/>
              <a:ln w="19050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02" name="Group 102"/>
            <p:cNvGrpSpPr>
              <a:grpSpLocks/>
            </p:cNvGrpSpPr>
            <p:nvPr/>
          </p:nvGrpSpPr>
          <p:grpSpPr bwMode="auto">
            <a:xfrm>
              <a:off x="2421" y="7533"/>
              <a:ext cx="168" cy="318"/>
              <a:chOff x="2399" y="1599"/>
              <a:chExt cx="168" cy="318"/>
            </a:xfrm>
          </p:grpSpPr>
          <p:sp>
            <p:nvSpPr>
              <p:cNvPr id="16492" name="Freeform 103"/>
              <p:cNvSpPr>
                <a:spLocks/>
              </p:cNvSpPr>
              <p:nvPr/>
            </p:nvSpPr>
            <p:spPr bwMode="auto">
              <a:xfrm>
                <a:off x="2399" y="1599"/>
                <a:ext cx="168" cy="318"/>
              </a:xfrm>
              <a:custGeom>
                <a:avLst/>
                <a:gdLst>
                  <a:gd name="T0" fmla="*/ 0 w 168"/>
                  <a:gd name="T1" fmla="*/ 27 h 318"/>
                  <a:gd name="T2" fmla="*/ 76 w 168"/>
                  <a:gd name="T3" fmla="*/ 318 h 318"/>
                  <a:gd name="T4" fmla="*/ 168 w 168"/>
                  <a:gd name="T5" fmla="*/ 291 h 318"/>
                  <a:gd name="T6" fmla="*/ 92 w 168"/>
                  <a:gd name="T7" fmla="*/ 0 h 318"/>
                  <a:gd name="T8" fmla="*/ 0 w 168"/>
                  <a:gd name="T9" fmla="*/ 27 h 3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8"/>
                  <a:gd name="T16" fmla="*/ 0 h 318"/>
                  <a:gd name="T17" fmla="*/ 168 w 168"/>
                  <a:gd name="T18" fmla="*/ 318 h 3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8" h="318">
                    <a:moveTo>
                      <a:pt x="0" y="27"/>
                    </a:moveTo>
                    <a:lnTo>
                      <a:pt x="76" y="318"/>
                    </a:lnTo>
                    <a:lnTo>
                      <a:pt x="168" y="291"/>
                    </a:lnTo>
                    <a:lnTo>
                      <a:pt x="92" y="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93" name="Freeform 104"/>
              <p:cNvSpPr>
                <a:spLocks/>
              </p:cNvSpPr>
              <p:nvPr/>
            </p:nvSpPr>
            <p:spPr bwMode="auto">
              <a:xfrm>
                <a:off x="2399" y="1599"/>
                <a:ext cx="168" cy="318"/>
              </a:xfrm>
              <a:custGeom>
                <a:avLst/>
                <a:gdLst>
                  <a:gd name="T0" fmla="*/ 0 w 168"/>
                  <a:gd name="T1" fmla="*/ 27 h 318"/>
                  <a:gd name="T2" fmla="*/ 76 w 168"/>
                  <a:gd name="T3" fmla="*/ 318 h 318"/>
                  <a:gd name="T4" fmla="*/ 168 w 168"/>
                  <a:gd name="T5" fmla="*/ 291 h 318"/>
                  <a:gd name="T6" fmla="*/ 92 w 168"/>
                  <a:gd name="T7" fmla="*/ 0 h 318"/>
                  <a:gd name="T8" fmla="*/ 0 w 168"/>
                  <a:gd name="T9" fmla="*/ 27 h 3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8"/>
                  <a:gd name="T16" fmla="*/ 0 h 318"/>
                  <a:gd name="T17" fmla="*/ 168 w 168"/>
                  <a:gd name="T18" fmla="*/ 318 h 3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8" h="318">
                    <a:moveTo>
                      <a:pt x="0" y="27"/>
                    </a:moveTo>
                    <a:lnTo>
                      <a:pt x="76" y="318"/>
                    </a:lnTo>
                    <a:lnTo>
                      <a:pt x="168" y="291"/>
                    </a:lnTo>
                    <a:lnTo>
                      <a:pt x="92" y="0"/>
                    </a:lnTo>
                    <a:lnTo>
                      <a:pt x="0" y="27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03" name="Group 105"/>
            <p:cNvGrpSpPr>
              <a:grpSpLocks/>
            </p:cNvGrpSpPr>
            <p:nvPr/>
          </p:nvGrpSpPr>
          <p:grpSpPr bwMode="auto">
            <a:xfrm>
              <a:off x="2489" y="7131"/>
              <a:ext cx="159" cy="317"/>
              <a:chOff x="2467" y="1197"/>
              <a:chExt cx="159" cy="317"/>
            </a:xfrm>
          </p:grpSpPr>
          <p:sp>
            <p:nvSpPr>
              <p:cNvPr id="16490" name="Freeform 106"/>
              <p:cNvSpPr>
                <a:spLocks/>
              </p:cNvSpPr>
              <p:nvPr/>
            </p:nvSpPr>
            <p:spPr bwMode="auto">
              <a:xfrm>
                <a:off x="2467" y="1197"/>
                <a:ext cx="159" cy="317"/>
              </a:xfrm>
              <a:custGeom>
                <a:avLst/>
                <a:gdLst>
                  <a:gd name="T0" fmla="*/ 0 w 159"/>
                  <a:gd name="T1" fmla="*/ 24 h 317"/>
                  <a:gd name="T2" fmla="*/ 66 w 159"/>
                  <a:gd name="T3" fmla="*/ 317 h 317"/>
                  <a:gd name="T4" fmla="*/ 159 w 159"/>
                  <a:gd name="T5" fmla="*/ 294 h 317"/>
                  <a:gd name="T6" fmla="*/ 93 w 159"/>
                  <a:gd name="T7" fmla="*/ 0 h 317"/>
                  <a:gd name="T8" fmla="*/ 0 w 159"/>
                  <a:gd name="T9" fmla="*/ 24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9"/>
                  <a:gd name="T16" fmla="*/ 0 h 317"/>
                  <a:gd name="T17" fmla="*/ 159 w 159"/>
                  <a:gd name="T18" fmla="*/ 317 h 3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9" h="317">
                    <a:moveTo>
                      <a:pt x="0" y="24"/>
                    </a:moveTo>
                    <a:lnTo>
                      <a:pt x="66" y="317"/>
                    </a:lnTo>
                    <a:lnTo>
                      <a:pt x="159" y="294"/>
                    </a:lnTo>
                    <a:lnTo>
                      <a:pt x="93" y="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91" name="Freeform 107"/>
              <p:cNvSpPr>
                <a:spLocks/>
              </p:cNvSpPr>
              <p:nvPr/>
            </p:nvSpPr>
            <p:spPr bwMode="auto">
              <a:xfrm>
                <a:off x="2467" y="1197"/>
                <a:ext cx="159" cy="317"/>
              </a:xfrm>
              <a:custGeom>
                <a:avLst/>
                <a:gdLst>
                  <a:gd name="T0" fmla="*/ 0 w 159"/>
                  <a:gd name="T1" fmla="*/ 24 h 317"/>
                  <a:gd name="T2" fmla="*/ 66 w 159"/>
                  <a:gd name="T3" fmla="*/ 317 h 317"/>
                  <a:gd name="T4" fmla="*/ 159 w 159"/>
                  <a:gd name="T5" fmla="*/ 294 h 317"/>
                  <a:gd name="T6" fmla="*/ 93 w 159"/>
                  <a:gd name="T7" fmla="*/ 0 h 317"/>
                  <a:gd name="T8" fmla="*/ 0 w 159"/>
                  <a:gd name="T9" fmla="*/ 24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9"/>
                  <a:gd name="T16" fmla="*/ 0 h 317"/>
                  <a:gd name="T17" fmla="*/ 159 w 159"/>
                  <a:gd name="T18" fmla="*/ 317 h 3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9" h="317">
                    <a:moveTo>
                      <a:pt x="0" y="24"/>
                    </a:moveTo>
                    <a:lnTo>
                      <a:pt x="66" y="317"/>
                    </a:lnTo>
                    <a:lnTo>
                      <a:pt x="159" y="294"/>
                    </a:lnTo>
                    <a:lnTo>
                      <a:pt x="93" y="0"/>
                    </a:lnTo>
                    <a:lnTo>
                      <a:pt x="0" y="24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04" name="Group 108"/>
            <p:cNvGrpSpPr>
              <a:grpSpLocks/>
            </p:cNvGrpSpPr>
            <p:nvPr/>
          </p:nvGrpSpPr>
          <p:grpSpPr bwMode="auto">
            <a:xfrm>
              <a:off x="2175" y="7903"/>
              <a:ext cx="213" cy="315"/>
              <a:chOff x="2153" y="1969"/>
              <a:chExt cx="213" cy="315"/>
            </a:xfrm>
          </p:grpSpPr>
          <p:sp>
            <p:nvSpPr>
              <p:cNvPr id="16488" name="Freeform 109"/>
              <p:cNvSpPr>
                <a:spLocks/>
              </p:cNvSpPr>
              <p:nvPr/>
            </p:nvSpPr>
            <p:spPr bwMode="auto">
              <a:xfrm>
                <a:off x="2153" y="1969"/>
                <a:ext cx="213" cy="315"/>
              </a:xfrm>
              <a:custGeom>
                <a:avLst/>
                <a:gdLst>
                  <a:gd name="T0" fmla="*/ 128 w 213"/>
                  <a:gd name="T1" fmla="*/ 0 h 315"/>
                  <a:gd name="T2" fmla="*/ 0 w 213"/>
                  <a:gd name="T3" fmla="*/ 270 h 315"/>
                  <a:gd name="T4" fmla="*/ 86 w 213"/>
                  <a:gd name="T5" fmla="*/ 315 h 315"/>
                  <a:gd name="T6" fmla="*/ 213 w 213"/>
                  <a:gd name="T7" fmla="*/ 45 h 315"/>
                  <a:gd name="T8" fmla="*/ 128 w 213"/>
                  <a:gd name="T9" fmla="*/ 0 h 3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3"/>
                  <a:gd name="T16" fmla="*/ 0 h 315"/>
                  <a:gd name="T17" fmla="*/ 213 w 213"/>
                  <a:gd name="T18" fmla="*/ 315 h 3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3" h="315">
                    <a:moveTo>
                      <a:pt x="128" y="0"/>
                    </a:moveTo>
                    <a:lnTo>
                      <a:pt x="0" y="270"/>
                    </a:lnTo>
                    <a:lnTo>
                      <a:pt x="86" y="315"/>
                    </a:lnTo>
                    <a:lnTo>
                      <a:pt x="213" y="45"/>
                    </a:lnTo>
                    <a:lnTo>
                      <a:pt x="128" y="0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9" name="Freeform 110"/>
              <p:cNvSpPr>
                <a:spLocks/>
              </p:cNvSpPr>
              <p:nvPr/>
            </p:nvSpPr>
            <p:spPr bwMode="auto">
              <a:xfrm>
                <a:off x="2153" y="1969"/>
                <a:ext cx="213" cy="315"/>
              </a:xfrm>
              <a:custGeom>
                <a:avLst/>
                <a:gdLst>
                  <a:gd name="T0" fmla="*/ 128 w 213"/>
                  <a:gd name="T1" fmla="*/ 0 h 315"/>
                  <a:gd name="T2" fmla="*/ 0 w 213"/>
                  <a:gd name="T3" fmla="*/ 270 h 315"/>
                  <a:gd name="T4" fmla="*/ 86 w 213"/>
                  <a:gd name="T5" fmla="*/ 315 h 315"/>
                  <a:gd name="T6" fmla="*/ 213 w 213"/>
                  <a:gd name="T7" fmla="*/ 45 h 315"/>
                  <a:gd name="T8" fmla="*/ 128 w 213"/>
                  <a:gd name="T9" fmla="*/ 0 h 3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3"/>
                  <a:gd name="T16" fmla="*/ 0 h 315"/>
                  <a:gd name="T17" fmla="*/ 213 w 213"/>
                  <a:gd name="T18" fmla="*/ 315 h 3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3" h="315">
                    <a:moveTo>
                      <a:pt x="128" y="0"/>
                    </a:moveTo>
                    <a:lnTo>
                      <a:pt x="0" y="270"/>
                    </a:lnTo>
                    <a:lnTo>
                      <a:pt x="86" y="315"/>
                    </a:lnTo>
                    <a:lnTo>
                      <a:pt x="213" y="45"/>
                    </a:lnTo>
                    <a:lnTo>
                      <a:pt x="128" y="0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05" name="Group 111"/>
            <p:cNvGrpSpPr>
              <a:grpSpLocks/>
            </p:cNvGrpSpPr>
            <p:nvPr/>
          </p:nvGrpSpPr>
          <p:grpSpPr bwMode="auto">
            <a:xfrm>
              <a:off x="2680" y="7366"/>
              <a:ext cx="160" cy="317"/>
              <a:chOff x="2658" y="1432"/>
              <a:chExt cx="160" cy="317"/>
            </a:xfrm>
          </p:grpSpPr>
          <p:sp>
            <p:nvSpPr>
              <p:cNvPr id="16486" name="Freeform 112"/>
              <p:cNvSpPr>
                <a:spLocks/>
              </p:cNvSpPr>
              <p:nvPr/>
            </p:nvSpPr>
            <p:spPr bwMode="auto">
              <a:xfrm>
                <a:off x="2658" y="1432"/>
                <a:ext cx="160" cy="317"/>
              </a:xfrm>
              <a:custGeom>
                <a:avLst/>
                <a:gdLst>
                  <a:gd name="T0" fmla="*/ 0 w 160"/>
                  <a:gd name="T1" fmla="*/ 23 h 317"/>
                  <a:gd name="T2" fmla="*/ 67 w 160"/>
                  <a:gd name="T3" fmla="*/ 317 h 317"/>
                  <a:gd name="T4" fmla="*/ 160 w 160"/>
                  <a:gd name="T5" fmla="*/ 293 h 317"/>
                  <a:gd name="T6" fmla="*/ 93 w 160"/>
                  <a:gd name="T7" fmla="*/ 0 h 317"/>
                  <a:gd name="T8" fmla="*/ 0 w 160"/>
                  <a:gd name="T9" fmla="*/ 23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0"/>
                  <a:gd name="T16" fmla="*/ 0 h 317"/>
                  <a:gd name="T17" fmla="*/ 160 w 160"/>
                  <a:gd name="T18" fmla="*/ 317 h 3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0" h="317">
                    <a:moveTo>
                      <a:pt x="0" y="23"/>
                    </a:moveTo>
                    <a:lnTo>
                      <a:pt x="67" y="317"/>
                    </a:lnTo>
                    <a:lnTo>
                      <a:pt x="160" y="293"/>
                    </a:lnTo>
                    <a:lnTo>
                      <a:pt x="93" y="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7" name="Freeform 113"/>
              <p:cNvSpPr>
                <a:spLocks/>
              </p:cNvSpPr>
              <p:nvPr/>
            </p:nvSpPr>
            <p:spPr bwMode="auto">
              <a:xfrm>
                <a:off x="2658" y="1432"/>
                <a:ext cx="160" cy="317"/>
              </a:xfrm>
              <a:custGeom>
                <a:avLst/>
                <a:gdLst>
                  <a:gd name="T0" fmla="*/ 0 w 160"/>
                  <a:gd name="T1" fmla="*/ 23 h 317"/>
                  <a:gd name="T2" fmla="*/ 67 w 160"/>
                  <a:gd name="T3" fmla="*/ 317 h 317"/>
                  <a:gd name="T4" fmla="*/ 160 w 160"/>
                  <a:gd name="T5" fmla="*/ 293 h 317"/>
                  <a:gd name="T6" fmla="*/ 93 w 160"/>
                  <a:gd name="T7" fmla="*/ 0 h 317"/>
                  <a:gd name="T8" fmla="*/ 0 w 160"/>
                  <a:gd name="T9" fmla="*/ 23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0"/>
                  <a:gd name="T16" fmla="*/ 0 h 317"/>
                  <a:gd name="T17" fmla="*/ 160 w 160"/>
                  <a:gd name="T18" fmla="*/ 317 h 3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0" h="317">
                    <a:moveTo>
                      <a:pt x="0" y="23"/>
                    </a:moveTo>
                    <a:lnTo>
                      <a:pt x="67" y="317"/>
                    </a:lnTo>
                    <a:lnTo>
                      <a:pt x="160" y="293"/>
                    </a:lnTo>
                    <a:lnTo>
                      <a:pt x="93" y="0"/>
                    </a:lnTo>
                    <a:lnTo>
                      <a:pt x="0" y="23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06" name="Group 114"/>
            <p:cNvGrpSpPr>
              <a:grpSpLocks/>
            </p:cNvGrpSpPr>
            <p:nvPr/>
          </p:nvGrpSpPr>
          <p:grpSpPr bwMode="auto">
            <a:xfrm>
              <a:off x="2023" y="7904"/>
              <a:ext cx="134" cy="313"/>
              <a:chOff x="2001" y="1970"/>
              <a:chExt cx="134" cy="313"/>
            </a:xfrm>
          </p:grpSpPr>
          <p:sp>
            <p:nvSpPr>
              <p:cNvPr id="16484" name="Freeform 115"/>
              <p:cNvSpPr>
                <a:spLocks/>
              </p:cNvSpPr>
              <p:nvPr/>
            </p:nvSpPr>
            <p:spPr bwMode="auto">
              <a:xfrm>
                <a:off x="2001" y="1970"/>
                <a:ext cx="134" cy="313"/>
              </a:xfrm>
              <a:custGeom>
                <a:avLst/>
                <a:gdLst>
                  <a:gd name="T0" fmla="*/ 40 w 134"/>
                  <a:gd name="T1" fmla="*/ 0 h 313"/>
                  <a:gd name="T2" fmla="*/ 0 w 134"/>
                  <a:gd name="T3" fmla="*/ 299 h 313"/>
                  <a:gd name="T4" fmla="*/ 95 w 134"/>
                  <a:gd name="T5" fmla="*/ 313 h 313"/>
                  <a:gd name="T6" fmla="*/ 134 w 134"/>
                  <a:gd name="T7" fmla="*/ 14 h 313"/>
                  <a:gd name="T8" fmla="*/ 40 w 134"/>
                  <a:gd name="T9" fmla="*/ 0 h 3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4"/>
                  <a:gd name="T16" fmla="*/ 0 h 313"/>
                  <a:gd name="T17" fmla="*/ 134 w 134"/>
                  <a:gd name="T18" fmla="*/ 313 h 3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4" h="313">
                    <a:moveTo>
                      <a:pt x="40" y="0"/>
                    </a:moveTo>
                    <a:lnTo>
                      <a:pt x="0" y="299"/>
                    </a:lnTo>
                    <a:lnTo>
                      <a:pt x="95" y="313"/>
                    </a:lnTo>
                    <a:lnTo>
                      <a:pt x="134" y="14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5" name="Freeform 116"/>
              <p:cNvSpPr>
                <a:spLocks/>
              </p:cNvSpPr>
              <p:nvPr/>
            </p:nvSpPr>
            <p:spPr bwMode="auto">
              <a:xfrm>
                <a:off x="2001" y="1970"/>
                <a:ext cx="134" cy="313"/>
              </a:xfrm>
              <a:custGeom>
                <a:avLst/>
                <a:gdLst>
                  <a:gd name="T0" fmla="*/ 40 w 134"/>
                  <a:gd name="T1" fmla="*/ 0 h 313"/>
                  <a:gd name="T2" fmla="*/ 0 w 134"/>
                  <a:gd name="T3" fmla="*/ 299 h 313"/>
                  <a:gd name="T4" fmla="*/ 95 w 134"/>
                  <a:gd name="T5" fmla="*/ 313 h 313"/>
                  <a:gd name="T6" fmla="*/ 134 w 134"/>
                  <a:gd name="T7" fmla="*/ 14 h 313"/>
                  <a:gd name="T8" fmla="*/ 40 w 134"/>
                  <a:gd name="T9" fmla="*/ 0 h 3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4"/>
                  <a:gd name="T16" fmla="*/ 0 h 313"/>
                  <a:gd name="T17" fmla="*/ 134 w 134"/>
                  <a:gd name="T18" fmla="*/ 313 h 3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4" h="313">
                    <a:moveTo>
                      <a:pt x="40" y="0"/>
                    </a:moveTo>
                    <a:lnTo>
                      <a:pt x="0" y="299"/>
                    </a:lnTo>
                    <a:lnTo>
                      <a:pt x="95" y="313"/>
                    </a:lnTo>
                    <a:lnTo>
                      <a:pt x="134" y="14"/>
                    </a:lnTo>
                    <a:lnTo>
                      <a:pt x="40" y="0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07" name="Group 117"/>
            <p:cNvGrpSpPr>
              <a:grpSpLocks/>
            </p:cNvGrpSpPr>
            <p:nvPr/>
          </p:nvGrpSpPr>
          <p:grpSpPr bwMode="auto">
            <a:xfrm>
              <a:off x="2019" y="7066"/>
              <a:ext cx="142" cy="314"/>
              <a:chOff x="1997" y="1132"/>
              <a:chExt cx="142" cy="314"/>
            </a:xfrm>
          </p:grpSpPr>
          <p:sp>
            <p:nvSpPr>
              <p:cNvPr id="16482" name="Freeform 118"/>
              <p:cNvSpPr>
                <a:spLocks/>
              </p:cNvSpPr>
              <p:nvPr/>
            </p:nvSpPr>
            <p:spPr bwMode="auto">
              <a:xfrm>
                <a:off x="1997" y="1132"/>
                <a:ext cx="142" cy="314"/>
              </a:xfrm>
              <a:custGeom>
                <a:avLst/>
                <a:gdLst>
                  <a:gd name="T0" fmla="*/ 48 w 142"/>
                  <a:gd name="T1" fmla="*/ 0 h 314"/>
                  <a:gd name="T2" fmla="*/ 0 w 142"/>
                  <a:gd name="T3" fmla="*/ 297 h 314"/>
                  <a:gd name="T4" fmla="*/ 94 w 142"/>
                  <a:gd name="T5" fmla="*/ 314 h 314"/>
                  <a:gd name="T6" fmla="*/ 142 w 142"/>
                  <a:gd name="T7" fmla="*/ 16 h 314"/>
                  <a:gd name="T8" fmla="*/ 48 w 142"/>
                  <a:gd name="T9" fmla="*/ 0 h 3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2"/>
                  <a:gd name="T16" fmla="*/ 0 h 314"/>
                  <a:gd name="T17" fmla="*/ 142 w 142"/>
                  <a:gd name="T18" fmla="*/ 314 h 3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2" h="314">
                    <a:moveTo>
                      <a:pt x="48" y="0"/>
                    </a:moveTo>
                    <a:lnTo>
                      <a:pt x="0" y="297"/>
                    </a:lnTo>
                    <a:lnTo>
                      <a:pt x="94" y="314"/>
                    </a:lnTo>
                    <a:lnTo>
                      <a:pt x="142" y="16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3" name="Freeform 119"/>
              <p:cNvSpPr>
                <a:spLocks/>
              </p:cNvSpPr>
              <p:nvPr/>
            </p:nvSpPr>
            <p:spPr bwMode="auto">
              <a:xfrm>
                <a:off x="1997" y="1132"/>
                <a:ext cx="142" cy="314"/>
              </a:xfrm>
              <a:custGeom>
                <a:avLst/>
                <a:gdLst>
                  <a:gd name="T0" fmla="*/ 48 w 142"/>
                  <a:gd name="T1" fmla="*/ 0 h 314"/>
                  <a:gd name="T2" fmla="*/ 0 w 142"/>
                  <a:gd name="T3" fmla="*/ 297 h 314"/>
                  <a:gd name="T4" fmla="*/ 94 w 142"/>
                  <a:gd name="T5" fmla="*/ 314 h 314"/>
                  <a:gd name="T6" fmla="*/ 142 w 142"/>
                  <a:gd name="T7" fmla="*/ 16 h 314"/>
                  <a:gd name="T8" fmla="*/ 48 w 142"/>
                  <a:gd name="T9" fmla="*/ 0 h 3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2"/>
                  <a:gd name="T16" fmla="*/ 0 h 314"/>
                  <a:gd name="T17" fmla="*/ 142 w 142"/>
                  <a:gd name="T18" fmla="*/ 314 h 3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2" h="314">
                    <a:moveTo>
                      <a:pt x="48" y="0"/>
                    </a:moveTo>
                    <a:lnTo>
                      <a:pt x="0" y="297"/>
                    </a:lnTo>
                    <a:lnTo>
                      <a:pt x="94" y="314"/>
                    </a:lnTo>
                    <a:lnTo>
                      <a:pt x="142" y="16"/>
                    </a:lnTo>
                    <a:lnTo>
                      <a:pt x="48" y="0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08" name="Group 120"/>
            <p:cNvGrpSpPr>
              <a:grpSpLocks/>
            </p:cNvGrpSpPr>
            <p:nvPr/>
          </p:nvGrpSpPr>
          <p:grpSpPr bwMode="auto">
            <a:xfrm>
              <a:off x="2655" y="7802"/>
              <a:ext cx="147" cy="315"/>
              <a:chOff x="2633" y="1868"/>
              <a:chExt cx="147" cy="315"/>
            </a:xfrm>
          </p:grpSpPr>
          <p:sp>
            <p:nvSpPr>
              <p:cNvPr id="16480" name="Freeform 121"/>
              <p:cNvSpPr>
                <a:spLocks/>
              </p:cNvSpPr>
              <p:nvPr/>
            </p:nvSpPr>
            <p:spPr bwMode="auto">
              <a:xfrm>
                <a:off x="2633" y="1868"/>
                <a:ext cx="147" cy="315"/>
              </a:xfrm>
              <a:custGeom>
                <a:avLst/>
                <a:gdLst>
                  <a:gd name="T0" fmla="*/ 53 w 147"/>
                  <a:gd name="T1" fmla="*/ 0 h 315"/>
                  <a:gd name="T2" fmla="*/ 0 w 147"/>
                  <a:gd name="T3" fmla="*/ 297 h 315"/>
                  <a:gd name="T4" fmla="*/ 94 w 147"/>
                  <a:gd name="T5" fmla="*/ 315 h 315"/>
                  <a:gd name="T6" fmla="*/ 147 w 147"/>
                  <a:gd name="T7" fmla="*/ 19 h 315"/>
                  <a:gd name="T8" fmla="*/ 53 w 147"/>
                  <a:gd name="T9" fmla="*/ 0 h 3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7"/>
                  <a:gd name="T16" fmla="*/ 0 h 315"/>
                  <a:gd name="T17" fmla="*/ 147 w 147"/>
                  <a:gd name="T18" fmla="*/ 315 h 3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7" h="315">
                    <a:moveTo>
                      <a:pt x="53" y="0"/>
                    </a:moveTo>
                    <a:lnTo>
                      <a:pt x="0" y="297"/>
                    </a:lnTo>
                    <a:lnTo>
                      <a:pt x="94" y="315"/>
                    </a:lnTo>
                    <a:lnTo>
                      <a:pt x="147" y="19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1" name="Freeform 122"/>
              <p:cNvSpPr>
                <a:spLocks/>
              </p:cNvSpPr>
              <p:nvPr/>
            </p:nvSpPr>
            <p:spPr bwMode="auto">
              <a:xfrm>
                <a:off x="2633" y="1868"/>
                <a:ext cx="147" cy="315"/>
              </a:xfrm>
              <a:custGeom>
                <a:avLst/>
                <a:gdLst>
                  <a:gd name="T0" fmla="*/ 53 w 147"/>
                  <a:gd name="T1" fmla="*/ 0 h 315"/>
                  <a:gd name="T2" fmla="*/ 0 w 147"/>
                  <a:gd name="T3" fmla="*/ 297 h 315"/>
                  <a:gd name="T4" fmla="*/ 94 w 147"/>
                  <a:gd name="T5" fmla="*/ 315 h 315"/>
                  <a:gd name="T6" fmla="*/ 147 w 147"/>
                  <a:gd name="T7" fmla="*/ 19 h 315"/>
                  <a:gd name="T8" fmla="*/ 53 w 147"/>
                  <a:gd name="T9" fmla="*/ 0 h 3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7"/>
                  <a:gd name="T16" fmla="*/ 0 h 315"/>
                  <a:gd name="T17" fmla="*/ 147 w 147"/>
                  <a:gd name="T18" fmla="*/ 315 h 3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7" h="315">
                    <a:moveTo>
                      <a:pt x="53" y="0"/>
                    </a:moveTo>
                    <a:lnTo>
                      <a:pt x="0" y="297"/>
                    </a:lnTo>
                    <a:lnTo>
                      <a:pt x="94" y="315"/>
                    </a:lnTo>
                    <a:lnTo>
                      <a:pt x="147" y="19"/>
                    </a:lnTo>
                    <a:lnTo>
                      <a:pt x="53" y="0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09" name="Freeform 123"/>
            <p:cNvSpPr>
              <a:spLocks/>
            </p:cNvSpPr>
            <p:nvPr/>
          </p:nvSpPr>
          <p:spPr bwMode="auto">
            <a:xfrm>
              <a:off x="1729" y="7596"/>
              <a:ext cx="1350" cy="325"/>
            </a:xfrm>
            <a:custGeom>
              <a:avLst/>
              <a:gdLst>
                <a:gd name="T0" fmla="*/ 0 w 1350"/>
                <a:gd name="T1" fmla="*/ 12 h 325"/>
                <a:gd name="T2" fmla="*/ 122 w 1350"/>
                <a:gd name="T3" fmla="*/ 12 h 325"/>
                <a:gd name="T4" fmla="*/ 180 w 1350"/>
                <a:gd name="T5" fmla="*/ 68 h 325"/>
                <a:gd name="T6" fmla="*/ 239 w 1350"/>
                <a:gd name="T7" fmla="*/ 74 h 325"/>
                <a:gd name="T8" fmla="*/ 281 w 1350"/>
                <a:gd name="T9" fmla="*/ 180 h 325"/>
                <a:gd name="T10" fmla="*/ 313 w 1350"/>
                <a:gd name="T11" fmla="*/ 191 h 325"/>
                <a:gd name="T12" fmla="*/ 345 w 1350"/>
                <a:gd name="T13" fmla="*/ 213 h 325"/>
                <a:gd name="T14" fmla="*/ 383 w 1350"/>
                <a:gd name="T15" fmla="*/ 258 h 325"/>
                <a:gd name="T16" fmla="*/ 404 w 1350"/>
                <a:gd name="T17" fmla="*/ 252 h 325"/>
                <a:gd name="T18" fmla="*/ 420 w 1350"/>
                <a:gd name="T19" fmla="*/ 247 h 325"/>
                <a:gd name="T20" fmla="*/ 441 w 1350"/>
                <a:gd name="T21" fmla="*/ 302 h 325"/>
                <a:gd name="T22" fmla="*/ 457 w 1350"/>
                <a:gd name="T23" fmla="*/ 308 h 325"/>
                <a:gd name="T24" fmla="*/ 537 w 1350"/>
                <a:gd name="T25" fmla="*/ 297 h 325"/>
                <a:gd name="T26" fmla="*/ 558 w 1350"/>
                <a:gd name="T27" fmla="*/ 319 h 325"/>
                <a:gd name="T28" fmla="*/ 590 w 1350"/>
                <a:gd name="T29" fmla="*/ 297 h 325"/>
                <a:gd name="T30" fmla="*/ 670 w 1350"/>
                <a:gd name="T31" fmla="*/ 275 h 325"/>
                <a:gd name="T32" fmla="*/ 733 w 1350"/>
                <a:gd name="T33" fmla="*/ 297 h 325"/>
                <a:gd name="T34" fmla="*/ 776 w 1350"/>
                <a:gd name="T35" fmla="*/ 263 h 325"/>
                <a:gd name="T36" fmla="*/ 866 w 1350"/>
                <a:gd name="T37" fmla="*/ 269 h 325"/>
                <a:gd name="T38" fmla="*/ 914 w 1350"/>
                <a:gd name="T39" fmla="*/ 235 h 325"/>
                <a:gd name="T40" fmla="*/ 962 w 1350"/>
                <a:gd name="T41" fmla="*/ 168 h 325"/>
                <a:gd name="T42" fmla="*/ 1175 w 1350"/>
                <a:gd name="T43" fmla="*/ 129 h 325"/>
                <a:gd name="T44" fmla="*/ 1265 w 1350"/>
                <a:gd name="T45" fmla="*/ 79 h 325"/>
                <a:gd name="T46" fmla="*/ 1308 w 1350"/>
                <a:gd name="T47" fmla="*/ 34 h 325"/>
                <a:gd name="T48" fmla="*/ 1350 w 1350"/>
                <a:gd name="T49" fmla="*/ 18 h 32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350"/>
                <a:gd name="T76" fmla="*/ 0 h 325"/>
                <a:gd name="T77" fmla="*/ 1350 w 1350"/>
                <a:gd name="T78" fmla="*/ 325 h 32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350" h="325">
                  <a:moveTo>
                    <a:pt x="0" y="12"/>
                  </a:moveTo>
                  <a:cubicBezTo>
                    <a:pt x="18" y="11"/>
                    <a:pt x="93" y="0"/>
                    <a:pt x="122" y="12"/>
                  </a:cubicBezTo>
                  <a:cubicBezTo>
                    <a:pt x="130" y="16"/>
                    <a:pt x="163" y="64"/>
                    <a:pt x="180" y="68"/>
                  </a:cubicBezTo>
                  <a:cubicBezTo>
                    <a:pt x="200" y="72"/>
                    <a:pt x="220" y="71"/>
                    <a:pt x="239" y="74"/>
                  </a:cubicBezTo>
                  <a:cubicBezTo>
                    <a:pt x="262" y="105"/>
                    <a:pt x="269" y="143"/>
                    <a:pt x="281" y="180"/>
                  </a:cubicBezTo>
                  <a:cubicBezTo>
                    <a:pt x="285" y="191"/>
                    <a:pt x="303" y="187"/>
                    <a:pt x="313" y="191"/>
                  </a:cubicBezTo>
                  <a:cubicBezTo>
                    <a:pt x="325" y="195"/>
                    <a:pt x="345" y="213"/>
                    <a:pt x="345" y="213"/>
                  </a:cubicBezTo>
                  <a:cubicBezTo>
                    <a:pt x="353" y="242"/>
                    <a:pt x="354" y="250"/>
                    <a:pt x="383" y="258"/>
                  </a:cubicBezTo>
                  <a:cubicBezTo>
                    <a:pt x="390" y="256"/>
                    <a:pt x="396" y="254"/>
                    <a:pt x="404" y="252"/>
                  </a:cubicBezTo>
                  <a:cubicBezTo>
                    <a:pt x="409" y="251"/>
                    <a:pt x="415" y="244"/>
                    <a:pt x="420" y="247"/>
                  </a:cubicBezTo>
                  <a:cubicBezTo>
                    <a:pt x="426" y="251"/>
                    <a:pt x="441" y="302"/>
                    <a:pt x="441" y="302"/>
                  </a:cubicBezTo>
                  <a:cubicBezTo>
                    <a:pt x="443" y="308"/>
                    <a:pt x="452" y="306"/>
                    <a:pt x="457" y="308"/>
                  </a:cubicBezTo>
                  <a:cubicBezTo>
                    <a:pt x="493" y="293"/>
                    <a:pt x="496" y="291"/>
                    <a:pt x="537" y="297"/>
                  </a:cubicBezTo>
                  <a:cubicBezTo>
                    <a:pt x="539" y="306"/>
                    <a:pt x="541" y="325"/>
                    <a:pt x="558" y="319"/>
                  </a:cubicBezTo>
                  <a:cubicBezTo>
                    <a:pt x="570" y="315"/>
                    <a:pt x="590" y="297"/>
                    <a:pt x="590" y="297"/>
                  </a:cubicBezTo>
                  <a:cubicBezTo>
                    <a:pt x="614" y="259"/>
                    <a:pt x="621" y="270"/>
                    <a:pt x="670" y="275"/>
                  </a:cubicBezTo>
                  <a:cubicBezTo>
                    <a:pt x="695" y="314"/>
                    <a:pt x="686" y="312"/>
                    <a:pt x="733" y="297"/>
                  </a:cubicBezTo>
                  <a:cubicBezTo>
                    <a:pt x="751" y="284"/>
                    <a:pt x="756" y="270"/>
                    <a:pt x="776" y="263"/>
                  </a:cubicBezTo>
                  <a:cubicBezTo>
                    <a:pt x="816" y="272"/>
                    <a:pt x="821" y="275"/>
                    <a:pt x="866" y="269"/>
                  </a:cubicBezTo>
                  <a:cubicBezTo>
                    <a:pt x="884" y="257"/>
                    <a:pt x="894" y="242"/>
                    <a:pt x="914" y="235"/>
                  </a:cubicBezTo>
                  <a:cubicBezTo>
                    <a:pt x="934" y="214"/>
                    <a:pt x="939" y="188"/>
                    <a:pt x="962" y="168"/>
                  </a:cubicBezTo>
                  <a:cubicBezTo>
                    <a:pt x="1015" y="122"/>
                    <a:pt x="1120" y="131"/>
                    <a:pt x="1175" y="129"/>
                  </a:cubicBezTo>
                  <a:cubicBezTo>
                    <a:pt x="1203" y="110"/>
                    <a:pt x="1233" y="90"/>
                    <a:pt x="1265" y="79"/>
                  </a:cubicBezTo>
                  <a:cubicBezTo>
                    <a:pt x="1280" y="64"/>
                    <a:pt x="1289" y="44"/>
                    <a:pt x="1308" y="34"/>
                  </a:cubicBezTo>
                  <a:cubicBezTo>
                    <a:pt x="1322" y="27"/>
                    <a:pt x="1339" y="30"/>
                    <a:pt x="1350" y="18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0" name="Freeform 124"/>
            <p:cNvSpPr>
              <a:spLocks/>
            </p:cNvSpPr>
            <p:nvPr/>
          </p:nvSpPr>
          <p:spPr bwMode="auto">
            <a:xfrm>
              <a:off x="1867" y="7144"/>
              <a:ext cx="1212" cy="805"/>
            </a:xfrm>
            <a:custGeom>
              <a:avLst/>
              <a:gdLst>
                <a:gd name="T0" fmla="*/ 0 w 1212"/>
                <a:gd name="T1" fmla="*/ 6 h 805"/>
                <a:gd name="T2" fmla="*/ 85 w 1212"/>
                <a:gd name="T3" fmla="*/ 23 h 805"/>
                <a:gd name="T4" fmla="*/ 90 w 1212"/>
                <a:gd name="T5" fmla="*/ 40 h 805"/>
                <a:gd name="T6" fmla="*/ 101 w 1212"/>
                <a:gd name="T7" fmla="*/ 56 h 805"/>
                <a:gd name="T8" fmla="*/ 133 w 1212"/>
                <a:gd name="T9" fmla="*/ 90 h 805"/>
                <a:gd name="T10" fmla="*/ 154 w 1212"/>
                <a:gd name="T11" fmla="*/ 140 h 805"/>
                <a:gd name="T12" fmla="*/ 266 w 1212"/>
                <a:gd name="T13" fmla="*/ 269 h 805"/>
                <a:gd name="T14" fmla="*/ 292 w 1212"/>
                <a:gd name="T15" fmla="*/ 313 h 805"/>
                <a:gd name="T16" fmla="*/ 335 w 1212"/>
                <a:gd name="T17" fmla="*/ 324 h 805"/>
                <a:gd name="T18" fmla="*/ 351 w 1212"/>
                <a:gd name="T19" fmla="*/ 358 h 805"/>
                <a:gd name="T20" fmla="*/ 409 w 1212"/>
                <a:gd name="T21" fmla="*/ 330 h 805"/>
                <a:gd name="T22" fmla="*/ 425 w 1212"/>
                <a:gd name="T23" fmla="*/ 313 h 805"/>
                <a:gd name="T24" fmla="*/ 468 w 1212"/>
                <a:gd name="T25" fmla="*/ 308 h 805"/>
                <a:gd name="T26" fmla="*/ 516 w 1212"/>
                <a:gd name="T27" fmla="*/ 330 h 805"/>
                <a:gd name="T28" fmla="*/ 585 w 1212"/>
                <a:gd name="T29" fmla="*/ 285 h 805"/>
                <a:gd name="T30" fmla="*/ 643 w 1212"/>
                <a:gd name="T31" fmla="*/ 330 h 805"/>
                <a:gd name="T32" fmla="*/ 691 w 1212"/>
                <a:gd name="T33" fmla="*/ 347 h 805"/>
                <a:gd name="T34" fmla="*/ 712 w 1212"/>
                <a:gd name="T35" fmla="*/ 369 h 805"/>
                <a:gd name="T36" fmla="*/ 734 w 1212"/>
                <a:gd name="T37" fmla="*/ 403 h 805"/>
                <a:gd name="T38" fmla="*/ 750 w 1212"/>
                <a:gd name="T39" fmla="*/ 397 h 805"/>
                <a:gd name="T40" fmla="*/ 782 w 1212"/>
                <a:gd name="T41" fmla="*/ 464 h 805"/>
                <a:gd name="T42" fmla="*/ 829 w 1212"/>
                <a:gd name="T43" fmla="*/ 565 h 805"/>
                <a:gd name="T44" fmla="*/ 899 w 1212"/>
                <a:gd name="T45" fmla="*/ 593 h 805"/>
                <a:gd name="T46" fmla="*/ 968 w 1212"/>
                <a:gd name="T47" fmla="*/ 632 h 805"/>
                <a:gd name="T48" fmla="*/ 989 w 1212"/>
                <a:gd name="T49" fmla="*/ 654 h 805"/>
                <a:gd name="T50" fmla="*/ 1047 w 1212"/>
                <a:gd name="T51" fmla="*/ 687 h 805"/>
                <a:gd name="T52" fmla="*/ 1101 w 1212"/>
                <a:gd name="T53" fmla="*/ 727 h 805"/>
                <a:gd name="T54" fmla="*/ 1148 w 1212"/>
                <a:gd name="T55" fmla="*/ 743 h 805"/>
                <a:gd name="T56" fmla="*/ 1196 w 1212"/>
                <a:gd name="T57" fmla="*/ 794 h 805"/>
                <a:gd name="T58" fmla="*/ 1212 w 1212"/>
                <a:gd name="T59" fmla="*/ 805 h 80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212"/>
                <a:gd name="T91" fmla="*/ 0 h 805"/>
                <a:gd name="T92" fmla="*/ 1212 w 1212"/>
                <a:gd name="T93" fmla="*/ 805 h 80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212" h="805">
                  <a:moveTo>
                    <a:pt x="0" y="6"/>
                  </a:moveTo>
                  <a:cubicBezTo>
                    <a:pt x="12" y="7"/>
                    <a:pt x="67" y="0"/>
                    <a:pt x="85" y="23"/>
                  </a:cubicBezTo>
                  <a:cubicBezTo>
                    <a:pt x="88" y="28"/>
                    <a:pt x="88" y="34"/>
                    <a:pt x="90" y="40"/>
                  </a:cubicBezTo>
                  <a:cubicBezTo>
                    <a:pt x="93" y="46"/>
                    <a:pt x="97" y="51"/>
                    <a:pt x="101" y="56"/>
                  </a:cubicBezTo>
                  <a:cubicBezTo>
                    <a:pt x="111" y="68"/>
                    <a:pt x="133" y="90"/>
                    <a:pt x="133" y="90"/>
                  </a:cubicBezTo>
                  <a:cubicBezTo>
                    <a:pt x="145" y="130"/>
                    <a:pt x="137" y="114"/>
                    <a:pt x="154" y="140"/>
                  </a:cubicBezTo>
                  <a:cubicBezTo>
                    <a:pt x="161" y="292"/>
                    <a:pt x="133" y="260"/>
                    <a:pt x="266" y="269"/>
                  </a:cubicBezTo>
                  <a:cubicBezTo>
                    <a:pt x="278" y="308"/>
                    <a:pt x="267" y="296"/>
                    <a:pt x="292" y="313"/>
                  </a:cubicBezTo>
                  <a:cubicBezTo>
                    <a:pt x="304" y="350"/>
                    <a:pt x="286" y="313"/>
                    <a:pt x="335" y="324"/>
                  </a:cubicBezTo>
                  <a:cubicBezTo>
                    <a:pt x="342" y="326"/>
                    <a:pt x="349" y="352"/>
                    <a:pt x="351" y="358"/>
                  </a:cubicBezTo>
                  <a:cubicBezTo>
                    <a:pt x="372" y="352"/>
                    <a:pt x="392" y="345"/>
                    <a:pt x="409" y="330"/>
                  </a:cubicBezTo>
                  <a:cubicBezTo>
                    <a:pt x="415" y="325"/>
                    <a:pt x="418" y="316"/>
                    <a:pt x="425" y="313"/>
                  </a:cubicBezTo>
                  <a:cubicBezTo>
                    <a:pt x="439" y="308"/>
                    <a:pt x="454" y="310"/>
                    <a:pt x="468" y="308"/>
                  </a:cubicBezTo>
                  <a:cubicBezTo>
                    <a:pt x="492" y="299"/>
                    <a:pt x="502" y="308"/>
                    <a:pt x="516" y="330"/>
                  </a:cubicBezTo>
                  <a:cubicBezTo>
                    <a:pt x="541" y="321"/>
                    <a:pt x="560" y="299"/>
                    <a:pt x="585" y="285"/>
                  </a:cubicBezTo>
                  <a:cubicBezTo>
                    <a:pt x="612" y="295"/>
                    <a:pt x="621" y="314"/>
                    <a:pt x="643" y="330"/>
                  </a:cubicBezTo>
                  <a:cubicBezTo>
                    <a:pt x="662" y="359"/>
                    <a:pt x="660" y="363"/>
                    <a:pt x="691" y="347"/>
                  </a:cubicBezTo>
                  <a:cubicBezTo>
                    <a:pt x="718" y="357"/>
                    <a:pt x="700" y="345"/>
                    <a:pt x="712" y="369"/>
                  </a:cubicBezTo>
                  <a:cubicBezTo>
                    <a:pt x="718" y="381"/>
                    <a:pt x="734" y="403"/>
                    <a:pt x="734" y="403"/>
                  </a:cubicBezTo>
                  <a:cubicBezTo>
                    <a:pt x="739" y="401"/>
                    <a:pt x="744" y="395"/>
                    <a:pt x="750" y="397"/>
                  </a:cubicBezTo>
                  <a:cubicBezTo>
                    <a:pt x="758" y="401"/>
                    <a:pt x="776" y="454"/>
                    <a:pt x="782" y="464"/>
                  </a:cubicBezTo>
                  <a:cubicBezTo>
                    <a:pt x="807" y="512"/>
                    <a:pt x="813" y="512"/>
                    <a:pt x="829" y="565"/>
                  </a:cubicBezTo>
                  <a:cubicBezTo>
                    <a:pt x="836" y="586"/>
                    <a:pt x="883" y="589"/>
                    <a:pt x="899" y="593"/>
                  </a:cubicBezTo>
                  <a:cubicBezTo>
                    <a:pt x="938" y="618"/>
                    <a:pt x="916" y="604"/>
                    <a:pt x="968" y="632"/>
                  </a:cubicBezTo>
                  <a:cubicBezTo>
                    <a:pt x="976" y="637"/>
                    <a:pt x="982" y="647"/>
                    <a:pt x="989" y="654"/>
                  </a:cubicBezTo>
                  <a:cubicBezTo>
                    <a:pt x="1002" y="666"/>
                    <a:pt x="1037" y="683"/>
                    <a:pt x="1047" y="687"/>
                  </a:cubicBezTo>
                  <a:cubicBezTo>
                    <a:pt x="1067" y="698"/>
                    <a:pt x="1081" y="717"/>
                    <a:pt x="1101" y="727"/>
                  </a:cubicBezTo>
                  <a:cubicBezTo>
                    <a:pt x="1116" y="734"/>
                    <a:pt x="1148" y="743"/>
                    <a:pt x="1148" y="743"/>
                  </a:cubicBezTo>
                  <a:cubicBezTo>
                    <a:pt x="1162" y="764"/>
                    <a:pt x="1178" y="777"/>
                    <a:pt x="1196" y="794"/>
                  </a:cubicBezTo>
                  <a:cubicBezTo>
                    <a:pt x="1201" y="798"/>
                    <a:pt x="1212" y="805"/>
                    <a:pt x="1212" y="805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Freeform 125"/>
            <p:cNvSpPr>
              <a:spLocks/>
            </p:cNvSpPr>
            <p:nvPr/>
          </p:nvSpPr>
          <p:spPr bwMode="auto">
            <a:xfrm>
              <a:off x="1957" y="7413"/>
              <a:ext cx="75" cy="251"/>
            </a:xfrm>
            <a:custGeom>
              <a:avLst/>
              <a:gdLst>
                <a:gd name="T0" fmla="*/ 75 w 75"/>
                <a:gd name="T1" fmla="*/ 0 h 251"/>
                <a:gd name="T2" fmla="*/ 32 w 75"/>
                <a:gd name="T3" fmla="*/ 39 h 251"/>
                <a:gd name="T4" fmla="*/ 11 w 75"/>
                <a:gd name="T5" fmla="*/ 162 h 251"/>
                <a:gd name="T6" fmla="*/ 0 w 75"/>
                <a:gd name="T7" fmla="*/ 251 h 2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251"/>
                <a:gd name="T14" fmla="*/ 75 w 75"/>
                <a:gd name="T15" fmla="*/ 251 h 2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251">
                  <a:moveTo>
                    <a:pt x="75" y="0"/>
                  </a:moveTo>
                  <a:cubicBezTo>
                    <a:pt x="44" y="6"/>
                    <a:pt x="41" y="9"/>
                    <a:pt x="32" y="39"/>
                  </a:cubicBezTo>
                  <a:cubicBezTo>
                    <a:pt x="25" y="164"/>
                    <a:pt x="32" y="94"/>
                    <a:pt x="11" y="162"/>
                  </a:cubicBezTo>
                  <a:cubicBezTo>
                    <a:pt x="14" y="187"/>
                    <a:pt x="28" y="236"/>
                    <a:pt x="0" y="251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Freeform 126"/>
            <p:cNvSpPr>
              <a:spLocks/>
            </p:cNvSpPr>
            <p:nvPr/>
          </p:nvSpPr>
          <p:spPr bwMode="auto">
            <a:xfrm>
              <a:off x="2372" y="7463"/>
              <a:ext cx="48" cy="419"/>
            </a:xfrm>
            <a:custGeom>
              <a:avLst/>
              <a:gdLst>
                <a:gd name="T0" fmla="*/ 5 w 48"/>
                <a:gd name="T1" fmla="*/ 0 h 419"/>
                <a:gd name="T2" fmla="*/ 11 w 48"/>
                <a:gd name="T3" fmla="*/ 72 h 419"/>
                <a:gd name="T4" fmla="*/ 21 w 48"/>
                <a:gd name="T5" fmla="*/ 117 h 419"/>
                <a:gd name="T6" fmla="*/ 5 w 48"/>
                <a:gd name="T7" fmla="*/ 229 h 419"/>
                <a:gd name="T8" fmla="*/ 11 w 48"/>
                <a:gd name="T9" fmla="*/ 257 h 419"/>
                <a:gd name="T10" fmla="*/ 21 w 48"/>
                <a:gd name="T11" fmla="*/ 274 h 419"/>
                <a:gd name="T12" fmla="*/ 0 w 48"/>
                <a:gd name="T13" fmla="*/ 296 h 419"/>
                <a:gd name="T14" fmla="*/ 5 w 48"/>
                <a:gd name="T15" fmla="*/ 352 h 419"/>
                <a:gd name="T16" fmla="*/ 48 w 48"/>
                <a:gd name="T17" fmla="*/ 419 h 4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"/>
                <a:gd name="T28" fmla="*/ 0 h 419"/>
                <a:gd name="T29" fmla="*/ 48 w 48"/>
                <a:gd name="T30" fmla="*/ 419 h 4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" h="419">
                  <a:moveTo>
                    <a:pt x="5" y="0"/>
                  </a:moveTo>
                  <a:cubicBezTo>
                    <a:pt x="7" y="24"/>
                    <a:pt x="7" y="49"/>
                    <a:pt x="11" y="72"/>
                  </a:cubicBezTo>
                  <a:cubicBezTo>
                    <a:pt x="13" y="88"/>
                    <a:pt x="21" y="117"/>
                    <a:pt x="21" y="117"/>
                  </a:cubicBezTo>
                  <a:cubicBezTo>
                    <a:pt x="17" y="154"/>
                    <a:pt x="17" y="193"/>
                    <a:pt x="5" y="229"/>
                  </a:cubicBezTo>
                  <a:cubicBezTo>
                    <a:pt x="7" y="238"/>
                    <a:pt x="7" y="248"/>
                    <a:pt x="11" y="257"/>
                  </a:cubicBezTo>
                  <a:cubicBezTo>
                    <a:pt x="13" y="263"/>
                    <a:pt x="23" y="267"/>
                    <a:pt x="21" y="274"/>
                  </a:cubicBezTo>
                  <a:cubicBezTo>
                    <a:pt x="19" y="284"/>
                    <a:pt x="7" y="288"/>
                    <a:pt x="0" y="296"/>
                  </a:cubicBezTo>
                  <a:cubicBezTo>
                    <a:pt x="5" y="318"/>
                    <a:pt x="13" y="329"/>
                    <a:pt x="5" y="352"/>
                  </a:cubicBezTo>
                  <a:cubicBezTo>
                    <a:pt x="11" y="378"/>
                    <a:pt x="23" y="406"/>
                    <a:pt x="48" y="419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Freeform 127"/>
            <p:cNvSpPr>
              <a:spLocks/>
            </p:cNvSpPr>
            <p:nvPr/>
          </p:nvSpPr>
          <p:spPr bwMode="auto">
            <a:xfrm>
              <a:off x="2914" y="7591"/>
              <a:ext cx="128" cy="341"/>
            </a:xfrm>
            <a:custGeom>
              <a:avLst/>
              <a:gdLst>
                <a:gd name="T0" fmla="*/ 0 w 128"/>
                <a:gd name="T1" fmla="*/ 129 h 341"/>
                <a:gd name="T2" fmla="*/ 32 w 128"/>
                <a:gd name="T3" fmla="*/ 73 h 341"/>
                <a:gd name="T4" fmla="*/ 75 w 128"/>
                <a:gd name="T5" fmla="*/ 0 h 341"/>
                <a:gd name="T6" fmla="*/ 117 w 128"/>
                <a:gd name="T7" fmla="*/ 67 h 341"/>
                <a:gd name="T8" fmla="*/ 112 w 128"/>
                <a:gd name="T9" fmla="*/ 95 h 341"/>
                <a:gd name="T10" fmla="*/ 101 w 128"/>
                <a:gd name="T11" fmla="*/ 129 h 341"/>
                <a:gd name="T12" fmla="*/ 123 w 128"/>
                <a:gd name="T13" fmla="*/ 313 h 341"/>
                <a:gd name="T14" fmla="*/ 128 w 128"/>
                <a:gd name="T15" fmla="*/ 341 h 3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8"/>
                <a:gd name="T25" fmla="*/ 0 h 341"/>
                <a:gd name="T26" fmla="*/ 128 w 128"/>
                <a:gd name="T27" fmla="*/ 341 h 34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8" h="341">
                  <a:moveTo>
                    <a:pt x="0" y="129"/>
                  </a:moveTo>
                  <a:cubicBezTo>
                    <a:pt x="11" y="111"/>
                    <a:pt x="24" y="92"/>
                    <a:pt x="32" y="73"/>
                  </a:cubicBezTo>
                  <a:cubicBezTo>
                    <a:pt x="46" y="42"/>
                    <a:pt x="42" y="12"/>
                    <a:pt x="75" y="0"/>
                  </a:cubicBezTo>
                  <a:cubicBezTo>
                    <a:pt x="107" y="11"/>
                    <a:pt x="108" y="37"/>
                    <a:pt x="117" y="67"/>
                  </a:cubicBezTo>
                  <a:cubicBezTo>
                    <a:pt x="115" y="76"/>
                    <a:pt x="115" y="86"/>
                    <a:pt x="112" y="95"/>
                  </a:cubicBezTo>
                  <a:cubicBezTo>
                    <a:pt x="109" y="106"/>
                    <a:pt x="101" y="129"/>
                    <a:pt x="101" y="129"/>
                  </a:cubicBezTo>
                  <a:cubicBezTo>
                    <a:pt x="103" y="172"/>
                    <a:pt x="92" y="265"/>
                    <a:pt x="123" y="313"/>
                  </a:cubicBezTo>
                  <a:cubicBezTo>
                    <a:pt x="125" y="322"/>
                    <a:pt x="128" y="341"/>
                    <a:pt x="128" y="341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Freeform 128"/>
            <p:cNvSpPr>
              <a:spLocks/>
            </p:cNvSpPr>
            <p:nvPr/>
          </p:nvSpPr>
          <p:spPr bwMode="auto">
            <a:xfrm>
              <a:off x="1818" y="7611"/>
              <a:ext cx="56" cy="98"/>
            </a:xfrm>
            <a:custGeom>
              <a:avLst/>
              <a:gdLst>
                <a:gd name="T0" fmla="*/ 54 w 56"/>
                <a:gd name="T1" fmla="*/ 98 h 98"/>
                <a:gd name="T2" fmla="*/ 12 w 56"/>
                <a:gd name="T3" fmla="*/ 31 h 98"/>
                <a:gd name="T4" fmla="*/ 6 w 56"/>
                <a:gd name="T5" fmla="*/ 8 h 98"/>
                <a:gd name="T6" fmla="*/ 38 w 56"/>
                <a:gd name="T7" fmla="*/ 36 h 98"/>
                <a:gd name="T8" fmla="*/ 54 w 56"/>
                <a:gd name="T9" fmla="*/ 25 h 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8"/>
                <a:gd name="T17" fmla="*/ 56 w 56"/>
                <a:gd name="T18" fmla="*/ 98 h 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8">
                  <a:moveTo>
                    <a:pt x="54" y="98"/>
                  </a:moveTo>
                  <a:cubicBezTo>
                    <a:pt x="39" y="73"/>
                    <a:pt x="32" y="52"/>
                    <a:pt x="12" y="31"/>
                  </a:cubicBezTo>
                  <a:cubicBezTo>
                    <a:pt x="10" y="23"/>
                    <a:pt x="0" y="12"/>
                    <a:pt x="6" y="8"/>
                  </a:cubicBezTo>
                  <a:cubicBezTo>
                    <a:pt x="19" y="0"/>
                    <a:pt x="35" y="31"/>
                    <a:pt x="38" y="36"/>
                  </a:cubicBezTo>
                  <a:cubicBezTo>
                    <a:pt x="56" y="30"/>
                    <a:pt x="54" y="36"/>
                    <a:pt x="54" y="25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5" name="Freeform 129"/>
            <p:cNvSpPr>
              <a:spLocks/>
            </p:cNvSpPr>
            <p:nvPr/>
          </p:nvSpPr>
          <p:spPr bwMode="auto">
            <a:xfrm>
              <a:off x="2078" y="7787"/>
              <a:ext cx="71" cy="128"/>
            </a:xfrm>
            <a:custGeom>
              <a:avLst/>
              <a:gdLst>
                <a:gd name="T0" fmla="*/ 23 w 71"/>
                <a:gd name="T1" fmla="*/ 128 h 128"/>
                <a:gd name="T2" fmla="*/ 49 w 71"/>
                <a:gd name="T3" fmla="*/ 0 h 128"/>
                <a:gd name="T4" fmla="*/ 71 w 71"/>
                <a:gd name="T5" fmla="*/ 22 h 128"/>
                <a:gd name="T6" fmla="*/ 65 w 71"/>
                <a:gd name="T7" fmla="*/ 44 h 128"/>
                <a:gd name="T8" fmla="*/ 60 w 71"/>
                <a:gd name="T9" fmla="*/ 61 h 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"/>
                <a:gd name="T16" fmla="*/ 0 h 128"/>
                <a:gd name="T17" fmla="*/ 71 w 71"/>
                <a:gd name="T18" fmla="*/ 128 h 1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" h="128">
                  <a:moveTo>
                    <a:pt x="23" y="128"/>
                  </a:moveTo>
                  <a:cubicBezTo>
                    <a:pt x="37" y="83"/>
                    <a:pt x="0" y="17"/>
                    <a:pt x="49" y="0"/>
                  </a:cubicBezTo>
                  <a:cubicBezTo>
                    <a:pt x="63" y="5"/>
                    <a:pt x="71" y="3"/>
                    <a:pt x="71" y="22"/>
                  </a:cubicBezTo>
                  <a:cubicBezTo>
                    <a:pt x="71" y="30"/>
                    <a:pt x="67" y="37"/>
                    <a:pt x="65" y="44"/>
                  </a:cubicBezTo>
                  <a:cubicBezTo>
                    <a:pt x="64" y="50"/>
                    <a:pt x="60" y="61"/>
                    <a:pt x="60" y="61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6" name="Freeform 130"/>
            <p:cNvSpPr>
              <a:spLocks/>
            </p:cNvSpPr>
            <p:nvPr/>
          </p:nvSpPr>
          <p:spPr bwMode="auto">
            <a:xfrm>
              <a:off x="2354" y="7889"/>
              <a:ext cx="69" cy="72"/>
            </a:xfrm>
            <a:custGeom>
              <a:avLst/>
              <a:gdLst>
                <a:gd name="T0" fmla="*/ 2 w 69"/>
                <a:gd name="T1" fmla="*/ 37 h 72"/>
                <a:gd name="T2" fmla="*/ 7 w 69"/>
                <a:gd name="T3" fmla="*/ 9 h 72"/>
                <a:gd name="T4" fmla="*/ 45 w 69"/>
                <a:gd name="T5" fmla="*/ 32 h 72"/>
                <a:gd name="T6" fmla="*/ 66 w 69"/>
                <a:gd name="T7" fmla="*/ 37 h 72"/>
                <a:gd name="T8" fmla="*/ 66 w 69"/>
                <a:gd name="T9" fmla="*/ 9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72"/>
                <a:gd name="T17" fmla="*/ 69 w 69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72">
                  <a:moveTo>
                    <a:pt x="2" y="37"/>
                  </a:moveTo>
                  <a:cubicBezTo>
                    <a:pt x="4" y="28"/>
                    <a:pt x="0" y="15"/>
                    <a:pt x="7" y="9"/>
                  </a:cubicBezTo>
                  <a:cubicBezTo>
                    <a:pt x="19" y="0"/>
                    <a:pt x="41" y="28"/>
                    <a:pt x="45" y="32"/>
                  </a:cubicBezTo>
                  <a:cubicBezTo>
                    <a:pt x="47" y="37"/>
                    <a:pt x="52" y="72"/>
                    <a:pt x="66" y="37"/>
                  </a:cubicBezTo>
                  <a:cubicBezTo>
                    <a:pt x="69" y="29"/>
                    <a:pt x="66" y="19"/>
                    <a:pt x="66" y="9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7" name="Freeform 131"/>
            <p:cNvSpPr>
              <a:spLocks/>
            </p:cNvSpPr>
            <p:nvPr/>
          </p:nvSpPr>
          <p:spPr bwMode="auto">
            <a:xfrm>
              <a:off x="2505" y="7843"/>
              <a:ext cx="124" cy="72"/>
            </a:xfrm>
            <a:custGeom>
              <a:avLst/>
              <a:gdLst>
                <a:gd name="T0" fmla="*/ 0 w 124"/>
                <a:gd name="T1" fmla="*/ 72 h 72"/>
                <a:gd name="T2" fmla="*/ 80 w 124"/>
                <a:gd name="T3" fmla="*/ 44 h 72"/>
                <a:gd name="T4" fmla="*/ 106 w 124"/>
                <a:gd name="T5" fmla="*/ 16 h 72"/>
                <a:gd name="T6" fmla="*/ 117 w 124"/>
                <a:gd name="T7" fmla="*/ 50 h 72"/>
                <a:gd name="T8" fmla="*/ 112 w 124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"/>
                <a:gd name="T16" fmla="*/ 0 h 72"/>
                <a:gd name="T17" fmla="*/ 124 w 124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" h="72">
                  <a:moveTo>
                    <a:pt x="0" y="72"/>
                  </a:moveTo>
                  <a:cubicBezTo>
                    <a:pt x="29" y="62"/>
                    <a:pt x="55" y="62"/>
                    <a:pt x="80" y="44"/>
                  </a:cubicBezTo>
                  <a:cubicBezTo>
                    <a:pt x="80" y="44"/>
                    <a:pt x="98" y="10"/>
                    <a:pt x="106" y="16"/>
                  </a:cubicBezTo>
                  <a:cubicBezTo>
                    <a:pt x="115" y="24"/>
                    <a:pt x="117" y="50"/>
                    <a:pt x="117" y="50"/>
                  </a:cubicBezTo>
                  <a:cubicBezTo>
                    <a:pt x="124" y="30"/>
                    <a:pt x="121" y="18"/>
                    <a:pt x="112" y="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8" name="Freeform 132"/>
            <p:cNvSpPr>
              <a:spLocks/>
            </p:cNvSpPr>
            <p:nvPr/>
          </p:nvSpPr>
          <p:spPr bwMode="auto">
            <a:xfrm>
              <a:off x="2633" y="7737"/>
              <a:ext cx="148" cy="108"/>
            </a:xfrm>
            <a:custGeom>
              <a:avLst/>
              <a:gdLst>
                <a:gd name="T0" fmla="*/ 122 w 148"/>
                <a:gd name="T1" fmla="*/ 83 h 108"/>
                <a:gd name="T2" fmla="*/ 37 w 148"/>
                <a:gd name="T3" fmla="*/ 33 h 108"/>
                <a:gd name="T4" fmla="*/ 26 w 148"/>
                <a:gd name="T5" fmla="*/ 67 h 108"/>
                <a:gd name="T6" fmla="*/ 31 w 148"/>
                <a:gd name="T7" fmla="*/ 100 h 108"/>
                <a:gd name="T8" fmla="*/ 0 w 148"/>
                <a:gd name="T9" fmla="*/ 100 h 1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8"/>
                <a:gd name="T16" fmla="*/ 0 h 108"/>
                <a:gd name="T17" fmla="*/ 148 w 148"/>
                <a:gd name="T18" fmla="*/ 108 h 1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8" h="108">
                  <a:moveTo>
                    <a:pt x="122" y="83"/>
                  </a:moveTo>
                  <a:cubicBezTo>
                    <a:pt x="148" y="0"/>
                    <a:pt x="105" y="29"/>
                    <a:pt x="37" y="33"/>
                  </a:cubicBezTo>
                  <a:cubicBezTo>
                    <a:pt x="33" y="44"/>
                    <a:pt x="29" y="55"/>
                    <a:pt x="26" y="67"/>
                  </a:cubicBezTo>
                  <a:cubicBezTo>
                    <a:pt x="23" y="77"/>
                    <a:pt x="38" y="92"/>
                    <a:pt x="31" y="100"/>
                  </a:cubicBezTo>
                  <a:cubicBezTo>
                    <a:pt x="25" y="108"/>
                    <a:pt x="10" y="100"/>
                    <a:pt x="0" y="10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9" name="Freeform 133"/>
            <p:cNvSpPr>
              <a:spLocks/>
            </p:cNvSpPr>
            <p:nvPr/>
          </p:nvSpPr>
          <p:spPr bwMode="auto">
            <a:xfrm>
              <a:off x="2000" y="7737"/>
              <a:ext cx="143" cy="44"/>
            </a:xfrm>
            <a:custGeom>
              <a:avLst/>
              <a:gdLst>
                <a:gd name="T0" fmla="*/ 143 w 143"/>
                <a:gd name="T1" fmla="*/ 0 h 44"/>
                <a:gd name="T2" fmla="*/ 101 w 143"/>
                <a:gd name="T3" fmla="*/ 33 h 44"/>
                <a:gd name="T4" fmla="*/ 74 w 143"/>
                <a:gd name="T5" fmla="*/ 11 h 44"/>
                <a:gd name="T6" fmla="*/ 37 w 143"/>
                <a:gd name="T7" fmla="*/ 0 h 44"/>
                <a:gd name="T8" fmla="*/ 0 w 143"/>
                <a:gd name="T9" fmla="*/ 27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3"/>
                <a:gd name="T16" fmla="*/ 0 h 44"/>
                <a:gd name="T17" fmla="*/ 143 w 143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3" h="44">
                  <a:moveTo>
                    <a:pt x="143" y="0"/>
                  </a:moveTo>
                  <a:cubicBezTo>
                    <a:pt x="135" y="25"/>
                    <a:pt x="125" y="27"/>
                    <a:pt x="101" y="33"/>
                  </a:cubicBezTo>
                  <a:cubicBezTo>
                    <a:pt x="49" y="15"/>
                    <a:pt x="122" y="44"/>
                    <a:pt x="74" y="11"/>
                  </a:cubicBezTo>
                  <a:cubicBezTo>
                    <a:pt x="64" y="3"/>
                    <a:pt x="49" y="4"/>
                    <a:pt x="37" y="0"/>
                  </a:cubicBezTo>
                  <a:cubicBezTo>
                    <a:pt x="14" y="7"/>
                    <a:pt x="19" y="18"/>
                    <a:pt x="0" y="27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0" name="Freeform 134"/>
            <p:cNvSpPr>
              <a:spLocks/>
            </p:cNvSpPr>
            <p:nvPr/>
          </p:nvSpPr>
          <p:spPr bwMode="auto">
            <a:xfrm>
              <a:off x="2090" y="7379"/>
              <a:ext cx="41" cy="89"/>
            </a:xfrm>
            <a:custGeom>
              <a:avLst/>
              <a:gdLst>
                <a:gd name="T0" fmla="*/ 0 w 41"/>
                <a:gd name="T1" fmla="*/ 0 h 89"/>
                <a:gd name="T2" fmla="*/ 16 w 41"/>
                <a:gd name="T3" fmla="*/ 11 h 89"/>
                <a:gd name="T4" fmla="*/ 37 w 41"/>
                <a:gd name="T5" fmla="*/ 17 h 89"/>
                <a:gd name="T6" fmla="*/ 27 w 41"/>
                <a:gd name="T7" fmla="*/ 89 h 89"/>
                <a:gd name="T8" fmla="*/ 11 w 41"/>
                <a:gd name="T9" fmla="*/ 34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"/>
                <a:gd name="T16" fmla="*/ 0 h 89"/>
                <a:gd name="T17" fmla="*/ 41 w 41"/>
                <a:gd name="T18" fmla="*/ 89 h 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" h="89">
                  <a:moveTo>
                    <a:pt x="0" y="0"/>
                  </a:moveTo>
                  <a:cubicBezTo>
                    <a:pt x="6" y="4"/>
                    <a:pt x="10" y="8"/>
                    <a:pt x="16" y="11"/>
                  </a:cubicBezTo>
                  <a:cubicBezTo>
                    <a:pt x="23" y="14"/>
                    <a:pt x="35" y="9"/>
                    <a:pt x="37" y="17"/>
                  </a:cubicBezTo>
                  <a:cubicBezTo>
                    <a:pt x="41" y="31"/>
                    <a:pt x="31" y="71"/>
                    <a:pt x="27" y="89"/>
                  </a:cubicBezTo>
                  <a:cubicBezTo>
                    <a:pt x="22" y="75"/>
                    <a:pt x="11" y="51"/>
                    <a:pt x="11" y="34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1" name="Freeform 135"/>
            <p:cNvSpPr>
              <a:spLocks/>
            </p:cNvSpPr>
            <p:nvPr/>
          </p:nvSpPr>
          <p:spPr bwMode="auto">
            <a:xfrm>
              <a:off x="2183" y="7401"/>
              <a:ext cx="45" cy="135"/>
            </a:xfrm>
            <a:custGeom>
              <a:avLst/>
              <a:gdLst>
                <a:gd name="T0" fmla="*/ 35 w 45"/>
                <a:gd name="T1" fmla="*/ 0 h 135"/>
                <a:gd name="T2" fmla="*/ 30 w 45"/>
                <a:gd name="T3" fmla="*/ 17 h 135"/>
                <a:gd name="T4" fmla="*/ 14 w 45"/>
                <a:gd name="T5" fmla="*/ 84 h 135"/>
                <a:gd name="T6" fmla="*/ 3 w 45"/>
                <a:gd name="T7" fmla="*/ 129 h 135"/>
                <a:gd name="T8" fmla="*/ 24 w 45"/>
                <a:gd name="T9" fmla="*/ 123 h 135"/>
                <a:gd name="T10" fmla="*/ 45 w 45"/>
                <a:gd name="T11" fmla="*/ 101 h 1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5"/>
                <a:gd name="T19" fmla="*/ 0 h 135"/>
                <a:gd name="T20" fmla="*/ 45 w 45"/>
                <a:gd name="T21" fmla="*/ 135 h 13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5" h="135">
                  <a:moveTo>
                    <a:pt x="35" y="0"/>
                  </a:moveTo>
                  <a:cubicBezTo>
                    <a:pt x="33" y="6"/>
                    <a:pt x="31" y="12"/>
                    <a:pt x="30" y="17"/>
                  </a:cubicBezTo>
                  <a:cubicBezTo>
                    <a:pt x="24" y="39"/>
                    <a:pt x="20" y="63"/>
                    <a:pt x="14" y="84"/>
                  </a:cubicBezTo>
                  <a:cubicBezTo>
                    <a:pt x="11" y="92"/>
                    <a:pt x="0" y="125"/>
                    <a:pt x="3" y="129"/>
                  </a:cubicBezTo>
                  <a:cubicBezTo>
                    <a:pt x="8" y="135"/>
                    <a:pt x="17" y="125"/>
                    <a:pt x="24" y="123"/>
                  </a:cubicBezTo>
                  <a:cubicBezTo>
                    <a:pt x="37" y="103"/>
                    <a:pt x="29" y="109"/>
                    <a:pt x="45" y="101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2" name="Freeform 136"/>
            <p:cNvSpPr>
              <a:spLocks/>
            </p:cNvSpPr>
            <p:nvPr/>
          </p:nvSpPr>
          <p:spPr bwMode="auto">
            <a:xfrm>
              <a:off x="2558" y="7440"/>
              <a:ext cx="59" cy="206"/>
            </a:xfrm>
            <a:custGeom>
              <a:avLst/>
              <a:gdLst>
                <a:gd name="T0" fmla="*/ 59 w 59"/>
                <a:gd name="T1" fmla="*/ 0 h 206"/>
                <a:gd name="T2" fmla="*/ 21 w 59"/>
                <a:gd name="T3" fmla="*/ 67 h 206"/>
                <a:gd name="T4" fmla="*/ 0 w 59"/>
                <a:gd name="T5" fmla="*/ 157 h 206"/>
                <a:gd name="T6" fmla="*/ 32 w 59"/>
                <a:gd name="T7" fmla="*/ 151 h 206"/>
                <a:gd name="T8" fmla="*/ 43 w 59"/>
                <a:gd name="T9" fmla="*/ 101 h 2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06"/>
                <a:gd name="T17" fmla="*/ 59 w 59"/>
                <a:gd name="T18" fmla="*/ 206 h 2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06">
                  <a:moveTo>
                    <a:pt x="59" y="0"/>
                  </a:moveTo>
                  <a:cubicBezTo>
                    <a:pt x="39" y="21"/>
                    <a:pt x="36" y="44"/>
                    <a:pt x="21" y="67"/>
                  </a:cubicBezTo>
                  <a:cubicBezTo>
                    <a:pt x="14" y="98"/>
                    <a:pt x="9" y="128"/>
                    <a:pt x="0" y="157"/>
                  </a:cubicBezTo>
                  <a:cubicBezTo>
                    <a:pt x="9" y="206"/>
                    <a:pt x="7" y="177"/>
                    <a:pt x="32" y="151"/>
                  </a:cubicBezTo>
                  <a:cubicBezTo>
                    <a:pt x="45" y="112"/>
                    <a:pt x="43" y="130"/>
                    <a:pt x="43" y="101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3" name="Freeform 137"/>
            <p:cNvSpPr>
              <a:spLocks/>
            </p:cNvSpPr>
            <p:nvPr/>
          </p:nvSpPr>
          <p:spPr bwMode="auto">
            <a:xfrm>
              <a:off x="2792" y="7675"/>
              <a:ext cx="77" cy="115"/>
            </a:xfrm>
            <a:custGeom>
              <a:avLst/>
              <a:gdLst>
                <a:gd name="T0" fmla="*/ 0 w 77"/>
                <a:gd name="T1" fmla="*/ 0 h 115"/>
                <a:gd name="T2" fmla="*/ 64 w 77"/>
                <a:gd name="T3" fmla="*/ 106 h 115"/>
                <a:gd name="T4" fmla="*/ 64 w 77"/>
                <a:gd name="T5" fmla="*/ 56 h 115"/>
                <a:gd name="T6" fmla="*/ 0 60000 65536"/>
                <a:gd name="T7" fmla="*/ 0 60000 65536"/>
                <a:gd name="T8" fmla="*/ 0 60000 65536"/>
                <a:gd name="T9" fmla="*/ 0 w 77"/>
                <a:gd name="T10" fmla="*/ 0 h 115"/>
                <a:gd name="T11" fmla="*/ 77 w 77"/>
                <a:gd name="T12" fmla="*/ 115 h 1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7" h="115">
                  <a:moveTo>
                    <a:pt x="0" y="0"/>
                  </a:moveTo>
                  <a:cubicBezTo>
                    <a:pt x="9" y="58"/>
                    <a:pt x="18" y="74"/>
                    <a:pt x="64" y="106"/>
                  </a:cubicBezTo>
                  <a:cubicBezTo>
                    <a:pt x="77" y="115"/>
                    <a:pt x="64" y="73"/>
                    <a:pt x="64" y="56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4" name="Freeform 138"/>
            <p:cNvSpPr>
              <a:spLocks/>
            </p:cNvSpPr>
            <p:nvPr/>
          </p:nvSpPr>
          <p:spPr bwMode="auto">
            <a:xfrm>
              <a:off x="1925" y="7098"/>
              <a:ext cx="64" cy="181"/>
            </a:xfrm>
            <a:custGeom>
              <a:avLst/>
              <a:gdLst>
                <a:gd name="T0" fmla="*/ 54 w 64"/>
                <a:gd name="T1" fmla="*/ 181 h 181"/>
                <a:gd name="T2" fmla="*/ 48 w 64"/>
                <a:gd name="T3" fmla="*/ 91 h 181"/>
                <a:gd name="T4" fmla="*/ 59 w 64"/>
                <a:gd name="T5" fmla="*/ 58 h 181"/>
                <a:gd name="T6" fmla="*/ 64 w 64"/>
                <a:gd name="T7" fmla="*/ 41 h 181"/>
                <a:gd name="T8" fmla="*/ 0 w 64"/>
                <a:gd name="T9" fmla="*/ 63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"/>
                <a:gd name="T16" fmla="*/ 0 h 181"/>
                <a:gd name="T17" fmla="*/ 64 w 64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" h="181">
                  <a:moveTo>
                    <a:pt x="54" y="181"/>
                  </a:moveTo>
                  <a:cubicBezTo>
                    <a:pt x="45" y="144"/>
                    <a:pt x="40" y="135"/>
                    <a:pt x="48" y="91"/>
                  </a:cubicBezTo>
                  <a:cubicBezTo>
                    <a:pt x="50" y="79"/>
                    <a:pt x="56" y="69"/>
                    <a:pt x="59" y="58"/>
                  </a:cubicBezTo>
                  <a:cubicBezTo>
                    <a:pt x="61" y="52"/>
                    <a:pt x="64" y="41"/>
                    <a:pt x="64" y="41"/>
                  </a:cubicBezTo>
                  <a:cubicBezTo>
                    <a:pt x="38" y="0"/>
                    <a:pt x="0" y="22"/>
                    <a:pt x="0" y="63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425" name="Group 139"/>
            <p:cNvGrpSpPr>
              <a:grpSpLocks/>
            </p:cNvGrpSpPr>
            <p:nvPr/>
          </p:nvGrpSpPr>
          <p:grpSpPr bwMode="auto">
            <a:xfrm>
              <a:off x="1845" y="7265"/>
              <a:ext cx="171" cy="318"/>
              <a:chOff x="1823" y="1331"/>
              <a:chExt cx="171" cy="318"/>
            </a:xfrm>
          </p:grpSpPr>
          <p:sp>
            <p:nvSpPr>
              <p:cNvPr id="16478" name="Freeform 140"/>
              <p:cNvSpPr>
                <a:spLocks/>
              </p:cNvSpPr>
              <p:nvPr/>
            </p:nvSpPr>
            <p:spPr bwMode="auto">
              <a:xfrm>
                <a:off x="1823" y="1331"/>
                <a:ext cx="171" cy="318"/>
              </a:xfrm>
              <a:custGeom>
                <a:avLst/>
                <a:gdLst>
                  <a:gd name="T0" fmla="*/ 79 w 171"/>
                  <a:gd name="T1" fmla="*/ 0 h 318"/>
                  <a:gd name="T2" fmla="*/ 0 w 171"/>
                  <a:gd name="T3" fmla="*/ 290 h 318"/>
                  <a:gd name="T4" fmla="*/ 92 w 171"/>
                  <a:gd name="T5" fmla="*/ 318 h 318"/>
                  <a:gd name="T6" fmla="*/ 171 w 171"/>
                  <a:gd name="T7" fmla="*/ 28 h 318"/>
                  <a:gd name="T8" fmla="*/ 79 w 171"/>
                  <a:gd name="T9" fmla="*/ 0 h 3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1"/>
                  <a:gd name="T16" fmla="*/ 0 h 318"/>
                  <a:gd name="T17" fmla="*/ 171 w 171"/>
                  <a:gd name="T18" fmla="*/ 318 h 3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1" h="318">
                    <a:moveTo>
                      <a:pt x="79" y="0"/>
                    </a:moveTo>
                    <a:lnTo>
                      <a:pt x="0" y="290"/>
                    </a:lnTo>
                    <a:lnTo>
                      <a:pt x="92" y="318"/>
                    </a:lnTo>
                    <a:lnTo>
                      <a:pt x="171" y="2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9" name="Freeform 141"/>
              <p:cNvSpPr>
                <a:spLocks/>
              </p:cNvSpPr>
              <p:nvPr/>
            </p:nvSpPr>
            <p:spPr bwMode="auto">
              <a:xfrm>
                <a:off x="1823" y="1331"/>
                <a:ext cx="171" cy="318"/>
              </a:xfrm>
              <a:custGeom>
                <a:avLst/>
                <a:gdLst>
                  <a:gd name="T0" fmla="*/ 79 w 171"/>
                  <a:gd name="T1" fmla="*/ 0 h 318"/>
                  <a:gd name="T2" fmla="*/ 0 w 171"/>
                  <a:gd name="T3" fmla="*/ 290 h 318"/>
                  <a:gd name="T4" fmla="*/ 92 w 171"/>
                  <a:gd name="T5" fmla="*/ 318 h 318"/>
                  <a:gd name="T6" fmla="*/ 171 w 171"/>
                  <a:gd name="T7" fmla="*/ 28 h 318"/>
                  <a:gd name="T8" fmla="*/ 79 w 171"/>
                  <a:gd name="T9" fmla="*/ 0 h 3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1"/>
                  <a:gd name="T16" fmla="*/ 0 h 318"/>
                  <a:gd name="T17" fmla="*/ 171 w 171"/>
                  <a:gd name="T18" fmla="*/ 318 h 3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1" h="318">
                    <a:moveTo>
                      <a:pt x="79" y="0"/>
                    </a:moveTo>
                    <a:lnTo>
                      <a:pt x="0" y="290"/>
                    </a:lnTo>
                    <a:lnTo>
                      <a:pt x="92" y="318"/>
                    </a:lnTo>
                    <a:lnTo>
                      <a:pt x="171" y="28"/>
                    </a:lnTo>
                    <a:lnTo>
                      <a:pt x="79" y="0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26" name="Group 142"/>
            <p:cNvGrpSpPr>
              <a:grpSpLocks/>
            </p:cNvGrpSpPr>
            <p:nvPr/>
          </p:nvGrpSpPr>
          <p:grpSpPr bwMode="auto">
            <a:xfrm>
              <a:off x="1817" y="7701"/>
              <a:ext cx="163" cy="317"/>
              <a:chOff x="1795" y="1767"/>
              <a:chExt cx="163" cy="317"/>
            </a:xfrm>
          </p:grpSpPr>
          <p:sp>
            <p:nvSpPr>
              <p:cNvPr id="16476" name="Freeform 143"/>
              <p:cNvSpPr>
                <a:spLocks/>
              </p:cNvSpPr>
              <p:nvPr/>
            </p:nvSpPr>
            <p:spPr bwMode="auto">
              <a:xfrm>
                <a:off x="1795" y="1767"/>
                <a:ext cx="163" cy="317"/>
              </a:xfrm>
              <a:custGeom>
                <a:avLst/>
                <a:gdLst>
                  <a:gd name="T0" fmla="*/ 0 w 163"/>
                  <a:gd name="T1" fmla="*/ 24 h 317"/>
                  <a:gd name="T2" fmla="*/ 70 w 163"/>
                  <a:gd name="T3" fmla="*/ 317 h 317"/>
                  <a:gd name="T4" fmla="*/ 163 w 163"/>
                  <a:gd name="T5" fmla="*/ 292 h 317"/>
                  <a:gd name="T6" fmla="*/ 93 w 163"/>
                  <a:gd name="T7" fmla="*/ 0 h 317"/>
                  <a:gd name="T8" fmla="*/ 0 w 163"/>
                  <a:gd name="T9" fmla="*/ 24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3"/>
                  <a:gd name="T16" fmla="*/ 0 h 317"/>
                  <a:gd name="T17" fmla="*/ 163 w 163"/>
                  <a:gd name="T18" fmla="*/ 317 h 3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3" h="317">
                    <a:moveTo>
                      <a:pt x="0" y="24"/>
                    </a:moveTo>
                    <a:lnTo>
                      <a:pt x="70" y="317"/>
                    </a:lnTo>
                    <a:lnTo>
                      <a:pt x="163" y="292"/>
                    </a:lnTo>
                    <a:lnTo>
                      <a:pt x="93" y="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7" name="Freeform 144"/>
              <p:cNvSpPr>
                <a:spLocks/>
              </p:cNvSpPr>
              <p:nvPr/>
            </p:nvSpPr>
            <p:spPr bwMode="auto">
              <a:xfrm>
                <a:off x="1795" y="1767"/>
                <a:ext cx="163" cy="317"/>
              </a:xfrm>
              <a:custGeom>
                <a:avLst/>
                <a:gdLst>
                  <a:gd name="T0" fmla="*/ 0 w 163"/>
                  <a:gd name="T1" fmla="*/ 24 h 317"/>
                  <a:gd name="T2" fmla="*/ 70 w 163"/>
                  <a:gd name="T3" fmla="*/ 317 h 317"/>
                  <a:gd name="T4" fmla="*/ 163 w 163"/>
                  <a:gd name="T5" fmla="*/ 292 h 317"/>
                  <a:gd name="T6" fmla="*/ 93 w 163"/>
                  <a:gd name="T7" fmla="*/ 0 h 317"/>
                  <a:gd name="T8" fmla="*/ 0 w 163"/>
                  <a:gd name="T9" fmla="*/ 24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3"/>
                  <a:gd name="T16" fmla="*/ 0 h 317"/>
                  <a:gd name="T17" fmla="*/ 163 w 163"/>
                  <a:gd name="T18" fmla="*/ 317 h 3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3" h="317">
                    <a:moveTo>
                      <a:pt x="0" y="24"/>
                    </a:moveTo>
                    <a:lnTo>
                      <a:pt x="70" y="317"/>
                    </a:lnTo>
                    <a:lnTo>
                      <a:pt x="163" y="292"/>
                    </a:lnTo>
                    <a:lnTo>
                      <a:pt x="93" y="0"/>
                    </a:lnTo>
                    <a:lnTo>
                      <a:pt x="0" y="24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27" name="Group 145"/>
            <p:cNvGrpSpPr>
              <a:grpSpLocks/>
            </p:cNvGrpSpPr>
            <p:nvPr/>
          </p:nvGrpSpPr>
          <p:grpSpPr bwMode="auto">
            <a:xfrm>
              <a:off x="2171" y="7098"/>
              <a:ext cx="157" cy="316"/>
              <a:chOff x="2149" y="1164"/>
              <a:chExt cx="157" cy="316"/>
            </a:xfrm>
          </p:grpSpPr>
          <p:sp>
            <p:nvSpPr>
              <p:cNvPr id="16474" name="Freeform 146"/>
              <p:cNvSpPr>
                <a:spLocks/>
              </p:cNvSpPr>
              <p:nvPr/>
            </p:nvSpPr>
            <p:spPr bwMode="auto">
              <a:xfrm>
                <a:off x="2149" y="1164"/>
                <a:ext cx="157" cy="316"/>
              </a:xfrm>
              <a:custGeom>
                <a:avLst/>
                <a:gdLst>
                  <a:gd name="T0" fmla="*/ 64 w 157"/>
                  <a:gd name="T1" fmla="*/ 0 h 316"/>
                  <a:gd name="T2" fmla="*/ 0 w 157"/>
                  <a:gd name="T3" fmla="*/ 294 h 316"/>
                  <a:gd name="T4" fmla="*/ 94 w 157"/>
                  <a:gd name="T5" fmla="*/ 316 h 316"/>
                  <a:gd name="T6" fmla="*/ 157 w 157"/>
                  <a:gd name="T7" fmla="*/ 22 h 316"/>
                  <a:gd name="T8" fmla="*/ 64 w 157"/>
                  <a:gd name="T9" fmla="*/ 0 h 3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7"/>
                  <a:gd name="T16" fmla="*/ 0 h 316"/>
                  <a:gd name="T17" fmla="*/ 157 w 157"/>
                  <a:gd name="T18" fmla="*/ 316 h 3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7" h="316">
                    <a:moveTo>
                      <a:pt x="64" y="0"/>
                    </a:moveTo>
                    <a:lnTo>
                      <a:pt x="0" y="294"/>
                    </a:lnTo>
                    <a:lnTo>
                      <a:pt x="94" y="316"/>
                    </a:lnTo>
                    <a:lnTo>
                      <a:pt x="157" y="22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5" name="Freeform 147"/>
              <p:cNvSpPr>
                <a:spLocks/>
              </p:cNvSpPr>
              <p:nvPr/>
            </p:nvSpPr>
            <p:spPr bwMode="auto">
              <a:xfrm>
                <a:off x="2149" y="1164"/>
                <a:ext cx="157" cy="316"/>
              </a:xfrm>
              <a:custGeom>
                <a:avLst/>
                <a:gdLst>
                  <a:gd name="T0" fmla="*/ 64 w 157"/>
                  <a:gd name="T1" fmla="*/ 0 h 316"/>
                  <a:gd name="T2" fmla="*/ 0 w 157"/>
                  <a:gd name="T3" fmla="*/ 294 h 316"/>
                  <a:gd name="T4" fmla="*/ 94 w 157"/>
                  <a:gd name="T5" fmla="*/ 316 h 316"/>
                  <a:gd name="T6" fmla="*/ 157 w 157"/>
                  <a:gd name="T7" fmla="*/ 22 h 316"/>
                  <a:gd name="T8" fmla="*/ 64 w 157"/>
                  <a:gd name="T9" fmla="*/ 0 h 3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7"/>
                  <a:gd name="T16" fmla="*/ 0 h 316"/>
                  <a:gd name="T17" fmla="*/ 157 w 157"/>
                  <a:gd name="T18" fmla="*/ 316 h 3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7" h="316">
                    <a:moveTo>
                      <a:pt x="64" y="0"/>
                    </a:moveTo>
                    <a:lnTo>
                      <a:pt x="0" y="294"/>
                    </a:lnTo>
                    <a:lnTo>
                      <a:pt x="94" y="316"/>
                    </a:lnTo>
                    <a:lnTo>
                      <a:pt x="157" y="22"/>
                    </a:lnTo>
                    <a:lnTo>
                      <a:pt x="64" y="0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28" name="Group 148"/>
            <p:cNvGrpSpPr>
              <a:grpSpLocks/>
            </p:cNvGrpSpPr>
            <p:nvPr/>
          </p:nvGrpSpPr>
          <p:grpSpPr bwMode="auto">
            <a:xfrm>
              <a:off x="2215" y="7536"/>
              <a:ext cx="134" cy="312"/>
              <a:chOff x="2193" y="1602"/>
              <a:chExt cx="134" cy="312"/>
            </a:xfrm>
          </p:grpSpPr>
          <p:sp>
            <p:nvSpPr>
              <p:cNvPr id="16472" name="Freeform 149"/>
              <p:cNvSpPr>
                <a:spLocks/>
              </p:cNvSpPr>
              <p:nvPr/>
            </p:nvSpPr>
            <p:spPr bwMode="auto">
              <a:xfrm>
                <a:off x="2193" y="1602"/>
                <a:ext cx="134" cy="312"/>
              </a:xfrm>
              <a:custGeom>
                <a:avLst/>
                <a:gdLst>
                  <a:gd name="T0" fmla="*/ 39 w 134"/>
                  <a:gd name="T1" fmla="*/ 0 h 312"/>
                  <a:gd name="T2" fmla="*/ 0 w 134"/>
                  <a:gd name="T3" fmla="*/ 298 h 312"/>
                  <a:gd name="T4" fmla="*/ 94 w 134"/>
                  <a:gd name="T5" fmla="*/ 312 h 312"/>
                  <a:gd name="T6" fmla="*/ 134 w 134"/>
                  <a:gd name="T7" fmla="*/ 13 h 312"/>
                  <a:gd name="T8" fmla="*/ 39 w 134"/>
                  <a:gd name="T9" fmla="*/ 0 h 3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4"/>
                  <a:gd name="T16" fmla="*/ 0 h 312"/>
                  <a:gd name="T17" fmla="*/ 134 w 134"/>
                  <a:gd name="T18" fmla="*/ 312 h 3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4" h="312">
                    <a:moveTo>
                      <a:pt x="39" y="0"/>
                    </a:moveTo>
                    <a:lnTo>
                      <a:pt x="0" y="298"/>
                    </a:lnTo>
                    <a:lnTo>
                      <a:pt x="94" y="312"/>
                    </a:lnTo>
                    <a:lnTo>
                      <a:pt x="134" y="13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3" name="Freeform 150"/>
              <p:cNvSpPr>
                <a:spLocks/>
              </p:cNvSpPr>
              <p:nvPr/>
            </p:nvSpPr>
            <p:spPr bwMode="auto">
              <a:xfrm>
                <a:off x="2193" y="1602"/>
                <a:ext cx="134" cy="312"/>
              </a:xfrm>
              <a:custGeom>
                <a:avLst/>
                <a:gdLst>
                  <a:gd name="T0" fmla="*/ 39 w 134"/>
                  <a:gd name="T1" fmla="*/ 0 h 312"/>
                  <a:gd name="T2" fmla="*/ 0 w 134"/>
                  <a:gd name="T3" fmla="*/ 298 h 312"/>
                  <a:gd name="T4" fmla="*/ 94 w 134"/>
                  <a:gd name="T5" fmla="*/ 312 h 312"/>
                  <a:gd name="T6" fmla="*/ 134 w 134"/>
                  <a:gd name="T7" fmla="*/ 13 h 312"/>
                  <a:gd name="T8" fmla="*/ 39 w 134"/>
                  <a:gd name="T9" fmla="*/ 0 h 3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4"/>
                  <a:gd name="T16" fmla="*/ 0 h 312"/>
                  <a:gd name="T17" fmla="*/ 134 w 134"/>
                  <a:gd name="T18" fmla="*/ 312 h 3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4" h="312">
                    <a:moveTo>
                      <a:pt x="39" y="0"/>
                    </a:moveTo>
                    <a:lnTo>
                      <a:pt x="0" y="298"/>
                    </a:lnTo>
                    <a:lnTo>
                      <a:pt x="94" y="312"/>
                    </a:lnTo>
                    <a:lnTo>
                      <a:pt x="134" y="13"/>
                    </a:lnTo>
                    <a:lnTo>
                      <a:pt x="39" y="0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29" name="Group 151"/>
            <p:cNvGrpSpPr>
              <a:grpSpLocks/>
            </p:cNvGrpSpPr>
            <p:nvPr/>
          </p:nvGrpSpPr>
          <p:grpSpPr bwMode="auto">
            <a:xfrm>
              <a:off x="2004" y="7432"/>
              <a:ext cx="173" cy="318"/>
              <a:chOff x="1982" y="1498"/>
              <a:chExt cx="173" cy="318"/>
            </a:xfrm>
          </p:grpSpPr>
          <p:sp>
            <p:nvSpPr>
              <p:cNvPr id="16470" name="Freeform 152"/>
              <p:cNvSpPr>
                <a:spLocks/>
              </p:cNvSpPr>
              <p:nvPr/>
            </p:nvSpPr>
            <p:spPr bwMode="auto">
              <a:xfrm>
                <a:off x="1982" y="1498"/>
                <a:ext cx="173" cy="318"/>
              </a:xfrm>
              <a:custGeom>
                <a:avLst/>
                <a:gdLst>
                  <a:gd name="T0" fmla="*/ 0 w 173"/>
                  <a:gd name="T1" fmla="*/ 29 h 318"/>
                  <a:gd name="T2" fmla="*/ 81 w 173"/>
                  <a:gd name="T3" fmla="*/ 318 h 318"/>
                  <a:gd name="T4" fmla="*/ 173 w 173"/>
                  <a:gd name="T5" fmla="*/ 290 h 318"/>
                  <a:gd name="T6" fmla="*/ 92 w 173"/>
                  <a:gd name="T7" fmla="*/ 0 h 318"/>
                  <a:gd name="T8" fmla="*/ 0 w 173"/>
                  <a:gd name="T9" fmla="*/ 29 h 3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3"/>
                  <a:gd name="T16" fmla="*/ 0 h 318"/>
                  <a:gd name="T17" fmla="*/ 173 w 173"/>
                  <a:gd name="T18" fmla="*/ 318 h 3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3" h="318">
                    <a:moveTo>
                      <a:pt x="0" y="29"/>
                    </a:moveTo>
                    <a:lnTo>
                      <a:pt x="81" y="318"/>
                    </a:lnTo>
                    <a:lnTo>
                      <a:pt x="173" y="290"/>
                    </a:lnTo>
                    <a:lnTo>
                      <a:pt x="92" y="0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1" name="Freeform 153"/>
              <p:cNvSpPr>
                <a:spLocks/>
              </p:cNvSpPr>
              <p:nvPr/>
            </p:nvSpPr>
            <p:spPr bwMode="auto">
              <a:xfrm>
                <a:off x="1982" y="1498"/>
                <a:ext cx="173" cy="318"/>
              </a:xfrm>
              <a:custGeom>
                <a:avLst/>
                <a:gdLst>
                  <a:gd name="T0" fmla="*/ 0 w 173"/>
                  <a:gd name="T1" fmla="*/ 29 h 318"/>
                  <a:gd name="T2" fmla="*/ 81 w 173"/>
                  <a:gd name="T3" fmla="*/ 318 h 318"/>
                  <a:gd name="T4" fmla="*/ 173 w 173"/>
                  <a:gd name="T5" fmla="*/ 290 h 318"/>
                  <a:gd name="T6" fmla="*/ 92 w 173"/>
                  <a:gd name="T7" fmla="*/ 0 h 318"/>
                  <a:gd name="T8" fmla="*/ 0 w 173"/>
                  <a:gd name="T9" fmla="*/ 29 h 3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3"/>
                  <a:gd name="T16" fmla="*/ 0 h 318"/>
                  <a:gd name="T17" fmla="*/ 173 w 173"/>
                  <a:gd name="T18" fmla="*/ 318 h 3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3" h="318">
                    <a:moveTo>
                      <a:pt x="0" y="29"/>
                    </a:moveTo>
                    <a:lnTo>
                      <a:pt x="81" y="318"/>
                    </a:lnTo>
                    <a:lnTo>
                      <a:pt x="173" y="290"/>
                    </a:lnTo>
                    <a:lnTo>
                      <a:pt x="92" y="0"/>
                    </a:lnTo>
                    <a:lnTo>
                      <a:pt x="0" y="29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30" name="Group 154"/>
            <p:cNvGrpSpPr>
              <a:grpSpLocks/>
            </p:cNvGrpSpPr>
            <p:nvPr/>
          </p:nvGrpSpPr>
          <p:grpSpPr bwMode="auto">
            <a:xfrm>
              <a:off x="2457" y="7910"/>
              <a:ext cx="96" cy="301"/>
              <a:chOff x="2435" y="1976"/>
              <a:chExt cx="96" cy="301"/>
            </a:xfrm>
          </p:grpSpPr>
          <p:sp>
            <p:nvSpPr>
              <p:cNvPr id="16468" name="Rectangle 155"/>
              <p:cNvSpPr>
                <a:spLocks noChangeArrowheads="1"/>
              </p:cNvSpPr>
              <p:nvPr/>
            </p:nvSpPr>
            <p:spPr bwMode="auto">
              <a:xfrm>
                <a:off x="2435" y="1976"/>
                <a:ext cx="96" cy="301"/>
              </a:xfrm>
              <a:prstGeom prst="rect">
                <a:avLst/>
              </a:prstGeom>
              <a:solidFill>
                <a:srgbClr val="00CC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9" name="Rectangle 156"/>
              <p:cNvSpPr>
                <a:spLocks noChangeArrowheads="1"/>
              </p:cNvSpPr>
              <p:nvPr/>
            </p:nvSpPr>
            <p:spPr bwMode="auto">
              <a:xfrm>
                <a:off x="2435" y="1976"/>
                <a:ext cx="96" cy="301"/>
              </a:xfrm>
              <a:prstGeom prst="rect">
                <a:avLst/>
              </a:prstGeom>
              <a:noFill/>
              <a:ln w="19050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31" name="Group 157"/>
            <p:cNvGrpSpPr>
              <a:grpSpLocks/>
            </p:cNvGrpSpPr>
            <p:nvPr/>
          </p:nvGrpSpPr>
          <p:grpSpPr bwMode="auto">
            <a:xfrm>
              <a:off x="2421" y="7533"/>
              <a:ext cx="168" cy="318"/>
              <a:chOff x="2399" y="1599"/>
              <a:chExt cx="168" cy="318"/>
            </a:xfrm>
          </p:grpSpPr>
          <p:sp>
            <p:nvSpPr>
              <p:cNvPr id="16466" name="Freeform 158"/>
              <p:cNvSpPr>
                <a:spLocks/>
              </p:cNvSpPr>
              <p:nvPr/>
            </p:nvSpPr>
            <p:spPr bwMode="auto">
              <a:xfrm>
                <a:off x="2399" y="1599"/>
                <a:ext cx="168" cy="318"/>
              </a:xfrm>
              <a:custGeom>
                <a:avLst/>
                <a:gdLst>
                  <a:gd name="T0" fmla="*/ 0 w 168"/>
                  <a:gd name="T1" fmla="*/ 27 h 318"/>
                  <a:gd name="T2" fmla="*/ 76 w 168"/>
                  <a:gd name="T3" fmla="*/ 318 h 318"/>
                  <a:gd name="T4" fmla="*/ 168 w 168"/>
                  <a:gd name="T5" fmla="*/ 291 h 318"/>
                  <a:gd name="T6" fmla="*/ 92 w 168"/>
                  <a:gd name="T7" fmla="*/ 0 h 318"/>
                  <a:gd name="T8" fmla="*/ 0 w 168"/>
                  <a:gd name="T9" fmla="*/ 27 h 3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8"/>
                  <a:gd name="T16" fmla="*/ 0 h 318"/>
                  <a:gd name="T17" fmla="*/ 168 w 168"/>
                  <a:gd name="T18" fmla="*/ 318 h 3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8" h="318">
                    <a:moveTo>
                      <a:pt x="0" y="27"/>
                    </a:moveTo>
                    <a:lnTo>
                      <a:pt x="76" y="318"/>
                    </a:lnTo>
                    <a:lnTo>
                      <a:pt x="168" y="291"/>
                    </a:lnTo>
                    <a:lnTo>
                      <a:pt x="92" y="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7" name="Freeform 159"/>
              <p:cNvSpPr>
                <a:spLocks/>
              </p:cNvSpPr>
              <p:nvPr/>
            </p:nvSpPr>
            <p:spPr bwMode="auto">
              <a:xfrm>
                <a:off x="2399" y="1599"/>
                <a:ext cx="168" cy="318"/>
              </a:xfrm>
              <a:custGeom>
                <a:avLst/>
                <a:gdLst>
                  <a:gd name="T0" fmla="*/ 0 w 168"/>
                  <a:gd name="T1" fmla="*/ 27 h 318"/>
                  <a:gd name="T2" fmla="*/ 76 w 168"/>
                  <a:gd name="T3" fmla="*/ 318 h 318"/>
                  <a:gd name="T4" fmla="*/ 168 w 168"/>
                  <a:gd name="T5" fmla="*/ 291 h 318"/>
                  <a:gd name="T6" fmla="*/ 92 w 168"/>
                  <a:gd name="T7" fmla="*/ 0 h 318"/>
                  <a:gd name="T8" fmla="*/ 0 w 168"/>
                  <a:gd name="T9" fmla="*/ 27 h 3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8"/>
                  <a:gd name="T16" fmla="*/ 0 h 318"/>
                  <a:gd name="T17" fmla="*/ 168 w 168"/>
                  <a:gd name="T18" fmla="*/ 318 h 3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8" h="318">
                    <a:moveTo>
                      <a:pt x="0" y="27"/>
                    </a:moveTo>
                    <a:lnTo>
                      <a:pt x="76" y="318"/>
                    </a:lnTo>
                    <a:lnTo>
                      <a:pt x="168" y="291"/>
                    </a:lnTo>
                    <a:lnTo>
                      <a:pt x="92" y="0"/>
                    </a:lnTo>
                    <a:lnTo>
                      <a:pt x="0" y="27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32" name="Group 160"/>
            <p:cNvGrpSpPr>
              <a:grpSpLocks/>
            </p:cNvGrpSpPr>
            <p:nvPr/>
          </p:nvGrpSpPr>
          <p:grpSpPr bwMode="auto">
            <a:xfrm>
              <a:off x="2489" y="7131"/>
              <a:ext cx="159" cy="317"/>
              <a:chOff x="2467" y="1197"/>
              <a:chExt cx="159" cy="317"/>
            </a:xfrm>
          </p:grpSpPr>
          <p:sp>
            <p:nvSpPr>
              <p:cNvPr id="16464" name="Freeform 161"/>
              <p:cNvSpPr>
                <a:spLocks/>
              </p:cNvSpPr>
              <p:nvPr/>
            </p:nvSpPr>
            <p:spPr bwMode="auto">
              <a:xfrm>
                <a:off x="2467" y="1197"/>
                <a:ext cx="159" cy="317"/>
              </a:xfrm>
              <a:custGeom>
                <a:avLst/>
                <a:gdLst>
                  <a:gd name="T0" fmla="*/ 0 w 159"/>
                  <a:gd name="T1" fmla="*/ 24 h 317"/>
                  <a:gd name="T2" fmla="*/ 66 w 159"/>
                  <a:gd name="T3" fmla="*/ 317 h 317"/>
                  <a:gd name="T4" fmla="*/ 159 w 159"/>
                  <a:gd name="T5" fmla="*/ 294 h 317"/>
                  <a:gd name="T6" fmla="*/ 93 w 159"/>
                  <a:gd name="T7" fmla="*/ 0 h 317"/>
                  <a:gd name="T8" fmla="*/ 0 w 159"/>
                  <a:gd name="T9" fmla="*/ 24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9"/>
                  <a:gd name="T16" fmla="*/ 0 h 317"/>
                  <a:gd name="T17" fmla="*/ 159 w 159"/>
                  <a:gd name="T18" fmla="*/ 317 h 3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9" h="317">
                    <a:moveTo>
                      <a:pt x="0" y="24"/>
                    </a:moveTo>
                    <a:lnTo>
                      <a:pt x="66" y="317"/>
                    </a:lnTo>
                    <a:lnTo>
                      <a:pt x="159" y="294"/>
                    </a:lnTo>
                    <a:lnTo>
                      <a:pt x="93" y="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5" name="Freeform 162"/>
              <p:cNvSpPr>
                <a:spLocks/>
              </p:cNvSpPr>
              <p:nvPr/>
            </p:nvSpPr>
            <p:spPr bwMode="auto">
              <a:xfrm>
                <a:off x="2467" y="1197"/>
                <a:ext cx="159" cy="317"/>
              </a:xfrm>
              <a:custGeom>
                <a:avLst/>
                <a:gdLst>
                  <a:gd name="T0" fmla="*/ 0 w 159"/>
                  <a:gd name="T1" fmla="*/ 24 h 317"/>
                  <a:gd name="T2" fmla="*/ 66 w 159"/>
                  <a:gd name="T3" fmla="*/ 317 h 317"/>
                  <a:gd name="T4" fmla="*/ 159 w 159"/>
                  <a:gd name="T5" fmla="*/ 294 h 317"/>
                  <a:gd name="T6" fmla="*/ 93 w 159"/>
                  <a:gd name="T7" fmla="*/ 0 h 317"/>
                  <a:gd name="T8" fmla="*/ 0 w 159"/>
                  <a:gd name="T9" fmla="*/ 24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9"/>
                  <a:gd name="T16" fmla="*/ 0 h 317"/>
                  <a:gd name="T17" fmla="*/ 159 w 159"/>
                  <a:gd name="T18" fmla="*/ 317 h 3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9" h="317">
                    <a:moveTo>
                      <a:pt x="0" y="24"/>
                    </a:moveTo>
                    <a:lnTo>
                      <a:pt x="66" y="317"/>
                    </a:lnTo>
                    <a:lnTo>
                      <a:pt x="159" y="294"/>
                    </a:lnTo>
                    <a:lnTo>
                      <a:pt x="93" y="0"/>
                    </a:lnTo>
                    <a:lnTo>
                      <a:pt x="0" y="24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33" name="Group 163"/>
            <p:cNvGrpSpPr>
              <a:grpSpLocks/>
            </p:cNvGrpSpPr>
            <p:nvPr/>
          </p:nvGrpSpPr>
          <p:grpSpPr bwMode="auto">
            <a:xfrm>
              <a:off x="2175" y="7903"/>
              <a:ext cx="213" cy="315"/>
              <a:chOff x="2153" y="1969"/>
              <a:chExt cx="213" cy="315"/>
            </a:xfrm>
          </p:grpSpPr>
          <p:sp>
            <p:nvSpPr>
              <p:cNvPr id="16462" name="Freeform 164"/>
              <p:cNvSpPr>
                <a:spLocks/>
              </p:cNvSpPr>
              <p:nvPr/>
            </p:nvSpPr>
            <p:spPr bwMode="auto">
              <a:xfrm>
                <a:off x="2153" y="1969"/>
                <a:ext cx="213" cy="315"/>
              </a:xfrm>
              <a:custGeom>
                <a:avLst/>
                <a:gdLst>
                  <a:gd name="T0" fmla="*/ 128 w 213"/>
                  <a:gd name="T1" fmla="*/ 0 h 315"/>
                  <a:gd name="T2" fmla="*/ 0 w 213"/>
                  <a:gd name="T3" fmla="*/ 270 h 315"/>
                  <a:gd name="T4" fmla="*/ 86 w 213"/>
                  <a:gd name="T5" fmla="*/ 315 h 315"/>
                  <a:gd name="T6" fmla="*/ 213 w 213"/>
                  <a:gd name="T7" fmla="*/ 45 h 315"/>
                  <a:gd name="T8" fmla="*/ 128 w 213"/>
                  <a:gd name="T9" fmla="*/ 0 h 3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3"/>
                  <a:gd name="T16" fmla="*/ 0 h 315"/>
                  <a:gd name="T17" fmla="*/ 213 w 213"/>
                  <a:gd name="T18" fmla="*/ 315 h 3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3" h="315">
                    <a:moveTo>
                      <a:pt x="128" y="0"/>
                    </a:moveTo>
                    <a:lnTo>
                      <a:pt x="0" y="270"/>
                    </a:lnTo>
                    <a:lnTo>
                      <a:pt x="86" y="315"/>
                    </a:lnTo>
                    <a:lnTo>
                      <a:pt x="213" y="45"/>
                    </a:lnTo>
                    <a:lnTo>
                      <a:pt x="128" y="0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3" name="Freeform 165"/>
              <p:cNvSpPr>
                <a:spLocks/>
              </p:cNvSpPr>
              <p:nvPr/>
            </p:nvSpPr>
            <p:spPr bwMode="auto">
              <a:xfrm>
                <a:off x="2153" y="1969"/>
                <a:ext cx="213" cy="315"/>
              </a:xfrm>
              <a:custGeom>
                <a:avLst/>
                <a:gdLst>
                  <a:gd name="T0" fmla="*/ 128 w 213"/>
                  <a:gd name="T1" fmla="*/ 0 h 315"/>
                  <a:gd name="T2" fmla="*/ 0 w 213"/>
                  <a:gd name="T3" fmla="*/ 270 h 315"/>
                  <a:gd name="T4" fmla="*/ 86 w 213"/>
                  <a:gd name="T5" fmla="*/ 315 h 315"/>
                  <a:gd name="T6" fmla="*/ 213 w 213"/>
                  <a:gd name="T7" fmla="*/ 45 h 315"/>
                  <a:gd name="T8" fmla="*/ 128 w 213"/>
                  <a:gd name="T9" fmla="*/ 0 h 3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3"/>
                  <a:gd name="T16" fmla="*/ 0 h 315"/>
                  <a:gd name="T17" fmla="*/ 213 w 213"/>
                  <a:gd name="T18" fmla="*/ 315 h 3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3" h="315">
                    <a:moveTo>
                      <a:pt x="128" y="0"/>
                    </a:moveTo>
                    <a:lnTo>
                      <a:pt x="0" y="270"/>
                    </a:lnTo>
                    <a:lnTo>
                      <a:pt x="86" y="315"/>
                    </a:lnTo>
                    <a:lnTo>
                      <a:pt x="213" y="45"/>
                    </a:lnTo>
                    <a:lnTo>
                      <a:pt x="128" y="0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34" name="Group 166"/>
            <p:cNvGrpSpPr>
              <a:grpSpLocks/>
            </p:cNvGrpSpPr>
            <p:nvPr/>
          </p:nvGrpSpPr>
          <p:grpSpPr bwMode="auto">
            <a:xfrm>
              <a:off x="2680" y="7366"/>
              <a:ext cx="160" cy="317"/>
              <a:chOff x="2658" y="1432"/>
              <a:chExt cx="160" cy="317"/>
            </a:xfrm>
          </p:grpSpPr>
          <p:sp>
            <p:nvSpPr>
              <p:cNvPr id="16460" name="Freeform 167"/>
              <p:cNvSpPr>
                <a:spLocks/>
              </p:cNvSpPr>
              <p:nvPr/>
            </p:nvSpPr>
            <p:spPr bwMode="auto">
              <a:xfrm>
                <a:off x="2658" y="1432"/>
                <a:ext cx="160" cy="317"/>
              </a:xfrm>
              <a:custGeom>
                <a:avLst/>
                <a:gdLst>
                  <a:gd name="T0" fmla="*/ 0 w 160"/>
                  <a:gd name="T1" fmla="*/ 23 h 317"/>
                  <a:gd name="T2" fmla="*/ 67 w 160"/>
                  <a:gd name="T3" fmla="*/ 317 h 317"/>
                  <a:gd name="T4" fmla="*/ 160 w 160"/>
                  <a:gd name="T5" fmla="*/ 293 h 317"/>
                  <a:gd name="T6" fmla="*/ 93 w 160"/>
                  <a:gd name="T7" fmla="*/ 0 h 317"/>
                  <a:gd name="T8" fmla="*/ 0 w 160"/>
                  <a:gd name="T9" fmla="*/ 23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0"/>
                  <a:gd name="T16" fmla="*/ 0 h 317"/>
                  <a:gd name="T17" fmla="*/ 160 w 160"/>
                  <a:gd name="T18" fmla="*/ 317 h 3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0" h="317">
                    <a:moveTo>
                      <a:pt x="0" y="23"/>
                    </a:moveTo>
                    <a:lnTo>
                      <a:pt x="67" y="317"/>
                    </a:lnTo>
                    <a:lnTo>
                      <a:pt x="160" y="293"/>
                    </a:lnTo>
                    <a:lnTo>
                      <a:pt x="93" y="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1" name="Freeform 168"/>
              <p:cNvSpPr>
                <a:spLocks/>
              </p:cNvSpPr>
              <p:nvPr/>
            </p:nvSpPr>
            <p:spPr bwMode="auto">
              <a:xfrm>
                <a:off x="2658" y="1432"/>
                <a:ext cx="160" cy="317"/>
              </a:xfrm>
              <a:custGeom>
                <a:avLst/>
                <a:gdLst>
                  <a:gd name="T0" fmla="*/ 0 w 160"/>
                  <a:gd name="T1" fmla="*/ 23 h 317"/>
                  <a:gd name="T2" fmla="*/ 67 w 160"/>
                  <a:gd name="T3" fmla="*/ 317 h 317"/>
                  <a:gd name="T4" fmla="*/ 160 w 160"/>
                  <a:gd name="T5" fmla="*/ 293 h 317"/>
                  <a:gd name="T6" fmla="*/ 93 w 160"/>
                  <a:gd name="T7" fmla="*/ 0 h 317"/>
                  <a:gd name="T8" fmla="*/ 0 w 160"/>
                  <a:gd name="T9" fmla="*/ 23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0"/>
                  <a:gd name="T16" fmla="*/ 0 h 317"/>
                  <a:gd name="T17" fmla="*/ 160 w 160"/>
                  <a:gd name="T18" fmla="*/ 317 h 3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0" h="317">
                    <a:moveTo>
                      <a:pt x="0" y="23"/>
                    </a:moveTo>
                    <a:lnTo>
                      <a:pt x="67" y="317"/>
                    </a:lnTo>
                    <a:lnTo>
                      <a:pt x="160" y="293"/>
                    </a:lnTo>
                    <a:lnTo>
                      <a:pt x="93" y="0"/>
                    </a:lnTo>
                    <a:lnTo>
                      <a:pt x="0" y="23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35" name="Group 169"/>
            <p:cNvGrpSpPr>
              <a:grpSpLocks/>
            </p:cNvGrpSpPr>
            <p:nvPr/>
          </p:nvGrpSpPr>
          <p:grpSpPr bwMode="auto">
            <a:xfrm>
              <a:off x="2023" y="7904"/>
              <a:ext cx="134" cy="313"/>
              <a:chOff x="2001" y="1970"/>
              <a:chExt cx="134" cy="313"/>
            </a:xfrm>
          </p:grpSpPr>
          <p:sp>
            <p:nvSpPr>
              <p:cNvPr id="16458" name="Freeform 170"/>
              <p:cNvSpPr>
                <a:spLocks/>
              </p:cNvSpPr>
              <p:nvPr/>
            </p:nvSpPr>
            <p:spPr bwMode="auto">
              <a:xfrm>
                <a:off x="2001" y="1970"/>
                <a:ext cx="134" cy="313"/>
              </a:xfrm>
              <a:custGeom>
                <a:avLst/>
                <a:gdLst>
                  <a:gd name="T0" fmla="*/ 40 w 134"/>
                  <a:gd name="T1" fmla="*/ 0 h 313"/>
                  <a:gd name="T2" fmla="*/ 0 w 134"/>
                  <a:gd name="T3" fmla="*/ 299 h 313"/>
                  <a:gd name="T4" fmla="*/ 95 w 134"/>
                  <a:gd name="T5" fmla="*/ 313 h 313"/>
                  <a:gd name="T6" fmla="*/ 134 w 134"/>
                  <a:gd name="T7" fmla="*/ 14 h 313"/>
                  <a:gd name="T8" fmla="*/ 40 w 134"/>
                  <a:gd name="T9" fmla="*/ 0 h 3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4"/>
                  <a:gd name="T16" fmla="*/ 0 h 313"/>
                  <a:gd name="T17" fmla="*/ 134 w 134"/>
                  <a:gd name="T18" fmla="*/ 313 h 3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4" h="313">
                    <a:moveTo>
                      <a:pt x="40" y="0"/>
                    </a:moveTo>
                    <a:lnTo>
                      <a:pt x="0" y="299"/>
                    </a:lnTo>
                    <a:lnTo>
                      <a:pt x="95" y="313"/>
                    </a:lnTo>
                    <a:lnTo>
                      <a:pt x="134" y="14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9" name="Freeform 171"/>
              <p:cNvSpPr>
                <a:spLocks/>
              </p:cNvSpPr>
              <p:nvPr/>
            </p:nvSpPr>
            <p:spPr bwMode="auto">
              <a:xfrm>
                <a:off x="2001" y="1970"/>
                <a:ext cx="134" cy="313"/>
              </a:xfrm>
              <a:custGeom>
                <a:avLst/>
                <a:gdLst>
                  <a:gd name="T0" fmla="*/ 40 w 134"/>
                  <a:gd name="T1" fmla="*/ 0 h 313"/>
                  <a:gd name="T2" fmla="*/ 0 w 134"/>
                  <a:gd name="T3" fmla="*/ 299 h 313"/>
                  <a:gd name="T4" fmla="*/ 95 w 134"/>
                  <a:gd name="T5" fmla="*/ 313 h 313"/>
                  <a:gd name="T6" fmla="*/ 134 w 134"/>
                  <a:gd name="T7" fmla="*/ 14 h 313"/>
                  <a:gd name="T8" fmla="*/ 40 w 134"/>
                  <a:gd name="T9" fmla="*/ 0 h 3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4"/>
                  <a:gd name="T16" fmla="*/ 0 h 313"/>
                  <a:gd name="T17" fmla="*/ 134 w 134"/>
                  <a:gd name="T18" fmla="*/ 313 h 3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4" h="313">
                    <a:moveTo>
                      <a:pt x="40" y="0"/>
                    </a:moveTo>
                    <a:lnTo>
                      <a:pt x="0" y="299"/>
                    </a:lnTo>
                    <a:lnTo>
                      <a:pt x="95" y="313"/>
                    </a:lnTo>
                    <a:lnTo>
                      <a:pt x="134" y="14"/>
                    </a:lnTo>
                    <a:lnTo>
                      <a:pt x="40" y="0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36" name="Group 172"/>
            <p:cNvGrpSpPr>
              <a:grpSpLocks/>
            </p:cNvGrpSpPr>
            <p:nvPr/>
          </p:nvGrpSpPr>
          <p:grpSpPr bwMode="auto">
            <a:xfrm>
              <a:off x="2019" y="7066"/>
              <a:ext cx="142" cy="314"/>
              <a:chOff x="1997" y="1132"/>
              <a:chExt cx="142" cy="314"/>
            </a:xfrm>
          </p:grpSpPr>
          <p:sp>
            <p:nvSpPr>
              <p:cNvPr id="16456" name="Freeform 173"/>
              <p:cNvSpPr>
                <a:spLocks/>
              </p:cNvSpPr>
              <p:nvPr/>
            </p:nvSpPr>
            <p:spPr bwMode="auto">
              <a:xfrm>
                <a:off x="1997" y="1132"/>
                <a:ext cx="142" cy="314"/>
              </a:xfrm>
              <a:custGeom>
                <a:avLst/>
                <a:gdLst>
                  <a:gd name="T0" fmla="*/ 48 w 142"/>
                  <a:gd name="T1" fmla="*/ 0 h 314"/>
                  <a:gd name="T2" fmla="*/ 0 w 142"/>
                  <a:gd name="T3" fmla="*/ 297 h 314"/>
                  <a:gd name="T4" fmla="*/ 94 w 142"/>
                  <a:gd name="T5" fmla="*/ 314 h 314"/>
                  <a:gd name="T6" fmla="*/ 142 w 142"/>
                  <a:gd name="T7" fmla="*/ 16 h 314"/>
                  <a:gd name="T8" fmla="*/ 48 w 142"/>
                  <a:gd name="T9" fmla="*/ 0 h 3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2"/>
                  <a:gd name="T16" fmla="*/ 0 h 314"/>
                  <a:gd name="T17" fmla="*/ 142 w 142"/>
                  <a:gd name="T18" fmla="*/ 314 h 3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2" h="314">
                    <a:moveTo>
                      <a:pt x="48" y="0"/>
                    </a:moveTo>
                    <a:lnTo>
                      <a:pt x="0" y="297"/>
                    </a:lnTo>
                    <a:lnTo>
                      <a:pt x="94" y="314"/>
                    </a:lnTo>
                    <a:lnTo>
                      <a:pt x="142" y="16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7" name="Freeform 174"/>
              <p:cNvSpPr>
                <a:spLocks/>
              </p:cNvSpPr>
              <p:nvPr/>
            </p:nvSpPr>
            <p:spPr bwMode="auto">
              <a:xfrm>
                <a:off x="1997" y="1132"/>
                <a:ext cx="142" cy="314"/>
              </a:xfrm>
              <a:custGeom>
                <a:avLst/>
                <a:gdLst>
                  <a:gd name="T0" fmla="*/ 48 w 142"/>
                  <a:gd name="T1" fmla="*/ 0 h 314"/>
                  <a:gd name="T2" fmla="*/ 0 w 142"/>
                  <a:gd name="T3" fmla="*/ 297 h 314"/>
                  <a:gd name="T4" fmla="*/ 94 w 142"/>
                  <a:gd name="T5" fmla="*/ 314 h 314"/>
                  <a:gd name="T6" fmla="*/ 142 w 142"/>
                  <a:gd name="T7" fmla="*/ 16 h 314"/>
                  <a:gd name="T8" fmla="*/ 48 w 142"/>
                  <a:gd name="T9" fmla="*/ 0 h 3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2"/>
                  <a:gd name="T16" fmla="*/ 0 h 314"/>
                  <a:gd name="T17" fmla="*/ 142 w 142"/>
                  <a:gd name="T18" fmla="*/ 314 h 3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2" h="314">
                    <a:moveTo>
                      <a:pt x="48" y="0"/>
                    </a:moveTo>
                    <a:lnTo>
                      <a:pt x="0" y="297"/>
                    </a:lnTo>
                    <a:lnTo>
                      <a:pt x="94" y="314"/>
                    </a:lnTo>
                    <a:lnTo>
                      <a:pt x="142" y="16"/>
                    </a:lnTo>
                    <a:lnTo>
                      <a:pt x="48" y="0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37" name="Group 175"/>
            <p:cNvGrpSpPr>
              <a:grpSpLocks/>
            </p:cNvGrpSpPr>
            <p:nvPr/>
          </p:nvGrpSpPr>
          <p:grpSpPr bwMode="auto">
            <a:xfrm>
              <a:off x="2655" y="7802"/>
              <a:ext cx="147" cy="315"/>
              <a:chOff x="2633" y="1868"/>
              <a:chExt cx="147" cy="315"/>
            </a:xfrm>
          </p:grpSpPr>
          <p:sp>
            <p:nvSpPr>
              <p:cNvPr id="16454" name="Freeform 176"/>
              <p:cNvSpPr>
                <a:spLocks/>
              </p:cNvSpPr>
              <p:nvPr/>
            </p:nvSpPr>
            <p:spPr bwMode="auto">
              <a:xfrm>
                <a:off x="2633" y="1868"/>
                <a:ext cx="147" cy="315"/>
              </a:xfrm>
              <a:custGeom>
                <a:avLst/>
                <a:gdLst>
                  <a:gd name="T0" fmla="*/ 53 w 147"/>
                  <a:gd name="T1" fmla="*/ 0 h 315"/>
                  <a:gd name="T2" fmla="*/ 0 w 147"/>
                  <a:gd name="T3" fmla="*/ 297 h 315"/>
                  <a:gd name="T4" fmla="*/ 94 w 147"/>
                  <a:gd name="T5" fmla="*/ 315 h 315"/>
                  <a:gd name="T6" fmla="*/ 147 w 147"/>
                  <a:gd name="T7" fmla="*/ 19 h 315"/>
                  <a:gd name="T8" fmla="*/ 53 w 147"/>
                  <a:gd name="T9" fmla="*/ 0 h 3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7"/>
                  <a:gd name="T16" fmla="*/ 0 h 315"/>
                  <a:gd name="T17" fmla="*/ 147 w 147"/>
                  <a:gd name="T18" fmla="*/ 315 h 3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7" h="315">
                    <a:moveTo>
                      <a:pt x="53" y="0"/>
                    </a:moveTo>
                    <a:lnTo>
                      <a:pt x="0" y="297"/>
                    </a:lnTo>
                    <a:lnTo>
                      <a:pt x="94" y="315"/>
                    </a:lnTo>
                    <a:lnTo>
                      <a:pt x="147" y="19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5" name="Freeform 177"/>
              <p:cNvSpPr>
                <a:spLocks/>
              </p:cNvSpPr>
              <p:nvPr/>
            </p:nvSpPr>
            <p:spPr bwMode="auto">
              <a:xfrm>
                <a:off x="2633" y="1868"/>
                <a:ext cx="147" cy="315"/>
              </a:xfrm>
              <a:custGeom>
                <a:avLst/>
                <a:gdLst>
                  <a:gd name="T0" fmla="*/ 53 w 147"/>
                  <a:gd name="T1" fmla="*/ 0 h 315"/>
                  <a:gd name="T2" fmla="*/ 0 w 147"/>
                  <a:gd name="T3" fmla="*/ 297 h 315"/>
                  <a:gd name="T4" fmla="*/ 94 w 147"/>
                  <a:gd name="T5" fmla="*/ 315 h 315"/>
                  <a:gd name="T6" fmla="*/ 147 w 147"/>
                  <a:gd name="T7" fmla="*/ 19 h 315"/>
                  <a:gd name="T8" fmla="*/ 53 w 147"/>
                  <a:gd name="T9" fmla="*/ 0 h 3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7"/>
                  <a:gd name="T16" fmla="*/ 0 h 315"/>
                  <a:gd name="T17" fmla="*/ 147 w 147"/>
                  <a:gd name="T18" fmla="*/ 315 h 3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7" h="315">
                    <a:moveTo>
                      <a:pt x="53" y="0"/>
                    </a:moveTo>
                    <a:lnTo>
                      <a:pt x="0" y="297"/>
                    </a:lnTo>
                    <a:lnTo>
                      <a:pt x="94" y="315"/>
                    </a:lnTo>
                    <a:lnTo>
                      <a:pt x="147" y="19"/>
                    </a:lnTo>
                    <a:lnTo>
                      <a:pt x="53" y="0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38" name="Freeform 178"/>
            <p:cNvSpPr>
              <a:spLocks/>
            </p:cNvSpPr>
            <p:nvPr/>
          </p:nvSpPr>
          <p:spPr bwMode="auto">
            <a:xfrm>
              <a:off x="1729" y="7596"/>
              <a:ext cx="1350" cy="325"/>
            </a:xfrm>
            <a:custGeom>
              <a:avLst/>
              <a:gdLst>
                <a:gd name="T0" fmla="*/ 0 w 1350"/>
                <a:gd name="T1" fmla="*/ 12 h 325"/>
                <a:gd name="T2" fmla="*/ 122 w 1350"/>
                <a:gd name="T3" fmla="*/ 12 h 325"/>
                <a:gd name="T4" fmla="*/ 180 w 1350"/>
                <a:gd name="T5" fmla="*/ 68 h 325"/>
                <a:gd name="T6" fmla="*/ 239 w 1350"/>
                <a:gd name="T7" fmla="*/ 74 h 325"/>
                <a:gd name="T8" fmla="*/ 281 w 1350"/>
                <a:gd name="T9" fmla="*/ 180 h 325"/>
                <a:gd name="T10" fmla="*/ 313 w 1350"/>
                <a:gd name="T11" fmla="*/ 191 h 325"/>
                <a:gd name="T12" fmla="*/ 345 w 1350"/>
                <a:gd name="T13" fmla="*/ 213 h 325"/>
                <a:gd name="T14" fmla="*/ 383 w 1350"/>
                <a:gd name="T15" fmla="*/ 258 h 325"/>
                <a:gd name="T16" fmla="*/ 404 w 1350"/>
                <a:gd name="T17" fmla="*/ 252 h 325"/>
                <a:gd name="T18" fmla="*/ 420 w 1350"/>
                <a:gd name="T19" fmla="*/ 247 h 325"/>
                <a:gd name="T20" fmla="*/ 441 w 1350"/>
                <a:gd name="T21" fmla="*/ 302 h 325"/>
                <a:gd name="T22" fmla="*/ 457 w 1350"/>
                <a:gd name="T23" fmla="*/ 308 h 325"/>
                <a:gd name="T24" fmla="*/ 537 w 1350"/>
                <a:gd name="T25" fmla="*/ 297 h 325"/>
                <a:gd name="T26" fmla="*/ 558 w 1350"/>
                <a:gd name="T27" fmla="*/ 319 h 325"/>
                <a:gd name="T28" fmla="*/ 590 w 1350"/>
                <a:gd name="T29" fmla="*/ 297 h 325"/>
                <a:gd name="T30" fmla="*/ 670 w 1350"/>
                <a:gd name="T31" fmla="*/ 275 h 325"/>
                <a:gd name="T32" fmla="*/ 733 w 1350"/>
                <a:gd name="T33" fmla="*/ 297 h 325"/>
                <a:gd name="T34" fmla="*/ 776 w 1350"/>
                <a:gd name="T35" fmla="*/ 263 h 325"/>
                <a:gd name="T36" fmla="*/ 866 w 1350"/>
                <a:gd name="T37" fmla="*/ 269 h 325"/>
                <a:gd name="T38" fmla="*/ 914 w 1350"/>
                <a:gd name="T39" fmla="*/ 235 h 325"/>
                <a:gd name="T40" fmla="*/ 962 w 1350"/>
                <a:gd name="T41" fmla="*/ 168 h 325"/>
                <a:gd name="T42" fmla="*/ 1175 w 1350"/>
                <a:gd name="T43" fmla="*/ 129 h 325"/>
                <a:gd name="T44" fmla="*/ 1265 w 1350"/>
                <a:gd name="T45" fmla="*/ 79 h 325"/>
                <a:gd name="T46" fmla="*/ 1308 w 1350"/>
                <a:gd name="T47" fmla="*/ 34 h 325"/>
                <a:gd name="T48" fmla="*/ 1350 w 1350"/>
                <a:gd name="T49" fmla="*/ 18 h 32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350"/>
                <a:gd name="T76" fmla="*/ 0 h 325"/>
                <a:gd name="T77" fmla="*/ 1350 w 1350"/>
                <a:gd name="T78" fmla="*/ 325 h 32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350" h="325">
                  <a:moveTo>
                    <a:pt x="0" y="12"/>
                  </a:moveTo>
                  <a:cubicBezTo>
                    <a:pt x="18" y="11"/>
                    <a:pt x="93" y="0"/>
                    <a:pt x="122" y="12"/>
                  </a:cubicBezTo>
                  <a:cubicBezTo>
                    <a:pt x="130" y="16"/>
                    <a:pt x="163" y="64"/>
                    <a:pt x="180" y="68"/>
                  </a:cubicBezTo>
                  <a:cubicBezTo>
                    <a:pt x="200" y="72"/>
                    <a:pt x="220" y="71"/>
                    <a:pt x="239" y="74"/>
                  </a:cubicBezTo>
                  <a:cubicBezTo>
                    <a:pt x="262" y="105"/>
                    <a:pt x="269" y="143"/>
                    <a:pt x="281" y="180"/>
                  </a:cubicBezTo>
                  <a:cubicBezTo>
                    <a:pt x="285" y="191"/>
                    <a:pt x="303" y="187"/>
                    <a:pt x="313" y="191"/>
                  </a:cubicBezTo>
                  <a:cubicBezTo>
                    <a:pt x="325" y="195"/>
                    <a:pt x="345" y="213"/>
                    <a:pt x="345" y="213"/>
                  </a:cubicBezTo>
                  <a:cubicBezTo>
                    <a:pt x="353" y="242"/>
                    <a:pt x="354" y="250"/>
                    <a:pt x="383" y="258"/>
                  </a:cubicBezTo>
                  <a:cubicBezTo>
                    <a:pt x="390" y="256"/>
                    <a:pt x="396" y="254"/>
                    <a:pt x="404" y="252"/>
                  </a:cubicBezTo>
                  <a:cubicBezTo>
                    <a:pt x="409" y="251"/>
                    <a:pt x="415" y="244"/>
                    <a:pt x="420" y="247"/>
                  </a:cubicBezTo>
                  <a:cubicBezTo>
                    <a:pt x="426" y="251"/>
                    <a:pt x="441" y="302"/>
                    <a:pt x="441" y="302"/>
                  </a:cubicBezTo>
                  <a:cubicBezTo>
                    <a:pt x="443" y="308"/>
                    <a:pt x="452" y="306"/>
                    <a:pt x="457" y="308"/>
                  </a:cubicBezTo>
                  <a:cubicBezTo>
                    <a:pt x="493" y="293"/>
                    <a:pt x="496" y="291"/>
                    <a:pt x="537" y="297"/>
                  </a:cubicBezTo>
                  <a:cubicBezTo>
                    <a:pt x="539" y="306"/>
                    <a:pt x="541" y="325"/>
                    <a:pt x="558" y="319"/>
                  </a:cubicBezTo>
                  <a:cubicBezTo>
                    <a:pt x="570" y="315"/>
                    <a:pt x="590" y="297"/>
                    <a:pt x="590" y="297"/>
                  </a:cubicBezTo>
                  <a:cubicBezTo>
                    <a:pt x="614" y="259"/>
                    <a:pt x="621" y="270"/>
                    <a:pt x="670" y="275"/>
                  </a:cubicBezTo>
                  <a:cubicBezTo>
                    <a:pt x="695" y="314"/>
                    <a:pt x="686" y="312"/>
                    <a:pt x="733" y="297"/>
                  </a:cubicBezTo>
                  <a:cubicBezTo>
                    <a:pt x="751" y="284"/>
                    <a:pt x="756" y="270"/>
                    <a:pt x="776" y="263"/>
                  </a:cubicBezTo>
                  <a:cubicBezTo>
                    <a:pt x="816" y="272"/>
                    <a:pt x="821" y="275"/>
                    <a:pt x="866" y="269"/>
                  </a:cubicBezTo>
                  <a:cubicBezTo>
                    <a:pt x="884" y="257"/>
                    <a:pt x="894" y="242"/>
                    <a:pt x="914" y="235"/>
                  </a:cubicBezTo>
                  <a:cubicBezTo>
                    <a:pt x="934" y="214"/>
                    <a:pt x="939" y="188"/>
                    <a:pt x="962" y="168"/>
                  </a:cubicBezTo>
                  <a:cubicBezTo>
                    <a:pt x="1015" y="122"/>
                    <a:pt x="1120" y="131"/>
                    <a:pt x="1175" y="129"/>
                  </a:cubicBezTo>
                  <a:cubicBezTo>
                    <a:pt x="1203" y="110"/>
                    <a:pt x="1233" y="90"/>
                    <a:pt x="1265" y="79"/>
                  </a:cubicBezTo>
                  <a:cubicBezTo>
                    <a:pt x="1280" y="64"/>
                    <a:pt x="1289" y="44"/>
                    <a:pt x="1308" y="34"/>
                  </a:cubicBezTo>
                  <a:cubicBezTo>
                    <a:pt x="1322" y="27"/>
                    <a:pt x="1339" y="30"/>
                    <a:pt x="1350" y="18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9" name="Freeform 179"/>
            <p:cNvSpPr>
              <a:spLocks/>
            </p:cNvSpPr>
            <p:nvPr/>
          </p:nvSpPr>
          <p:spPr bwMode="auto">
            <a:xfrm>
              <a:off x="1867" y="7144"/>
              <a:ext cx="1212" cy="805"/>
            </a:xfrm>
            <a:custGeom>
              <a:avLst/>
              <a:gdLst>
                <a:gd name="T0" fmla="*/ 0 w 1212"/>
                <a:gd name="T1" fmla="*/ 6 h 805"/>
                <a:gd name="T2" fmla="*/ 85 w 1212"/>
                <a:gd name="T3" fmla="*/ 23 h 805"/>
                <a:gd name="T4" fmla="*/ 90 w 1212"/>
                <a:gd name="T5" fmla="*/ 40 h 805"/>
                <a:gd name="T6" fmla="*/ 101 w 1212"/>
                <a:gd name="T7" fmla="*/ 56 h 805"/>
                <a:gd name="T8" fmla="*/ 133 w 1212"/>
                <a:gd name="T9" fmla="*/ 90 h 805"/>
                <a:gd name="T10" fmla="*/ 154 w 1212"/>
                <a:gd name="T11" fmla="*/ 140 h 805"/>
                <a:gd name="T12" fmla="*/ 266 w 1212"/>
                <a:gd name="T13" fmla="*/ 269 h 805"/>
                <a:gd name="T14" fmla="*/ 292 w 1212"/>
                <a:gd name="T15" fmla="*/ 313 h 805"/>
                <a:gd name="T16" fmla="*/ 335 w 1212"/>
                <a:gd name="T17" fmla="*/ 324 h 805"/>
                <a:gd name="T18" fmla="*/ 351 w 1212"/>
                <a:gd name="T19" fmla="*/ 358 h 805"/>
                <a:gd name="T20" fmla="*/ 409 w 1212"/>
                <a:gd name="T21" fmla="*/ 330 h 805"/>
                <a:gd name="T22" fmla="*/ 425 w 1212"/>
                <a:gd name="T23" fmla="*/ 313 h 805"/>
                <a:gd name="T24" fmla="*/ 468 w 1212"/>
                <a:gd name="T25" fmla="*/ 308 h 805"/>
                <a:gd name="T26" fmla="*/ 516 w 1212"/>
                <a:gd name="T27" fmla="*/ 330 h 805"/>
                <a:gd name="T28" fmla="*/ 585 w 1212"/>
                <a:gd name="T29" fmla="*/ 285 h 805"/>
                <a:gd name="T30" fmla="*/ 643 w 1212"/>
                <a:gd name="T31" fmla="*/ 330 h 805"/>
                <a:gd name="T32" fmla="*/ 691 w 1212"/>
                <a:gd name="T33" fmla="*/ 347 h 805"/>
                <a:gd name="T34" fmla="*/ 712 w 1212"/>
                <a:gd name="T35" fmla="*/ 369 h 805"/>
                <a:gd name="T36" fmla="*/ 734 w 1212"/>
                <a:gd name="T37" fmla="*/ 403 h 805"/>
                <a:gd name="T38" fmla="*/ 750 w 1212"/>
                <a:gd name="T39" fmla="*/ 397 h 805"/>
                <a:gd name="T40" fmla="*/ 782 w 1212"/>
                <a:gd name="T41" fmla="*/ 464 h 805"/>
                <a:gd name="T42" fmla="*/ 829 w 1212"/>
                <a:gd name="T43" fmla="*/ 565 h 805"/>
                <a:gd name="T44" fmla="*/ 899 w 1212"/>
                <a:gd name="T45" fmla="*/ 593 h 805"/>
                <a:gd name="T46" fmla="*/ 968 w 1212"/>
                <a:gd name="T47" fmla="*/ 632 h 805"/>
                <a:gd name="T48" fmla="*/ 989 w 1212"/>
                <a:gd name="T49" fmla="*/ 654 h 805"/>
                <a:gd name="T50" fmla="*/ 1047 w 1212"/>
                <a:gd name="T51" fmla="*/ 687 h 805"/>
                <a:gd name="T52" fmla="*/ 1101 w 1212"/>
                <a:gd name="T53" fmla="*/ 727 h 805"/>
                <a:gd name="T54" fmla="*/ 1148 w 1212"/>
                <a:gd name="T55" fmla="*/ 743 h 805"/>
                <a:gd name="T56" fmla="*/ 1196 w 1212"/>
                <a:gd name="T57" fmla="*/ 794 h 805"/>
                <a:gd name="T58" fmla="*/ 1212 w 1212"/>
                <a:gd name="T59" fmla="*/ 805 h 80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212"/>
                <a:gd name="T91" fmla="*/ 0 h 805"/>
                <a:gd name="T92" fmla="*/ 1212 w 1212"/>
                <a:gd name="T93" fmla="*/ 805 h 80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212" h="805">
                  <a:moveTo>
                    <a:pt x="0" y="6"/>
                  </a:moveTo>
                  <a:cubicBezTo>
                    <a:pt x="12" y="7"/>
                    <a:pt x="67" y="0"/>
                    <a:pt x="85" y="23"/>
                  </a:cubicBezTo>
                  <a:cubicBezTo>
                    <a:pt x="88" y="28"/>
                    <a:pt x="88" y="34"/>
                    <a:pt x="90" y="40"/>
                  </a:cubicBezTo>
                  <a:cubicBezTo>
                    <a:pt x="93" y="46"/>
                    <a:pt x="97" y="51"/>
                    <a:pt x="101" y="56"/>
                  </a:cubicBezTo>
                  <a:cubicBezTo>
                    <a:pt x="111" y="68"/>
                    <a:pt x="133" y="90"/>
                    <a:pt x="133" y="90"/>
                  </a:cubicBezTo>
                  <a:cubicBezTo>
                    <a:pt x="145" y="130"/>
                    <a:pt x="137" y="114"/>
                    <a:pt x="154" y="140"/>
                  </a:cubicBezTo>
                  <a:cubicBezTo>
                    <a:pt x="161" y="292"/>
                    <a:pt x="133" y="260"/>
                    <a:pt x="266" y="269"/>
                  </a:cubicBezTo>
                  <a:cubicBezTo>
                    <a:pt x="278" y="308"/>
                    <a:pt x="267" y="296"/>
                    <a:pt x="292" y="313"/>
                  </a:cubicBezTo>
                  <a:cubicBezTo>
                    <a:pt x="304" y="350"/>
                    <a:pt x="286" y="313"/>
                    <a:pt x="335" y="324"/>
                  </a:cubicBezTo>
                  <a:cubicBezTo>
                    <a:pt x="342" y="326"/>
                    <a:pt x="349" y="352"/>
                    <a:pt x="351" y="358"/>
                  </a:cubicBezTo>
                  <a:cubicBezTo>
                    <a:pt x="372" y="352"/>
                    <a:pt x="392" y="345"/>
                    <a:pt x="409" y="330"/>
                  </a:cubicBezTo>
                  <a:cubicBezTo>
                    <a:pt x="415" y="325"/>
                    <a:pt x="418" y="316"/>
                    <a:pt x="425" y="313"/>
                  </a:cubicBezTo>
                  <a:cubicBezTo>
                    <a:pt x="439" y="308"/>
                    <a:pt x="454" y="310"/>
                    <a:pt x="468" y="308"/>
                  </a:cubicBezTo>
                  <a:cubicBezTo>
                    <a:pt x="492" y="299"/>
                    <a:pt x="502" y="308"/>
                    <a:pt x="516" y="330"/>
                  </a:cubicBezTo>
                  <a:cubicBezTo>
                    <a:pt x="541" y="321"/>
                    <a:pt x="560" y="299"/>
                    <a:pt x="585" y="285"/>
                  </a:cubicBezTo>
                  <a:cubicBezTo>
                    <a:pt x="612" y="295"/>
                    <a:pt x="621" y="314"/>
                    <a:pt x="643" y="330"/>
                  </a:cubicBezTo>
                  <a:cubicBezTo>
                    <a:pt x="662" y="359"/>
                    <a:pt x="660" y="363"/>
                    <a:pt x="691" y="347"/>
                  </a:cubicBezTo>
                  <a:cubicBezTo>
                    <a:pt x="718" y="357"/>
                    <a:pt x="700" y="345"/>
                    <a:pt x="712" y="369"/>
                  </a:cubicBezTo>
                  <a:cubicBezTo>
                    <a:pt x="718" y="381"/>
                    <a:pt x="734" y="403"/>
                    <a:pt x="734" y="403"/>
                  </a:cubicBezTo>
                  <a:cubicBezTo>
                    <a:pt x="739" y="401"/>
                    <a:pt x="744" y="395"/>
                    <a:pt x="750" y="397"/>
                  </a:cubicBezTo>
                  <a:cubicBezTo>
                    <a:pt x="758" y="401"/>
                    <a:pt x="776" y="454"/>
                    <a:pt x="782" y="464"/>
                  </a:cubicBezTo>
                  <a:cubicBezTo>
                    <a:pt x="807" y="512"/>
                    <a:pt x="813" y="512"/>
                    <a:pt x="829" y="565"/>
                  </a:cubicBezTo>
                  <a:cubicBezTo>
                    <a:pt x="836" y="586"/>
                    <a:pt x="883" y="589"/>
                    <a:pt x="899" y="593"/>
                  </a:cubicBezTo>
                  <a:cubicBezTo>
                    <a:pt x="938" y="618"/>
                    <a:pt x="916" y="604"/>
                    <a:pt x="968" y="632"/>
                  </a:cubicBezTo>
                  <a:cubicBezTo>
                    <a:pt x="976" y="637"/>
                    <a:pt x="982" y="647"/>
                    <a:pt x="989" y="654"/>
                  </a:cubicBezTo>
                  <a:cubicBezTo>
                    <a:pt x="1002" y="666"/>
                    <a:pt x="1037" y="683"/>
                    <a:pt x="1047" y="687"/>
                  </a:cubicBezTo>
                  <a:cubicBezTo>
                    <a:pt x="1067" y="698"/>
                    <a:pt x="1081" y="717"/>
                    <a:pt x="1101" y="727"/>
                  </a:cubicBezTo>
                  <a:cubicBezTo>
                    <a:pt x="1116" y="734"/>
                    <a:pt x="1148" y="743"/>
                    <a:pt x="1148" y="743"/>
                  </a:cubicBezTo>
                  <a:cubicBezTo>
                    <a:pt x="1162" y="764"/>
                    <a:pt x="1178" y="777"/>
                    <a:pt x="1196" y="794"/>
                  </a:cubicBezTo>
                  <a:cubicBezTo>
                    <a:pt x="1201" y="798"/>
                    <a:pt x="1212" y="805"/>
                    <a:pt x="1212" y="805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0" name="Freeform 180"/>
            <p:cNvSpPr>
              <a:spLocks/>
            </p:cNvSpPr>
            <p:nvPr/>
          </p:nvSpPr>
          <p:spPr bwMode="auto">
            <a:xfrm>
              <a:off x="1957" y="7413"/>
              <a:ext cx="75" cy="251"/>
            </a:xfrm>
            <a:custGeom>
              <a:avLst/>
              <a:gdLst>
                <a:gd name="T0" fmla="*/ 75 w 75"/>
                <a:gd name="T1" fmla="*/ 0 h 251"/>
                <a:gd name="T2" fmla="*/ 32 w 75"/>
                <a:gd name="T3" fmla="*/ 39 h 251"/>
                <a:gd name="T4" fmla="*/ 11 w 75"/>
                <a:gd name="T5" fmla="*/ 162 h 251"/>
                <a:gd name="T6" fmla="*/ 0 w 75"/>
                <a:gd name="T7" fmla="*/ 251 h 2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251"/>
                <a:gd name="T14" fmla="*/ 75 w 75"/>
                <a:gd name="T15" fmla="*/ 251 h 2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251">
                  <a:moveTo>
                    <a:pt x="75" y="0"/>
                  </a:moveTo>
                  <a:cubicBezTo>
                    <a:pt x="44" y="6"/>
                    <a:pt x="41" y="9"/>
                    <a:pt x="32" y="39"/>
                  </a:cubicBezTo>
                  <a:cubicBezTo>
                    <a:pt x="25" y="164"/>
                    <a:pt x="32" y="94"/>
                    <a:pt x="11" y="162"/>
                  </a:cubicBezTo>
                  <a:cubicBezTo>
                    <a:pt x="14" y="187"/>
                    <a:pt x="28" y="236"/>
                    <a:pt x="0" y="251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1" name="Freeform 181"/>
            <p:cNvSpPr>
              <a:spLocks/>
            </p:cNvSpPr>
            <p:nvPr/>
          </p:nvSpPr>
          <p:spPr bwMode="auto">
            <a:xfrm>
              <a:off x="2372" y="7463"/>
              <a:ext cx="48" cy="419"/>
            </a:xfrm>
            <a:custGeom>
              <a:avLst/>
              <a:gdLst>
                <a:gd name="T0" fmla="*/ 5 w 48"/>
                <a:gd name="T1" fmla="*/ 0 h 419"/>
                <a:gd name="T2" fmla="*/ 11 w 48"/>
                <a:gd name="T3" fmla="*/ 72 h 419"/>
                <a:gd name="T4" fmla="*/ 21 w 48"/>
                <a:gd name="T5" fmla="*/ 117 h 419"/>
                <a:gd name="T6" fmla="*/ 5 w 48"/>
                <a:gd name="T7" fmla="*/ 229 h 419"/>
                <a:gd name="T8" fmla="*/ 11 w 48"/>
                <a:gd name="T9" fmla="*/ 257 h 419"/>
                <a:gd name="T10" fmla="*/ 21 w 48"/>
                <a:gd name="T11" fmla="*/ 274 h 419"/>
                <a:gd name="T12" fmla="*/ 0 w 48"/>
                <a:gd name="T13" fmla="*/ 296 h 419"/>
                <a:gd name="T14" fmla="*/ 5 w 48"/>
                <a:gd name="T15" fmla="*/ 352 h 419"/>
                <a:gd name="T16" fmla="*/ 48 w 48"/>
                <a:gd name="T17" fmla="*/ 419 h 4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"/>
                <a:gd name="T28" fmla="*/ 0 h 419"/>
                <a:gd name="T29" fmla="*/ 48 w 48"/>
                <a:gd name="T30" fmla="*/ 419 h 4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" h="419">
                  <a:moveTo>
                    <a:pt x="5" y="0"/>
                  </a:moveTo>
                  <a:cubicBezTo>
                    <a:pt x="7" y="24"/>
                    <a:pt x="7" y="49"/>
                    <a:pt x="11" y="72"/>
                  </a:cubicBezTo>
                  <a:cubicBezTo>
                    <a:pt x="13" y="88"/>
                    <a:pt x="21" y="117"/>
                    <a:pt x="21" y="117"/>
                  </a:cubicBezTo>
                  <a:cubicBezTo>
                    <a:pt x="17" y="154"/>
                    <a:pt x="17" y="193"/>
                    <a:pt x="5" y="229"/>
                  </a:cubicBezTo>
                  <a:cubicBezTo>
                    <a:pt x="7" y="238"/>
                    <a:pt x="7" y="248"/>
                    <a:pt x="11" y="257"/>
                  </a:cubicBezTo>
                  <a:cubicBezTo>
                    <a:pt x="13" y="263"/>
                    <a:pt x="23" y="267"/>
                    <a:pt x="21" y="274"/>
                  </a:cubicBezTo>
                  <a:cubicBezTo>
                    <a:pt x="19" y="284"/>
                    <a:pt x="7" y="288"/>
                    <a:pt x="0" y="296"/>
                  </a:cubicBezTo>
                  <a:cubicBezTo>
                    <a:pt x="5" y="318"/>
                    <a:pt x="13" y="329"/>
                    <a:pt x="5" y="352"/>
                  </a:cubicBezTo>
                  <a:cubicBezTo>
                    <a:pt x="11" y="378"/>
                    <a:pt x="23" y="406"/>
                    <a:pt x="48" y="419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2" name="Freeform 182"/>
            <p:cNvSpPr>
              <a:spLocks/>
            </p:cNvSpPr>
            <p:nvPr/>
          </p:nvSpPr>
          <p:spPr bwMode="auto">
            <a:xfrm>
              <a:off x="2914" y="7591"/>
              <a:ext cx="128" cy="341"/>
            </a:xfrm>
            <a:custGeom>
              <a:avLst/>
              <a:gdLst>
                <a:gd name="T0" fmla="*/ 0 w 128"/>
                <a:gd name="T1" fmla="*/ 129 h 341"/>
                <a:gd name="T2" fmla="*/ 32 w 128"/>
                <a:gd name="T3" fmla="*/ 73 h 341"/>
                <a:gd name="T4" fmla="*/ 75 w 128"/>
                <a:gd name="T5" fmla="*/ 0 h 341"/>
                <a:gd name="T6" fmla="*/ 117 w 128"/>
                <a:gd name="T7" fmla="*/ 67 h 341"/>
                <a:gd name="T8" fmla="*/ 112 w 128"/>
                <a:gd name="T9" fmla="*/ 95 h 341"/>
                <a:gd name="T10" fmla="*/ 101 w 128"/>
                <a:gd name="T11" fmla="*/ 129 h 341"/>
                <a:gd name="T12" fmla="*/ 123 w 128"/>
                <a:gd name="T13" fmla="*/ 313 h 341"/>
                <a:gd name="T14" fmla="*/ 128 w 128"/>
                <a:gd name="T15" fmla="*/ 341 h 3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8"/>
                <a:gd name="T25" fmla="*/ 0 h 341"/>
                <a:gd name="T26" fmla="*/ 128 w 128"/>
                <a:gd name="T27" fmla="*/ 341 h 34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8" h="341">
                  <a:moveTo>
                    <a:pt x="0" y="129"/>
                  </a:moveTo>
                  <a:cubicBezTo>
                    <a:pt x="11" y="111"/>
                    <a:pt x="24" y="92"/>
                    <a:pt x="32" y="73"/>
                  </a:cubicBezTo>
                  <a:cubicBezTo>
                    <a:pt x="46" y="42"/>
                    <a:pt x="42" y="12"/>
                    <a:pt x="75" y="0"/>
                  </a:cubicBezTo>
                  <a:cubicBezTo>
                    <a:pt x="107" y="11"/>
                    <a:pt x="108" y="37"/>
                    <a:pt x="117" y="67"/>
                  </a:cubicBezTo>
                  <a:cubicBezTo>
                    <a:pt x="115" y="76"/>
                    <a:pt x="115" y="86"/>
                    <a:pt x="112" y="95"/>
                  </a:cubicBezTo>
                  <a:cubicBezTo>
                    <a:pt x="109" y="106"/>
                    <a:pt x="101" y="129"/>
                    <a:pt x="101" y="129"/>
                  </a:cubicBezTo>
                  <a:cubicBezTo>
                    <a:pt x="103" y="172"/>
                    <a:pt x="92" y="265"/>
                    <a:pt x="123" y="313"/>
                  </a:cubicBezTo>
                  <a:cubicBezTo>
                    <a:pt x="125" y="322"/>
                    <a:pt x="128" y="341"/>
                    <a:pt x="128" y="341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3" name="Freeform 183"/>
            <p:cNvSpPr>
              <a:spLocks/>
            </p:cNvSpPr>
            <p:nvPr/>
          </p:nvSpPr>
          <p:spPr bwMode="auto">
            <a:xfrm>
              <a:off x="1818" y="7611"/>
              <a:ext cx="56" cy="98"/>
            </a:xfrm>
            <a:custGeom>
              <a:avLst/>
              <a:gdLst>
                <a:gd name="T0" fmla="*/ 54 w 56"/>
                <a:gd name="T1" fmla="*/ 98 h 98"/>
                <a:gd name="T2" fmla="*/ 12 w 56"/>
                <a:gd name="T3" fmla="*/ 31 h 98"/>
                <a:gd name="T4" fmla="*/ 6 w 56"/>
                <a:gd name="T5" fmla="*/ 8 h 98"/>
                <a:gd name="T6" fmla="*/ 38 w 56"/>
                <a:gd name="T7" fmla="*/ 36 h 98"/>
                <a:gd name="T8" fmla="*/ 54 w 56"/>
                <a:gd name="T9" fmla="*/ 25 h 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8"/>
                <a:gd name="T17" fmla="*/ 56 w 56"/>
                <a:gd name="T18" fmla="*/ 98 h 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8">
                  <a:moveTo>
                    <a:pt x="54" y="98"/>
                  </a:moveTo>
                  <a:cubicBezTo>
                    <a:pt x="39" y="73"/>
                    <a:pt x="32" y="52"/>
                    <a:pt x="12" y="31"/>
                  </a:cubicBezTo>
                  <a:cubicBezTo>
                    <a:pt x="10" y="23"/>
                    <a:pt x="0" y="12"/>
                    <a:pt x="6" y="8"/>
                  </a:cubicBezTo>
                  <a:cubicBezTo>
                    <a:pt x="19" y="0"/>
                    <a:pt x="35" y="31"/>
                    <a:pt x="38" y="36"/>
                  </a:cubicBezTo>
                  <a:cubicBezTo>
                    <a:pt x="56" y="30"/>
                    <a:pt x="54" y="36"/>
                    <a:pt x="54" y="25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4" name="Freeform 184"/>
            <p:cNvSpPr>
              <a:spLocks/>
            </p:cNvSpPr>
            <p:nvPr/>
          </p:nvSpPr>
          <p:spPr bwMode="auto">
            <a:xfrm>
              <a:off x="2078" y="7787"/>
              <a:ext cx="71" cy="128"/>
            </a:xfrm>
            <a:custGeom>
              <a:avLst/>
              <a:gdLst>
                <a:gd name="T0" fmla="*/ 23 w 71"/>
                <a:gd name="T1" fmla="*/ 128 h 128"/>
                <a:gd name="T2" fmla="*/ 49 w 71"/>
                <a:gd name="T3" fmla="*/ 0 h 128"/>
                <a:gd name="T4" fmla="*/ 71 w 71"/>
                <a:gd name="T5" fmla="*/ 22 h 128"/>
                <a:gd name="T6" fmla="*/ 65 w 71"/>
                <a:gd name="T7" fmla="*/ 44 h 128"/>
                <a:gd name="T8" fmla="*/ 60 w 71"/>
                <a:gd name="T9" fmla="*/ 61 h 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"/>
                <a:gd name="T16" fmla="*/ 0 h 128"/>
                <a:gd name="T17" fmla="*/ 71 w 71"/>
                <a:gd name="T18" fmla="*/ 128 h 1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" h="128">
                  <a:moveTo>
                    <a:pt x="23" y="128"/>
                  </a:moveTo>
                  <a:cubicBezTo>
                    <a:pt x="37" y="83"/>
                    <a:pt x="0" y="17"/>
                    <a:pt x="49" y="0"/>
                  </a:cubicBezTo>
                  <a:cubicBezTo>
                    <a:pt x="63" y="5"/>
                    <a:pt x="71" y="3"/>
                    <a:pt x="71" y="22"/>
                  </a:cubicBezTo>
                  <a:cubicBezTo>
                    <a:pt x="71" y="30"/>
                    <a:pt x="67" y="37"/>
                    <a:pt x="65" y="44"/>
                  </a:cubicBezTo>
                  <a:cubicBezTo>
                    <a:pt x="64" y="50"/>
                    <a:pt x="60" y="61"/>
                    <a:pt x="60" y="61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5" name="Freeform 185"/>
            <p:cNvSpPr>
              <a:spLocks/>
            </p:cNvSpPr>
            <p:nvPr/>
          </p:nvSpPr>
          <p:spPr bwMode="auto">
            <a:xfrm>
              <a:off x="2354" y="7889"/>
              <a:ext cx="69" cy="72"/>
            </a:xfrm>
            <a:custGeom>
              <a:avLst/>
              <a:gdLst>
                <a:gd name="T0" fmla="*/ 2 w 69"/>
                <a:gd name="T1" fmla="*/ 37 h 72"/>
                <a:gd name="T2" fmla="*/ 7 w 69"/>
                <a:gd name="T3" fmla="*/ 9 h 72"/>
                <a:gd name="T4" fmla="*/ 45 w 69"/>
                <a:gd name="T5" fmla="*/ 32 h 72"/>
                <a:gd name="T6" fmla="*/ 66 w 69"/>
                <a:gd name="T7" fmla="*/ 37 h 72"/>
                <a:gd name="T8" fmla="*/ 66 w 69"/>
                <a:gd name="T9" fmla="*/ 9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72"/>
                <a:gd name="T17" fmla="*/ 69 w 69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72">
                  <a:moveTo>
                    <a:pt x="2" y="37"/>
                  </a:moveTo>
                  <a:cubicBezTo>
                    <a:pt x="4" y="28"/>
                    <a:pt x="0" y="15"/>
                    <a:pt x="7" y="9"/>
                  </a:cubicBezTo>
                  <a:cubicBezTo>
                    <a:pt x="19" y="0"/>
                    <a:pt x="41" y="28"/>
                    <a:pt x="45" y="32"/>
                  </a:cubicBezTo>
                  <a:cubicBezTo>
                    <a:pt x="47" y="37"/>
                    <a:pt x="52" y="72"/>
                    <a:pt x="66" y="37"/>
                  </a:cubicBezTo>
                  <a:cubicBezTo>
                    <a:pt x="69" y="29"/>
                    <a:pt x="66" y="19"/>
                    <a:pt x="66" y="9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6" name="Freeform 186"/>
            <p:cNvSpPr>
              <a:spLocks/>
            </p:cNvSpPr>
            <p:nvPr/>
          </p:nvSpPr>
          <p:spPr bwMode="auto">
            <a:xfrm>
              <a:off x="2505" y="7843"/>
              <a:ext cx="124" cy="72"/>
            </a:xfrm>
            <a:custGeom>
              <a:avLst/>
              <a:gdLst>
                <a:gd name="T0" fmla="*/ 0 w 124"/>
                <a:gd name="T1" fmla="*/ 72 h 72"/>
                <a:gd name="T2" fmla="*/ 80 w 124"/>
                <a:gd name="T3" fmla="*/ 44 h 72"/>
                <a:gd name="T4" fmla="*/ 106 w 124"/>
                <a:gd name="T5" fmla="*/ 16 h 72"/>
                <a:gd name="T6" fmla="*/ 117 w 124"/>
                <a:gd name="T7" fmla="*/ 50 h 72"/>
                <a:gd name="T8" fmla="*/ 112 w 124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"/>
                <a:gd name="T16" fmla="*/ 0 h 72"/>
                <a:gd name="T17" fmla="*/ 124 w 124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" h="72">
                  <a:moveTo>
                    <a:pt x="0" y="72"/>
                  </a:moveTo>
                  <a:cubicBezTo>
                    <a:pt x="29" y="62"/>
                    <a:pt x="55" y="62"/>
                    <a:pt x="80" y="44"/>
                  </a:cubicBezTo>
                  <a:cubicBezTo>
                    <a:pt x="80" y="44"/>
                    <a:pt x="98" y="10"/>
                    <a:pt x="106" y="16"/>
                  </a:cubicBezTo>
                  <a:cubicBezTo>
                    <a:pt x="115" y="24"/>
                    <a:pt x="117" y="50"/>
                    <a:pt x="117" y="50"/>
                  </a:cubicBezTo>
                  <a:cubicBezTo>
                    <a:pt x="124" y="30"/>
                    <a:pt x="121" y="18"/>
                    <a:pt x="112" y="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7" name="Freeform 187"/>
            <p:cNvSpPr>
              <a:spLocks/>
            </p:cNvSpPr>
            <p:nvPr/>
          </p:nvSpPr>
          <p:spPr bwMode="auto">
            <a:xfrm>
              <a:off x="2633" y="7737"/>
              <a:ext cx="148" cy="108"/>
            </a:xfrm>
            <a:custGeom>
              <a:avLst/>
              <a:gdLst>
                <a:gd name="T0" fmla="*/ 122 w 148"/>
                <a:gd name="T1" fmla="*/ 83 h 108"/>
                <a:gd name="T2" fmla="*/ 37 w 148"/>
                <a:gd name="T3" fmla="*/ 33 h 108"/>
                <a:gd name="T4" fmla="*/ 26 w 148"/>
                <a:gd name="T5" fmla="*/ 67 h 108"/>
                <a:gd name="T6" fmla="*/ 31 w 148"/>
                <a:gd name="T7" fmla="*/ 100 h 108"/>
                <a:gd name="T8" fmla="*/ 0 w 148"/>
                <a:gd name="T9" fmla="*/ 100 h 1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8"/>
                <a:gd name="T16" fmla="*/ 0 h 108"/>
                <a:gd name="T17" fmla="*/ 148 w 148"/>
                <a:gd name="T18" fmla="*/ 108 h 1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8" h="108">
                  <a:moveTo>
                    <a:pt x="122" y="83"/>
                  </a:moveTo>
                  <a:cubicBezTo>
                    <a:pt x="148" y="0"/>
                    <a:pt x="105" y="29"/>
                    <a:pt x="37" y="33"/>
                  </a:cubicBezTo>
                  <a:cubicBezTo>
                    <a:pt x="33" y="44"/>
                    <a:pt x="29" y="55"/>
                    <a:pt x="26" y="67"/>
                  </a:cubicBezTo>
                  <a:cubicBezTo>
                    <a:pt x="23" y="77"/>
                    <a:pt x="38" y="92"/>
                    <a:pt x="31" y="100"/>
                  </a:cubicBezTo>
                  <a:cubicBezTo>
                    <a:pt x="25" y="108"/>
                    <a:pt x="10" y="100"/>
                    <a:pt x="0" y="10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8" name="Freeform 188"/>
            <p:cNvSpPr>
              <a:spLocks/>
            </p:cNvSpPr>
            <p:nvPr/>
          </p:nvSpPr>
          <p:spPr bwMode="auto">
            <a:xfrm>
              <a:off x="2000" y="7737"/>
              <a:ext cx="143" cy="44"/>
            </a:xfrm>
            <a:custGeom>
              <a:avLst/>
              <a:gdLst>
                <a:gd name="T0" fmla="*/ 143 w 143"/>
                <a:gd name="T1" fmla="*/ 0 h 44"/>
                <a:gd name="T2" fmla="*/ 101 w 143"/>
                <a:gd name="T3" fmla="*/ 33 h 44"/>
                <a:gd name="T4" fmla="*/ 74 w 143"/>
                <a:gd name="T5" fmla="*/ 11 h 44"/>
                <a:gd name="T6" fmla="*/ 37 w 143"/>
                <a:gd name="T7" fmla="*/ 0 h 44"/>
                <a:gd name="T8" fmla="*/ 0 w 143"/>
                <a:gd name="T9" fmla="*/ 27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3"/>
                <a:gd name="T16" fmla="*/ 0 h 44"/>
                <a:gd name="T17" fmla="*/ 143 w 143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3" h="44">
                  <a:moveTo>
                    <a:pt x="143" y="0"/>
                  </a:moveTo>
                  <a:cubicBezTo>
                    <a:pt x="135" y="25"/>
                    <a:pt x="125" y="27"/>
                    <a:pt x="101" y="33"/>
                  </a:cubicBezTo>
                  <a:cubicBezTo>
                    <a:pt x="49" y="15"/>
                    <a:pt x="122" y="44"/>
                    <a:pt x="74" y="11"/>
                  </a:cubicBezTo>
                  <a:cubicBezTo>
                    <a:pt x="64" y="3"/>
                    <a:pt x="49" y="4"/>
                    <a:pt x="37" y="0"/>
                  </a:cubicBezTo>
                  <a:cubicBezTo>
                    <a:pt x="14" y="7"/>
                    <a:pt x="19" y="18"/>
                    <a:pt x="0" y="27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9" name="Freeform 189"/>
            <p:cNvSpPr>
              <a:spLocks/>
            </p:cNvSpPr>
            <p:nvPr/>
          </p:nvSpPr>
          <p:spPr bwMode="auto">
            <a:xfrm>
              <a:off x="2090" y="7379"/>
              <a:ext cx="41" cy="89"/>
            </a:xfrm>
            <a:custGeom>
              <a:avLst/>
              <a:gdLst>
                <a:gd name="T0" fmla="*/ 0 w 41"/>
                <a:gd name="T1" fmla="*/ 0 h 89"/>
                <a:gd name="T2" fmla="*/ 16 w 41"/>
                <a:gd name="T3" fmla="*/ 11 h 89"/>
                <a:gd name="T4" fmla="*/ 37 w 41"/>
                <a:gd name="T5" fmla="*/ 17 h 89"/>
                <a:gd name="T6" fmla="*/ 27 w 41"/>
                <a:gd name="T7" fmla="*/ 89 h 89"/>
                <a:gd name="T8" fmla="*/ 11 w 41"/>
                <a:gd name="T9" fmla="*/ 34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"/>
                <a:gd name="T16" fmla="*/ 0 h 89"/>
                <a:gd name="T17" fmla="*/ 41 w 41"/>
                <a:gd name="T18" fmla="*/ 89 h 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" h="89">
                  <a:moveTo>
                    <a:pt x="0" y="0"/>
                  </a:moveTo>
                  <a:cubicBezTo>
                    <a:pt x="6" y="4"/>
                    <a:pt x="10" y="8"/>
                    <a:pt x="16" y="11"/>
                  </a:cubicBezTo>
                  <a:cubicBezTo>
                    <a:pt x="23" y="14"/>
                    <a:pt x="35" y="9"/>
                    <a:pt x="37" y="17"/>
                  </a:cubicBezTo>
                  <a:cubicBezTo>
                    <a:pt x="41" y="31"/>
                    <a:pt x="31" y="71"/>
                    <a:pt x="27" y="89"/>
                  </a:cubicBezTo>
                  <a:cubicBezTo>
                    <a:pt x="22" y="75"/>
                    <a:pt x="11" y="51"/>
                    <a:pt x="11" y="34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0" name="Freeform 190"/>
            <p:cNvSpPr>
              <a:spLocks/>
            </p:cNvSpPr>
            <p:nvPr/>
          </p:nvSpPr>
          <p:spPr bwMode="auto">
            <a:xfrm>
              <a:off x="2183" y="7401"/>
              <a:ext cx="45" cy="135"/>
            </a:xfrm>
            <a:custGeom>
              <a:avLst/>
              <a:gdLst>
                <a:gd name="T0" fmla="*/ 35 w 45"/>
                <a:gd name="T1" fmla="*/ 0 h 135"/>
                <a:gd name="T2" fmla="*/ 30 w 45"/>
                <a:gd name="T3" fmla="*/ 17 h 135"/>
                <a:gd name="T4" fmla="*/ 14 w 45"/>
                <a:gd name="T5" fmla="*/ 84 h 135"/>
                <a:gd name="T6" fmla="*/ 3 w 45"/>
                <a:gd name="T7" fmla="*/ 129 h 135"/>
                <a:gd name="T8" fmla="*/ 24 w 45"/>
                <a:gd name="T9" fmla="*/ 123 h 135"/>
                <a:gd name="T10" fmla="*/ 45 w 45"/>
                <a:gd name="T11" fmla="*/ 101 h 1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5"/>
                <a:gd name="T19" fmla="*/ 0 h 135"/>
                <a:gd name="T20" fmla="*/ 45 w 45"/>
                <a:gd name="T21" fmla="*/ 135 h 13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5" h="135">
                  <a:moveTo>
                    <a:pt x="35" y="0"/>
                  </a:moveTo>
                  <a:cubicBezTo>
                    <a:pt x="33" y="6"/>
                    <a:pt x="31" y="12"/>
                    <a:pt x="30" y="17"/>
                  </a:cubicBezTo>
                  <a:cubicBezTo>
                    <a:pt x="24" y="39"/>
                    <a:pt x="20" y="63"/>
                    <a:pt x="14" y="84"/>
                  </a:cubicBezTo>
                  <a:cubicBezTo>
                    <a:pt x="11" y="92"/>
                    <a:pt x="0" y="125"/>
                    <a:pt x="3" y="129"/>
                  </a:cubicBezTo>
                  <a:cubicBezTo>
                    <a:pt x="8" y="135"/>
                    <a:pt x="17" y="125"/>
                    <a:pt x="24" y="123"/>
                  </a:cubicBezTo>
                  <a:cubicBezTo>
                    <a:pt x="37" y="103"/>
                    <a:pt x="29" y="109"/>
                    <a:pt x="45" y="101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1" name="Freeform 191"/>
            <p:cNvSpPr>
              <a:spLocks/>
            </p:cNvSpPr>
            <p:nvPr/>
          </p:nvSpPr>
          <p:spPr bwMode="auto">
            <a:xfrm>
              <a:off x="2558" y="7440"/>
              <a:ext cx="59" cy="206"/>
            </a:xfrm>
            <a:custGeom>
              <a:avLst/>
              <a:gdLst>
                <a:gd name="T0" fmla="*/ 59 w 59"/>
                <a:gd name="T1" fmla="*/ 0 h 206"/>
                <a:gd name="T2" fmla="*/ 21 w 59"/>
                <a:gd name="T3" fmla="*/ 67 h 206"/>
                <a:gd name="T4" fmla="*/ 0 w 59"/>
                <a:gd name="T5" fmla="*/ 157 h 206"/>
                <a:gd name="T6" fmla="*/ 32 w 59"/>
                <a:gd name="T7" fmla="*/ 151 h 206"/>
                <a:gd name="T8" fmla="*/ 43 w 59"/>
                <a:gd name="T9" fmla="*/ 101 h 2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06"/>
                <a:gd name="T17" fmla="*/ 59 w 59"/>
                <a:gd name="T18" fmla="*/ 206 h 2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06">
                  <a:moveTo>
                    <a:pt x="59" y="0"/>
                  </a:moveTo>
                  <a:cubicBezTo>
                    <a:pt x="39" y="21"/>
                    <a:pt x="36" y="44"/>
                    <a:pt x="21" y="67"/>
                  </a:cubicBezTo>
                  <a:cubicBezTo>
                    <a:pt x="14" y="98"/>
                    <a:pt x="9" y="128"/>
                    <a:pt x="0" y="157"/>
                  </a:cubicBezTo>
                  <a:cubicBezTo>
                    <a:pt x="9" y="206"/>
                    <a:pt x="7" y="177"/>
                    <a:pt x="32" y="151"/>
                  </a:cubicBezTo>
                  <a:cubicBezTo>
                    <a:pt x="45" y="112"/>
                    <a:pt x="43" y="130"/>
                    <a:pt x="43" y="101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2" name="Freeform 192"/>
            <p:cNvSpPr>
              <a:spLocks/>
            </p:cNvSpPr>
            <p:nvPr/>
          </p:nvSpPr>
          <p:spPr bwMode="auto">
            <a:xfrm>
              <a:off x="2792" y="7675"/>
              <a:ext cx="77" cy="115"/>
            </a:xfrm>
            <a:custGeom>
              <a:avLst/>
              <a:gdLst>
                <a:gd name="T0" fmla="*/ 0 w 77"/>
                <a:gd name="T1" fmla="*/ 0 h 115"/>
                <a:gd name="T2" fmla="*/ 64 w 77"/>
                <a:gd name="T3" fmla="*/ 106 h 115"/>
                <a:gd name="T4" fmla="*/ 64 w 77"/>
                <a:gd name="T5" fmla="*/ 56 h 115"/>
                <a:gd name="T6" fmla="*/ 0 60000 65536"/>
                <a:gd name="T7" fmla="*/ 0 60000 65536"/>
                <a:gd name="T8" fmla="*/ 0 60000 65536"/>
                <a:gd name="T9" fmla="*/ 0 w 77"/>
                <a:gd name="T10" fmla="*/ 0 h 115"/>
                <a:gd name="T11" fmla="*/ 77 w 77"/>
                <a:gd name="T12" fmla="*/ 115 h 1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7" h="115">
                  <a:moveTo>
                    <a:pt x="0" y="0"/>
                  </a:moveTo>
                  <a:cubicBezTo>
                    <a:pt x="9" y="58"/>
                    <a:pt x="18" y="74"/>
                    <a:pt x="64" y="106"/>
                  </a:cubicBezTo>
                  <a:cubicBezTo>
                    <a:pt x="77" y="115"/>
                    <a:pt x="64" y="73"/>
                    <a:pt x="64" y="56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3" name="Freeform 193"/>
            <p:cNvSpPr>
              <a:spLocks/>
            </p:cNvSpPr>
            <p:nvPr/>
          </p:nvSpPr>
          <p:spPr bwMode="auto">
            <a:xfrm>
              <a:off x="1925" y="7098"/>
              <a:ext cx="64" cy="181"/>
            </a:xfrm>
            <a:custGeom>
              <a:avLst/>
              <a:gdLst>
                <a:gd name="T0" fmla="*/ 54 w 64"/>
                <a:gd name="T1" fmla="*/ 181 h 181"/>
                <a:gd name="T2" fmla="*/ 48 w 64"/>
                <a:gd name="T3" fmla="*/ 91 h 181"/>
                <a:gd name="T4" fmla="*/ 59 w 64"/>
                <a:gd name="T5" fmla="*/ 58 h 181"/>
                <a:gd name="T6" fmla="*/ 64 w 64"/>
                <a:gd name="T7" fmla="*/ 41 h 181"/>
                <a:gd name="T8" fmla="*/ 0 w 64"/>
                <a:gd name="T9" fmla="*/ 63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"/>
                <a:gd name="T16" fmla="*/ 0 h 181"/>
                <a:gd name="T17" fmla="*/ 64 w 64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" h="181">
                  <a:moveTo>
                    <a:pt x="54" y="181"/>
                  </a:moveTo>
                  <a:cubicBezTo>
                    <a:pt x="45" y="144"/>
                    <a:pt x="40" y="135"/>
                    <a:pt x="48" y="91"/>
                  </a:cubicBezTo>
                  <a:cubicBezTo>
                    <a:pt x="50" y="79"/>
                    <a:pt x="56" y="69"/>
                    <a:pt x="59" y="58"/>
                  </a:cubicBezTo>
                  <a:cubicBezTo>
                    <a:pt x="61" y="52"/>
                    <a:pt x="64" y="41"/>
                    <a:pt x="64" y="41"/>
                  </a:cubicBezTo>
                  <a:cubicBezTo>
                    <a:pt x="38" y="0"/>
                    <a:pt x="0" y="22"/>
                    <a:pt x="0" y="63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Conclusions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27200"/>
            <a:ext cx="7731125" cy="4551363"/>
          </a:xfrm>
        </p:spPr>
        <p:txBody>
          <a:bodyPr/>
          <a:lstStyle/>
          <a:p>
            <a:r>
              <a:rPr lang="en-US" sz="2800" smtClean="0"/>
              <a:t>Electric field response used to determine elastomer dielectric constant values</a:t>
            </a:r>
          </a:p>
          <a:p>
            <a:endParaRPr lang="en-US" sz="2800" smtClean="0"/>
          </a:p>
          <a:p>
            <a:r>
              <a:rPr lang="en-US" sz="2800" smtClean="0"/>
              <a:t>Would like to do similar magnetic field measurements</a:t>
            </a:r>
          </a:p>
          <a:p>
            <a:endParaRPr lang="en-US" sz="2800" smtClean="0"/>
          </a:p>
          <a:p>
            <a:r>
              <a:rPr lang="en-US" sz="2800" smtClean="0"/>
              <a:t>Still a work in progress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Experiment 1</a:t>
            </a:r>
          </a:p>
        </p:txBody>
      </p:sp>
      <p:sp>
        <p:nvSpPr>
          <p:cNvPr id="17411" name="Line 5"/>
          <p:cNvSpPr>
            <a:spLocks noChangeShapeType="1"/>
          </p:cNvSpPr>
          <p:nvPr/>
        </p:nvSpPr>
        <p:spPr bwMode="auto">
          <a:xfrm>
            <a:off x="5784850" y="1708150"/>
            <a:ext cx="0" cy="1389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5608638" y="3060700"/>
            <a:ext cx="336550" cy="1397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9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4342" name="Rectangle 8"/>
          <p:cNvSpPr>
            <a:spLocks noChangeArrowheads="1"/>
          </p:cNvSpPr>
          <p:nvPr/>
        </p:nvSpPr>
        <p:spPr bwMode="auto">
          <a:xfrm>
            <a:off x="4840288" y="2166938"/>
            <a:ext cx="2163762" cy="1604962"/>
          </a:xfrm>
          <a:prstGeom prst="rect">
            <a:avLst/>
          </a:prstGeom>
          <a:solidFill>
            <a:schemeClr val="accent2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bliqueTopRight"/>
            <a:lightRig rig="threePt" dir="t"/>
          </a:scene3d>
          <a:sp3d extrusionH="190500">
            <a:bevelT w="0" h="0"/>
          </a:sp3d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14" name="Rectangle 10"/>
          <p:cNvSpPr>
            <a:spLocks noChangeArrowheads="1"/>
          </p:cNvSpPr>
          <p:nvPr/>
        </p:nvSpPr>
        <p:spPr bwMode="auto">
          <a:xfrm>
            <a:off x="3060700" y="2538413"/>
            <a:ext cx="88900" cy="233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11"/>
          <p:cNvSpPr>
            <a:spLocks noChangeArrowheads="1"/>
          </p:cNvSpPr>
          <p:nvPr/>
        </p:nvSpPr>
        <p:spPr bwMode="auto">
          <a:xfrm>
            <a:off x="1755775" y="2538413"/>
            <a:ext cx="88900" cy="233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Rectangle 13"/>
          <p:cNvSpPr>
            <a:spLocks noChangeArrowheads="1"/>
          </p:cNvSpPr>
          <p:nvPr/>
        </p:nvSpPr>
        <p:spPr bwMode="auto">
          <a:xfrm>
            <a:off x="755650" y="3854450"/>
            <a:ext cx="690563" cy="642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Rectangle 14"/>
          <p:cNvSpPr>
            <a:spLocks noChangeArrowheads="1"/>
          </p:cNvSpPr>
          <p:nvPr/>
        </p:nvSpPr>
        <p:spPr bwMode="auto">
          <a:xfrm>
            <a:off x="906463" y="3751263"/>
            <a:ext cx="390525" cy="1031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Freeform 18"/>
          <p:cNvSpPr>
            <a:spLocks/>
          </p:cNvSpPr>
          <p:nvPr/>
        </p:nvSpPr>
        <p:spPr bwMode="auto">
          <a:xfrm>
            <a:off x="1363663" y="2678113"/>
            <a:ext cx="3097212" cy="1339850"/>
          </a:xfrm>
          <a:custGeom>
            <a:avLst/>
            <a:gdLst>
              <a:gd name="T0" fmla="*/ 2147483647 w 2004"/>
              <a:gd name="T1" fmla="*/ 0 h 835"/>
              <a:gd name="T2" fmla="*/ 2147483647 w 2004"/>
              <a:gd name="T3" fmla="*/ 2147483647 h 835"/>
              <a:gd name="T4" fmla="*/ 2147483647 w 2004"/>
              <a:gd name="T5" fmla="*/ 2147483647 h 835"/>
              <a:gd name="T6" fmla="*/ 2147483647 w 2004"/>
              <a:gd name="T7" fmla="*/ 2147483647 h 835"/>
              <a:gd name="T8" fmla="*/ 2147483647 w 2004"/>
              <a:gd name="T9" fmla="*/ 2147483647 h 835"/>
              <a:gd name="T10" fmla="*/ 2147483647 w 2004"/>
              <a:gd name="T11" fmla="*/ 2147483647 h 83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04"/>
              <a:gd name="T19" fmla="*/ 0 h 835"/>
              <a:gd name="T20" fmla="*/ 2004 w 2004"/>
              <a:gd name="T21" fmla="*/ 835 h 83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04" h="835">
                <a:moveTo>
                  <a:pt x="246" y="0"/>
                </a:moveTo>
                <a:cubicBezTo>
                  <a:pt x="123" y="39"/>
                  <a:pt x="0" y="78"/>
                  <a:pt x="52" y="182"/>
                </a:cubicBezTo>
                <a:cubicBezTo>
                  <a:pt x="104" y="286"/>
                  <a:pt x="319" y="535"/>
                  <a:pt x="558" y="623"/>
                </a:cubicBezTo>
                <a:cubicBezTo>
                  <a:pt x="797" y="711"/>
                  <a:pt x="1294" y="682"/>
                  <a:pt x="1487" y="711"/>
                </a:cubicBezTo>
                <a:cubicBezTo>
                  <a:pt x="1680" y="740"/>
                  <a:pt x="1630" y="778"/>
                  <a:pt x="1716" y="799"/>
                </a:cubicBezTo>
                <a:cubicBezTo>
                  <a:pt x="1802" y="820"/>
                  <a:pt x="1903" y="827"/>
                  <a:pt x="2004" y="83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9" name="Freeform 19"/>
          <p:cNvSpPr>
            <a:spLocks/>
          </p:cNvSpPr>
          <p:nvPr/>
        </p:nvSpPr>
        <p:spPr bwMode="auto">
          <a:xfrm>
            <a:off x="3154363" y="2595563"/>
            <a:ext cx="1679575" cy="811212"/>
          </a:xfrm>
          <a:custGeom>
            <a:avLst/>
            <a:gdLst>
              <a:gd name="T0" fmla="*/ 0 w 1058"/>
              <a:gd name="T1" fmla="*/ 2147483647 h 511"/>
              <a:gd name="T2" fmla="*/ 2147483647 w 1058"/>
              <a:gd name="T3" fmla="*/ 2147483647 h 511"/>
              <a:gd name="T4" fmla="*/ 2147483647 w 1058"/>
              <a:gd name="T5" fmla="*/ 2147483647 h 511"/>
              <a:gd name="T6" fmla="*/ 2147483647 w 1058"/>
              <a:gd name="T7" fmla="*/ 2147483647 h 511"/>
              <a:gd name="T8" fmla="*/ 0 60000 65536"/>
              <a:gd name="T9" fmla="*/ 0 60000 65536"/>
              <a:gd name="T10" fmla="*/ 0 60000 65536"/>
              <a:gd name="T11" fmla="*/ 0 60000 65536"/>
              <a:gd name="T12" fmla="*/ 0 w 1058"/>
              <a:gd name="T13" fmla="*/ 0 h 511"/>
              <a:gd name="T14" fmla="*/ 1058 w 1058"/>
              <a:gd name="T15" fmla="*/ 511 h 51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8" h="511">
                <a:moveTo>
                  <a:pt x="0" y="29"/>
                </a:moveTo>
                <a:cubicBezTo>
                  <a:pt x="179" y="14"/>
                  <a:pt x="358" y="0"/>
                  <a:pt x="464" y="64"/>
                </a:cubicBezTo>
                <a:cubicBezTo>
                  <a:pt x="570" y="128"/>
                  <a:pt x="536" y="342"/>
                  <a:pt x="635" y="416"/>
                </a:cubicBezTo>
                <a:cubicBezTo>
                  <a:pt x="734" y="490"/>
                  <a:pt x="984" y="495"/>
                  <a:pt x="1058" y="51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Text Box 20"/>
          <p:cNvSpPr txBox="1">
            <a:spLocks noChangeArrowheads="1"/>
          </p:cNvSpPr>
          <p:nvPr/>
        </p:nvSpPr>
        <p:spPr bwMode="auto">
          <a:xfrm>
            <a:off x="692150" y="4546600"/>
            <a:ext cx="83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Variac</a:t>
            </a:r>
          </a:p>
        </p:txBody>
      </p:sp>
      <p:sp>
        <p:nvSpPr>
          <p:cNvPr id="17421" name="Freeform 21"/>
          <p:cNvSpPr>
            <a:spLocks/>
          </p:cNvSpPr>
          <p:nvPr/>
        </p:nvSpPr>
        <p:spPr bwMode="auto">
          <a:xfrm>
            <a:off x="1446213" y="2822575"/>
            <a:ext cx="887412" cy="1508125"/>
          </a:xfrm>
          <a:custGeom>
            <a:avLst/>
            <a:gdLst>
              <a:gd name="T0" fmla="*/ 0 w 559"/>
              <a:gd name="T1" fmla="*/ 2147483647 h 950"/>
              <a:gd name="T2" fmla="*/ 2147483647 w 559"/>
              <a:gd name="T3" fmla="*/ 2147483647 h 950"/>
              <a:gd name="T4" fmla="*/ 2147483647 w 559"/>
              <a:gd name="T5" fmla="*/ 2147483647 h 950"/>
              <a:gd name="T6" fmla="*/ 2147483647 w 559"/>
              <a:gd name="T7" fmla="*/ 2147483647 h 950"/>
              <a:gd name="T8" fmla="*/ 2147483647 w 559"/>
              <a:gd name="T9" fmla="*/ 2147483647 h 9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59"/>
              <a:gd name="T16" fmla="*/ 0 h 950"/>
              <a:gd name="T17" fmla="*/ 559 w 559"/>
              <a:gd name="T18" fmla="*/ 950 h 9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59" h="950">
                <a:moveTo>
                  <a:pt x="0" y="944"/>
                </a:moveTo>
                <a:cubicBezTo>
                  <a:pt x="164" y="947"/>
                  <a:pt x="329" y="950"/>
                  <a:pt x="371" y="826"/>
                </a:cubicBezTo>
                <a:cubicBezTo>
                  <a:pt x="413" y="702"/>
                  <a:pt x="274" y="330"/>
                  <a:pt x="253" y="197"/>
                </a:cubicBezTo>
                <a:cubicBezTo>
                  <a:pt x="232" y="64"/>
                  <a:pt x="196" y="54"/>
                  <a:pt x="247" y="27"/>
                </a:cubicBezTo>
                <a:cubicBezTo>
                  <a:pt x="298" y="0"/>
                  <a:pt x="428" y="16"/>
                  <a:pt x="559" y="3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Rectangle 9"/>
          <p:cNvSpPr>
            <a:spLocks noChangeArrowheads="1"/>
          </p:cNvSpPr>
          <p:nvPr/>
        </p:nvSpPr>
        <p:spPr bwMode="auto">
          <a:xfrm>
            <a:off x="1847850" y="2454275"/>
            <a:ext cx="1212850" cy="447675"/>
          </a:xfrm>
          <a:prstGeom prst="rect">
            <a:avLst/>
          </a:prstGeom>
          <a:solidFill>
            <a:srgbClr val="AEA77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Ne Trans.</a:t>
            </a:r>
          </a:p>
        </p:txBody>
      </p:sp>
      <p:sp>
        <p:nvSpPr>
          <p:cNvPr id="17423" name="Text Box 22"/>
          <p:cNvSpPr txBox="1">
            <a:spLocks noChangeArrowheads="1"/>
          </p:cNvSpPr>
          <p:nvPr/>
        </p:nvSpPr>
        <p:spPr bwMode="auto">
          <a:xfrm>
            <a:off x="7410450" y="2746375"/>
            <a:ext cx="121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ITO Glass</a:t>
            </a:r>
          </a:p>
        </p:txBody>
      </p:sp>
      <p:sp>
        <p:nvSpPr>
          <p:cNvPr id="17424" name="Line 23"/>
          <p:cNvSpPr>
            <a:spLocks noChangeShapeType="1"/>
          </p:cNvSpPr>
          <p:nvPr/>
        </p:nvSpPr>
        <p:spPr bwMode="auto">
          <a:xfrm flipH="1" flipV="1">
            <a:off x="7045325" y="2733675"/>
            <a:ext cx="382588" cy="14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5" name="Line 24"/>
          <p:cNvSpPr>
            <a:spLocks noChangeShapeType="1"/>
          </p:cNvSpPr>
          <p:nvPr/>
        </p:nvSpPr>
        <p:spPr bwMode="auto">
          <a:xfrm flipH="1">
            <a:off x="6737350" y="2995613"/>
            <a:ext cx="652463" cy="252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6" name="Text Box 25"/>
          <p:cNvSpPr txBox="1">
            <a:spLocks noChangeArrowheads="1"/>
          </p:cNvSpPr>
          <p:nvPr/>
        </p:nvSpPr>
        <p:spPr bwMode="auto">
          <a:xfrm>
            <a:off x="7200900" y="3808413"/>
            <a:ext cx="1212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Elastomer</a:t>
            </a:r>
          </a:p>
        </p:txBody>
      </p:sp>
      <p:sp>
        <p:nvSpPr>
          <p:cNvPr id="17427" name="Line 26"/>
          <p:cNvSpPr>
            <a:spLocks noChangeShapeType="1"/>
          </p:cNvSpPr>
          <p:nvPr/>
        </p:nvSpPr>
        <p:spPr bwMode="auto">
          <a:xfrm flipH="1" flipV="1">
            <a:off x="5803900" y="3238500"/>
            <a:ext cx="1358900" cy="69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8" name="Text Box 27"/>
          <p:cNvSpPr txBox="1">
            <a:spLocks noChangeArrowheads="1"/>
          </p:cNvSpPr>
          <p:nvPr/>
        </p:nvSpPr>
        <p:spPr bwMode="auto">
          <a:xfrm>
            <a:off x="709613" y="5218113"/>
            <a:ext cx="8112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Elastomer is suspended on a string between two parallel pieces of ITO</a:t>
            </a:r>
          </a:p>
          <a:p>
            <a:r>
              <a:rPr lang="en-US" sz="2000"/>
              <a:t>coated glass. Elastomer aligns along sufficiently strong applied field.</a:t>
            </a: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4493908" y="2554873"/>
            <a:ext cx="2163762" cy="1604962"/>
          </a:xfrm>
          <a:prstGeom prst="rect">
            <a:avLst/>
          </a:prstGeom>
          <a:solidFill>
            <a:schemeClr val="accent2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bliqueTopRight"/>
            <a:lightRig rig="threePt" dir="t"/>
          </a:scene3d>
          <a:sp3d extrusionH="190500">
            <a:bevelT w="0" h="0"/>
          </a:sp3d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Video of Experiment</a:t>
            </a:r>
          </a:p>
        </p:txBody>
      </p:sp>
      <p:pic>
        <p:nvPicPr>
          <p:cNvPr id="8196" name="Run4.avi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1801813" y="1506538"/>
            <a:ext cx="6034087" cy="45259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1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196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10"/>
          <p:cNvGraphicFramePr>
            <a:graphicFrameLocks noChangeAspect="1"/>
          </p:cNvGraphicFramePr>
          <p:nvPr/>
        </p:nvGraphicFramePr>
        <p:xfrm>
          <a:off x="493713" y="1930400"/>
          <a:ext cx="8331633" cy="4054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Experimental Data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1360488" y="1800225"/>
            <a:ext cx="441325" cy="1455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 flipV="1">
            <a:off x="5694363" y="4683125"/>
            <a:ext cx="692150" cy="1330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862013" y="1439863"/>
            <a:ext cx="1047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Field On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092825" y="6011863"/>
            <a:ext cx="1047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Field Off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2160588" y="2106613"/>
            <a:ext cx="2300287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Overview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201863" y="2106613"/>
          <a:ext cx="2058987" cy="882650"/>
        </p:xfrm>
        <a:graphic>
          <a:graphicData uri="http://schemas.openxmlformats.org/presentationml/2006/ole">
            <p:oleObj spid="_x0000_s1026" name="Equation" r:id="rId3" imgW="977760" imgH="419040" progId="Equation.3">
              <p:embed/>
            </p:oleObj>
          </a:graphicData>
        </a:graphic>
      </p:graphicFrame>
      <p:graphicFrame>
        <p:nvGraphicFramePr>
          <p:cNvPr id="1027" name="Object 8"/>
          <p:cNvGraphicFramePr>
            <a:graphicFrameLocks noChangeAspect="1"/>
          </p:cNvGraphicFramePr>
          <p:nvPr/>
        </p:nvGraphicFramePr>
        <p:xfrm>
          <a:off x="5635625" y="1985963"/>
          <a:ext cx="2717800" cy="1282700"/>
        </p:xfrm>
        <a:graphic>
          <a:graphicData uri="http://schemas.openxmlformats.org/presentationml/2006/ole">
            <p:oleObj spid="_x0000_s1027" name="Equation" r:id="rId4" imgW="1346040" imgH="634680" progId="Equation.DSMT4">
              <p:embed/>
            </p:oleObj>
          </a:graphicData>
        </a:graphic>
      </p:graphicFrame>
      <p:sp>
        <p:nvSpPr>
          <p:cNvPr id="1032" name="Text Box 6"/>
          <p:cNvSpPr txBox="1">
            <a:spLocks noChangeArrowheads="1"/>
          </p:cNvSpPr>
          <p:nvPr/>
        </p:nvSpPr>
        <p:spPr bwMode="auto">
          <a:xfrm>
            <a:off x="1065213" y="1522413"/>
            <a:ext cx="234791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/>
              <a:t>Want to solve</a:t>
            </a:r>
          </a:p>
        </p:txBody>
      </p:sp>
      <p:graphicFrame>
        <p:nvGraphicFramePr>
          <p:cNvPr id="1028" name="Object 7"/>
          <p:cNvGraphicFramePr>
            <a:graphicFrameLocks noChangeAspect="1"/>
          </p:cNvGraphicFramePr>
          <p:nvPr/>
        </p:nvGraphicFramePr>
        <p:xfrm>
          <a:off x="3965575" y="4046538"/>
          <a:ext cx="4676775" cy="2327275"/>
        </p:xfrm>
        <a:graphic>
          <a:graphicData uri="http://schemas.openxmlformats.org/presentationml/2006/ole">
            <p:oleObj spid="_x0000_s1028" name="Equation" r:id="rId5" imgW="2349360" imgH="1168200" progId="Equation.DSMT4">
              <p:embed/>
            </p:oleObj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5400000">
            <a:off x="2182813" y="3068638"/>
            <a:ext cx="774700" cy="762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4121945" y="3180556"/>
            <a:ext cx="817562" cy="5810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029" name="Object 8"/>
          <p:cNvGraphicFramePr>
            <a:graphicFrameLocks noChangeAspect="1"/>
          </p:cNvGraphicFramePr>
          <p:nvPr/>
        </p:nvGraphicFramePr>
        <p:xfrm>
          <a:off x="731838" y="4003675"/>
          <a:ext cx="2554287" cy="900113"/>
        </p:xfrm>
        <a:graphic>
          <a:graphicData uri="http://schemas.openxmlformats.org/presentationml/2006/ole">
            <p:oleObj spid="_x0000_s1029" name="Equation" r:id="rId6" imgW="116820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266825" y="447675"/>
            <a:ext cx="7419975" cy="9699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Theory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09675" y="1422400"/>
            <a:ext cx="5065713" cy="6381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i="1" smtClean="0"/>
              <a:t>Energy of elastomer: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919288" y="2036763"/>
          <a:ext cx="3711575" cy="2351087"/>
        </p:xfrm>
        <a:graphic>
          <a:graphicData uri="http://schemas.openxmlformats.org/presentationml/2006/ole">
            <p:oleObj spid="_x0000_s2050" name="Equation" r:id="rId3" imgW="1904760" imgH="1206360" progId="Equation.DSMT4">
              <p:embed/>
            </p:oleObj>
          </a:graphicData>
        </a:graphic>
      </p:graphicFrame>
      <p:sp>
        <p:nvSpPr>
          <p:cNvPr id="2056" name="Line 6"/>
          <p:cNvSpPr>
            <a:spLocks noChangeShapeType="1"/>
          </p:cNvSpPr>
          <p:nvPr/>
        </p:nvSpPr>
        <p:spPr bwMode="auto">
          <a:xfrm flipV="1">
            <a:off x="2928938" y="4806950"/>
            <a:ext cx="811212" cy="534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" name="Object 10"/>
          <p:cNvGraphicFramePr>
            <a:graphicFrameLocks noChangeAspect="1"/>
          </p:cNvGraphicFramePr>
          <p:nvPr/>
        </p:nvGraphicFramePr>
        <p:xfrm>
          <a:off x="2119313" y="4795838"/>
          <a:ext cx="3408362" cy="1592262"/>
        </p:xfrm>
        <a:graphic>
          <a:graphicData uri="http://schemas.openxmlformats.org/presentationml/2006/ole">
            <p:oleObj spid="_x0000_s2051" name="Equation" r:id="rId4" imgW="1739880" imgH="812520" progId="Equation.DSMT4">
              <p:embed/>
            </p:oleObj>
          </a:graphicData>
        </a:graphic>
      </p:graphicFrame>
      <p:graphicFrame>
        <p:nvGraphicFramePr>
          <p:cNvPr id="2052" name="Object 11"/>
          <p:cNvGraphicFramePr>
            <a:graphicFrameLocks noChangeAspect="1"/>
          </p:cNvGraphicFramePr>
          <p:nvPr/>
        </p:nvGraphicFramePr>
        <p:xfrm>
          <a:off x="6130925" y="2262188"/>
          <a:ext cx="2106613" cy="2060575"/>
        </p:xfrm>
        <a:graphic>
          <a:graphicData uri="http://schemas.openxmlformats.org/presentationml/2006/ole">
            <p:oleObj spid="_x0000_s2052" name="Equation" r:id="rId5" imgW="1168200" imgH="1143000" progId="Equation.DSMT4">
              <p:embed/>
            </p:oleObj>
          </a:graphicData>
        </a:graphic>
      </p:graphicFrame>
      <p:graphicFrame>
        <p:nvGraphicFramePr>
          <p:cNvPr id="2053" name="Object 12"/>
          <p:cNvGraphicFramePr>
            <a:graphicFrameLocks noChangeAspect="1"/>
          </p:cNvGraphicFramePr>
          <p:nvPr/>
        </p:nvGraphicFramePr>
        <p:xfrm>
          <a:off x="3351213" y="4433888"/>
          <a:ext cx="2451100" cy="315912"/>
        </p:xfrm>
        <a:graphic>
          <a:graphicData uri="http://schemas.openxmlformats.org/presentationml/2006/ole">
            <p:oleObj spid="_x0000_s2053" name="Equation" r:id="rId6" imgW="157464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263650" y="449263"/>
            <a:ext cx="7419975" cy="96996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Theory</a:t>
            </a:r>
          </a:p>
        </p:txBody>
      </p:sp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6235700" y="2246313"/>
            <a:ext cx="604838" cy="8413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6480175" y="2139950"/>
            <a:ext cx="430213" cy="15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6284119" y="1928019"/>
            <a:ext cx="414338" cy="635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4" name="Object 30"/>
          <p:cNvGraphicFramePr>
            <a:graphicFrameLocks noChangeAspect="1"/>
          </p:cNvGraphicFramePr>
          <p:nvPr/>
        </p:nvGraphicFramePr>
        <p:xfrm>
          <a:off x="6777038" y="1736725"/>
          <a:ext cx="312737" cy="438150"/>
        </p:xfrm>
        <a:graphic>
          <a:graphicData uri="http://schemas.openxmlformats.org/presentationml/2006/ole">
            <p:oleObj spid="_x0000_s3074" name="Equation" r:id="rId3" imgW="126720" imgH="177480" progId="Equation.3">
              <p:embed/>
            </p:oleObj>
          </a:graphicData>
        </a:graphic>
      </p:graphicFrame>
      <p:graphicFrame>
        <p:nvGraphicFramePr>
          <p:cNvPr id="3075" name="Object 31"/>
          <p:cNvGraphicFramePr>
            <a:graphicFrameLocks noChangeAspect="1"/>
          </p:cNvGraphicFramePr>
          <p:nvPr/>
        </p:nvGraphicFramePr>
        <p:xfrm>
          <a:off x="6121400" y="1555750"/>
          <a:ext cx="406400" cy="438150"/>
        </p:xfrm>
        <a:graphic>
          <a:graphicData uri="http://schemas.openxmlformats.org/presentationml/2006/ole">
            <p:oleObj spid="_x0000_s3075" name="Equation" r:id="rId4" imgW="164880" imgH="177480" progId="Equation.3">
              <p:embed/>
            </p:oleObj>
          </a:graphicData>
        </a:graphic>
      </p:graphicFrame>
      <p:graphicFrame>
        <p:nvGraphicFramePr>
          <p:cNvPr id="3076" name="Object 32"/>
          <p:cNvGraphicFramePr>
            <a:graphicFrameLocks noChangeAspect="1"/>
          </p:cNvGraphicFramePr>
          <p:nvPr/>
        </p:nvGraphicFramePr>
        <p:xfrm>
          <a:off x="1354138" y="1965325"/>
          <a:ext cx="3910012" cy="1857375"/>
        </p:xfrm>
        <a:graphic>
          <a:graphicData uri="http://schemas.openxmlformats.org/presentationml/2006/ole">
            <p:oleObj spid="_x0000_s3076" name="Equation" r:id="rId5" imgW="1815840" imgH="799920" progId="Equation.DSMT4">
              <p:embed/>
            </p:oleObj>
          </a:graphicData>
        </a:graphic>
      </p:graphicFrame>
      <p:sp>
        <p:nvSpPr>
          <p:cNvPr id="3083" name="TextBox 26"/>
          <p:cNvSpPr txBox="1">
            <a:spLocks noChangeArrowheads="1"/>
          </p:cNvSpPr>
          <p:nvPr/>
        </p:nvSpPr>
        <p:spPr bwMode="auto">
          <a:xfrm>
            <a:off x="828675" y="1404938"/>
            <a:ext cx="1639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/>
              <a:t>In general:</a:t>
            </a:r>
          </a:p>
        </p:txBody>
      </p:sp>
      <p:graphicFrame>
        <p:nvGraphicFramePr>
          <p:cNvPr id="2" name="Object 18"/>
          <p:cNvGraphicFramePr>
            <a:graphicFrameLocks noChangeAspect="1"/>
          </p:cNvGraphicFramePr>
          <p:nvPr/>
        </p:nvGraphicFramePr>
        <p:xfrm>
          <a:off x="1246188" y="4213225"/>
          <a:ext cx="5694362" cy="2020888"/>
        </p:xfrm>
        <a:graphic>
          <a:graphicData uri="http://schemas.openxmlformats.org/presentationml/2006/ole">
            <p:oleObj spid="_x0000_s3077" name="Equation" r:id="rId6" imgW="2717640" imgH="965160" progId="Equation.3">
              <p:embed/>
            </p:oleObj>
          </a:graphicData>
        </a:graphic>
      </p:graphicFrame>
      <p:graphicFrame>
        <p:nvGraphicFramePr>
          <p:cNvPr id="3078" name="Object 27"/>
          <p:cNvGraphicFramePr>
            <a:graphicFrameLocks noChangeAspect="1"/>
          </p:cNvGraphicFramePr>
          <p:nvPr/>
        </p:nvGraphicFramePr>
        <p:xfrm>
          <a:off x="5686425" y="3136900"/>
          <a:ext cx="2921000" cy="1749425"/>
        </p:xfrm>
        <a:graphic>
          <a:graphicData uri="http://schemas.openxmlformats.org/presentationml/2006/ole">
            <p:oleObj spid="_x0000_s3078" name="Equation" r:id="rId7" imgW="1485720" imgH="888840" progId="Equation.DSMT4">
              <p:embed/>
            </p:oleObj>
          </a:graphicData>
        </a:graphic>
      </p:graphicFrame>
      <p:sp>
        <p:nvSpPr>
          <p:cNvPr id="3084" name="TextBox 26"/>
          <p:cNvSpPr txBox="1">
            <a:spLocks noChangeArrowheads="1"/>
          </p:cNvSpPr>
          <p:nvPr/>
        </p:nvSpPr>
        <p:spPr bwMode="auto">
          <a:xfrm>
            <a:off x="744538" y="3814763"/>
            <a:ext cx="1025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/>
              <a:t>where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266825" y="447675"/>
            <a:ext cx="7419975" cy="96996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Theory</a:t>
            </a:r>
          </a:p>
        </p:txBody>
      </p:sp>
      <p:graphicFrame>
        <p:nvGraphicFramePr>
          <p:cNvPr id="4098" name="Object 19"/>
          <p:cNvGraphicFramePr>
            <a:graphicFrameLocks noChangeAspect="1"/>
          </p:cNvGraphicFramePr>
          <p:nvPr/>
        </p:nvGraphicFramePr>
        <p:xfrm>
          <a:off x="1296988" y="1970088"/>
          <a:ext cx="6624637" cy="912812"/>
        </p:xfrm>
        <a:graphic>
          <a:graphicData uri="http://schemas.openxmlformats.org/presentationml/2006/ole">
            <p:oleObj spid="_x0000_s4098" name="Equation" r:id="rId3" imgW="3504960" imgH="482400" progId="Equation.DSMT4">
              <p:embed/>
            </p:oleObj>
          </a:graphicData>
        </a:graphic>
      </p:graphicFrame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808038" y="3113088"/>
          <a:ext cx="7531100" cy="895350"/>
        </p:xfrm>
        <a:graphic>
          <a:graphicData uri="http://schemas.openxmlformats.org/presentationml/2006/ole">
            <p:oleObj spid="_x0000_s4099" name="Equation" r:id="rId4" imgW="4267080" imgH="507960" progId="Equation.3">
              <p:embed/>
            </p:oleObj>
          </a:graphicData>
        </a:graphic>
      </p:graphicFrame>
      <p:graphicFrame>
        <p:nvGraphicFramePr>
          <p:cNvPr id="4100" name="Object 6"/>
          <p:cNvGraphicFramePr>
            <a:graphicFrameLocks noChangeAspect="1"/>
          </p:cNvGraphicFramePr>
          <p:nvPr/>
        </p:nvGraphicFramePr>
        <p:xfrm>
          <a:off x="2117725" y="4557713"/>
          <a:ext cx="1944688" cy="858837"/>
        </p:xfrm>
        <a:graphic>
          <a:graphicData uri="http://schemas.openxmlformats.org/presentationml/2006/ole">
            <p:oleObj spid="_x0000_s4100" name="Equation" r:id="rId5" imgW="1091880" imgH="482400" progId="Equation.DSMT4">
              <p:embed/>
            </p:oleObj>
          </a:graphicData>
        </a:graphic>
      </p:graphicFrame>
      <p:graphicFrame>
        <p:nvGraphicFramePr>
          <p:cNvPr id="4101" name="Object 15"/>
          <p:cNvGraphicFramePr>
            <a:graphicFrameLocks noChangeAspect="1"/>
          </p:cNvGraphicFramePr>
          <p:nvPr/>
        </p:nvGraphicFramePr>
        <p:xfrm>
          <a:off x="4443413" y="4586288"/>
          <a:ext cx="2484437" cy="760412"/>
        </p:xfrm>
        <a:graphic>
          <a:graphicData uri="http://schemas.openxmlformats.org/presentationml/2006/ole">
            <p:oleObj spid="_x0000_s4101" name="Equation" r:id="rId6" imgW="1409400" imgH="431640" progId="Equation.DSMT4">
              <p:embed/>
            </p:oleObj>
          </a:graphicData>
        </a:graphic>
      </p:graphicFrame>
      <p:graphicFrame>
        <p:nvGraphicFramePr>
          <p:cNvPr id="4102" name="Object 7"/>
          <p:cNvGraphicFramePr>
            <a:graphicFrameLocks noChangeAspect="1"/>
          </p:cNvGraphicFramePr>
          <p:nvPr/>
        </p:nvGraphicFramePr>
        <p:xfrm>
          <a:off x="2368550" y="5799138"/>
          <a:ext cx="4643438" cy="515937"/>
        </p:xfrm>
        <a:graphic>
          <a:graphicData uri="http://schemas.openxmlformats.org/presentationml/2006/ole">
            <p:oleObj spid="_x0000_s4102" name="Equation" r:id="rId7" imgW="2400120" imgH="266400" progId="Equation.3">
              <p:embed/>
            </p:oleObj>
          </a:graphicData>
        </a:graphic>
      </p:graphicFrame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066800" y="4073525"/>
            <a:ext cx="2868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/>
              <a:t>Make substitutions:</a:t>
            </a:r>
          </a:p>
        </p:txBody>
      </p:sp>
      <p:sp>
        <p:nvSpPr>
          <p:cNvPr id="4105" name="TextBox 8"/>
          <p:cNvSpPr txBox="1">
            <a:spLocks noChangeArrowheads="1"/>
          </p:cNvSpPr>
          <p:nvPr/>
        </p:nvSpPr>
        <p:spPr bwMode="auto">
          <a:xfrm>
            <a:off x="1066800" y="5292725"/>
            <a:ext cx="2868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/>
              <a:t>then</a:t>
            </a:r>
          </a:p>
        </p:txBody>
      </p:sp>
      <p:sp>
        <p:nvSpPr>
          <p:cNvPr id="4106" name="TextBox 9"/>
          <p:cNvSpPr txBox="1">
            <a:spLocks noChangeArrowheads="1"/>
          </p:cNvSpPr>
          <p:nvPr/>
        </p:nvSpPr>
        <p:spPr bwMode="auto">
          <a:xfrm>
            <a:off x="776288" y="1538288"/>
            <a:ext cx="28670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/>
              <a:t>cont’d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17471</TotalTime>
  <Words>264</Words>
  <Application>Microsoft Office PowerPoint</Application>
  <PresentationFormat>On-screen Show (4:3)</PresentationFormat>
  <Paragraphs>102</Paragraphs>
  <Slides>20</Slides>
  <Notes>1</Notes>
  <HiddenSlides>0</HiddenSlides>
  <MMClips>1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Default Design</vt:lpstr>
      <vt:lpstr>Custom Design</vt:lpstr>
      <vt:lpstr>Equation</vt:lpstr>
      <vt:lpstr>Microsoft Office Excel Chart</vt:lpstr>
      <vt:lpstr>Liquid Crystal Elastomer Dielectric Constant Measurements</vt:lpstr>
      <vt:lpstr>Liquid Crystal Elastomers</vt:lpstr>
      <vt:lpstr>Experiment 1</vt:lpstr>
      <vt:lpstr>Video of Experiment</vt:lpstr>
      <vt:lpstr>Experimental Data</vt:lpstr>
      <vt:lpstr>Overview</vt:lpstr>
      <vt:lpstr>Theory</vt:lpstr>
      <vt:lpstr>Theory</vt:lpstr>
      <vt:lpstr>Theory</vt:lpstr>
      <vt:lpstr>Theory</vt:lpstr>
      <vt:lpstr>Theory</vt:lpstr>
      <vt:lpstr>Theory</vt:lpstr>
      <vt:lpstr>Depolarizing Factors</vt:lpstr>
      <vt:lpstr>Elastomer Properties</vt:lpstr>
      <vt:lpstr>Electric Field Measurement</vt:lpstr>
      <vt:lpstr>Experiment 2</vt:lpstr>
      <vt:lpstr>Theory &amp; Results</vt:lpstr>
      <vt:lpstr>Results</vt:lpstr>
      <vt:lpstr>Possible Future Work</vt:lpstr>
      <vt:lpstr>Conclusions</vt:lpstr>
    </vt:vector>
  </TitlesOfParts>
  <Company>KSU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Susceptibility</dc:title>
  <dc:creator>LCI</dc:creator>
  <cp:lastModifiedBy>NLCMF</cp:lastModifiedBy>
  <cp:revision>62</cp:revision>
  <dcterms:created xsi:type="dcterms:W3CDTF">2007-04-06T18:23:04Z</dcterms:created>
  <dcterms:modified xsi:type="dcterms:W3CDTF">2008-11-14T21:41:32Z</dcterms:modified>
</cp:coreProperties>
</file>