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28625" indent="-21590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4525" indent="-214313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0425" indent="-212725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6325" indent="-21590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r>
              <a:rPr lang="en-GB"/>
              <a:t>Notes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r>
              <a:rPr lang="en-GB"/>
              <a:t>Liquid Crystal Institute, KSU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fld id="{4A10CAC7-2663-45F4-B8D4-D47600BF65C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32A1EA-2737-414B-BD23-B5F25BE7535D}" type="slidenum">
              <a:rPr lang="en-GB"/>
              <a:pPr/>
              <a:t>1</a:t>
            </a:fld>
            <a:endParaRPr lang="en-GB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D72C88-29CA-4225-82B2-30EA0E2E2402}" type="slidenum">
              <a:rPr lang="en-GB"/>
              <a:pPr/>
              <a:t>10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17388A-6E7A-4844-98DD-ECF386068025}" type="slidenum">
              <a:rPr lang="en-GB"/>
              <a:pPr/>
              <a:t>11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30462A-D71B-4619-ACCD-E3814CF9978F}" type="slidenum">
              <a:rPr lang="en-GB"/>
              <a:pPr/>
              <a:t>12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F6AF4-57E2-4A23-9EB5-968767868A52}" type="slidenum">
              <a:rPr lang="en-GB"/>
              <a:pPr/>
              <a:t>2</a:t>
            </a:fld>
            <a:endParaRPr lang="en-GB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C09E31-1738-4BF9-94FE-1AA06CE650FB}" type="slidenum">
              <a:rPr lang="en-GB"/>
              <a:pPr/>
              <a:t>3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D6B727-0AE5-4050-8507-15569EF34EE4}" type="slidenum">
              <a:rPr lang="en-GB"/>
              <a:pPr/>
              <a:t>4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4EA8A6-6293-4AF2-87A8-02103437FF22}" type="slidenum">
              <a:rPr lang="en-GB"/>
              <a:pPr/>
              <a:t>5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26567C-A219-4E0E-B0ED-406D16F89652}" type="slidenum">
              <a:rPr lang="en-GB"/>
              <a:pPr/>
              <a:t>6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4254B2-05A2-49FB-8400-959106F37A9A}" type="slidenum">
              <a:rPr lang="en-GB"/>
              <a:pPr/>
              <a:t>7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380E37-FE2E-40F8-8FB1-03B869659AEE}" type="slidenum">
              <a:rPr lang="en-GB"/>
              <a:pPr/>
              <a:t>8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Liquid Crystal Institute, KSU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EB27F1-FDE6-4F28-8C66-D0CE6ADFE3DD}" type="slidenum">
              <a:rPr lang="en-GB"/>
              <a:pPr/>
              <a:t>9</a:t>
            </a:fld>
            <a:endParaRPr lang="en-GB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1B8608-AC43-42F1-989F-BA3527DE5B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87E0A7-2779-4B9C-AA20-F0FA464CF5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F067A2-D84D-453C-BDED-E4060358C1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0DB13300-471C-414A-B6E9-F6E0835F0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7DB7DD-C151-4FE7-BCC0-2825C0A02F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AB5362-91BA-4BF8-827E-0ADE5A03C0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0E2D7E-197E-4EE6-9A9B-4B1A16FE70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A812E9-CB66-4D65-A746-8CEF2295C4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46C3FB-496A-4359-8947-3D5A2442B9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1B9FC6-EF84-4558-B827-D6A584809B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1435DD-C1B1-4F60-AB78-DABA8D6673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06B54D-F877-4998-A2C0-4D5C101583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fld id="{2D3956FE-322E-487B-9CA1-BCEE29C3A56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9pPr>
    </p:titleStyle>
    <p:bodyStyle>
      <a:lvl1pPr marL="428625" indent="-323850" algn="l" defTabSz="457200" rtl="0" fontAlgn="base" hangingPunct="0"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0425" indent="-285750" algn="l" defTabSz="457200" rtl="0" fontAlgn="base" hangingPunct="0"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6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2225" indent="-214313" algn="l" defTabSz="457200" rtl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4025" indent="-212725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6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5825" indent="-214313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3025" indent="-214313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0225" indent="-214313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7425" indent="-214313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4625" indent="-214313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671638"/>
            <a:ext cx="9070975" cy="1689100"/>
          </a:xfrm>
          <a:ln/>
        </p:spPr>
        <p:txBody>
          <a:bodyPr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0000"/>
                </a:solidFill>
              </a:rPr>
              <a:t>Swelling Dynamics of Liquid Crystalline Elastomers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3319463"/>
            <a:ext cx="9070975" cy="20574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lnSpc>
                <a:spcPct val="124000"/>
              </a:lnSpc>
              <a:spcAft>
                <a:spcPct val="0"/>
              </a:spcAft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CC"/>
                </a:solidFill>
              </a:rPr>
              <a:t>Jun Geng</a:t>
            </a:r>
          </a:p>
          <a:p>
            <a:pPr marL="0" indent="0" algn="ctr">
              <a:lnSpc>
                <a:spcPct val="124000"/>
              </a:lnSpc>
              <a:spcAft>
                <a:spcPct val="0"/>
              </a:spcAft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CC"/>
                </a:solidFill>
              </a:rPr>
              <a:t>Lquid Crystal Institute</a:t>
            </a:r>
          </a:p>
          <a:p>
            <a:pPr marL="0" indent="0" algn="ctr">
              <a:lnSpc>
                <a:spcPct val="124000"/>
              </a:lnSpc>
              <a:spcAft>
                <a:spcPct val="0"/>
              </a:spcAft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CC"/>
                </a:solidFill>
              </a:rPr>
              <a:t>Kent State University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4600" y="5497513"/>
            <a:ext cx="53070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Advisor: Dr. Peter Palffy-Muhoray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90525"/>
            <a:ext cx="9069387" cy="1262063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2913" y="1768475"/>
            <a:ext cx="665003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00613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914400" y="1371600"/>
            <a:ext cx="8229600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68400" y="1138238"/>
            <a:ext cx="7789863" cy="499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Thanks to:</a:t>
            </a:r>
          </a:p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>
                <a:solidFill>
                  <a:srgbClr val="FF0000"/>
                </a:solidFill>
                <a:ea typeface="AR PL ShanHeiSun Uni" charset="0"/>
                <a:cs typeface="AR PL ShanHeiSun Uni" charset="0"/>
              </a:rPr>
              <a:t>Jeremy</a:t>
            </a:r>
            <a:r>
              <a:rPr lang="en-GB" sz="3200" b="1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 taught me how to use those machines in machine shop and supervised my activities, </a:t>
            </a:r>
            <a:r>
              <a:rPr lang="en-GB" sz="4000" b="1">
                <a:solidFill>
                  <a:srgbClr val="FF0000"/>
                </a:solidFill>
                <a:ea typeface="AR PL ShanHeiSun Uni" charset="0"/>
                <a:cs typeface="AR PL ShanHeiSun Uni" charset="0"/>
              </a:rPr>
              <a:t>Paul</a:t>
            </a:r>
            <a:r>
              <a:rPr lang="en-GB" sz="3200" b="1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 who showed me how to make the elastomers, </a:t>
            </a:r>
            <a:r>
              <a:rPr lang="en-GB" sz="4000" b="1">
                <a:solidFill>
                  <a:srgbClr val="FF0000"/>
                </a:solidFill>
                <a:ea typeface="AR PL ShanHeiSun Uni" charset="0"/>
                <a:cs typeface="AR PL ShanHeiSun Uni" charset="0"/>
              </a:rPr>
              <a:t>Michele</a:t>
            </a:r>
            <a:r>
              <a:rPr lang="en-GB" sz="3200" b="1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 who lent me a key to the lab, and </a:t>
            </a:r>
            <a:r>
              <a:rPr lang="en-GB" sz="4000" b="1">
                <a:solidFill>
                  <a:srgbClr val="FF0000"/>
                </a:solidFill>
                <a:ea typeface="AR PL ShanHeiSun Uni" charset="0"/>
                <a:cs typeface="AR PL ShanHeiSun Uni" charset="0"/>
              </a:rPr>
              <a:t>Jake</a:t>
            </a:r>
            <a:r>
              <a:rPr lang="en-GB" sz="3200" b="1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 who told jokes sometimes.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>
              <a:lnSpc>
                <a:spcPct val="124000"/>
              </a:lnSpc>
              <a:buFont typeface="Wingdings" charset="2"/>
              <a:buChar char="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0000CC"/>
                </a:solidFill>
              </a:rPr>
              <a:t>Liquid crystal elastomer (LCE) sample details and preparation</a:t>
            </a:r>
          </a:p>
          <a:p>
            <a:pPr>
              <a:lnSpc>
                <a:spcPct val="124000"/>
              </a:lnSpc>
              <a:buFont typeface="Wingdings" charset="2"/>
              <a:buChar char="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0000CC"/>
                </a:solidFill>
              </a:rPr>
              <a:t>Analysis of swelling based on Van der Waals intermolecular potential</a:t>
            </a:r>
          </a:p>
          <a:p>
            <a:pPr>
              <a:lnSpc>
                <a:spcPct val="124000"/>
              </a:lnSpc>
              <a:buFont typeface="Wingdings" charset="2"/>
              <a:buChar char="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0000CC"/>
                </a:solidFill>
              </a:rPr>
              <a:t>Solvent swelling experiment</a:t>
            </a:r>
          </a:p>
          <a:p>
            <a:pPr>
              <a:lnSpc>
                <a:spcPct val="124000"/>
              </a:lnSpc>
              <a:buFont typeface="Wingdings" charset="2"/>
              <a:buChar char="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0000CC"/>
                </a:solidFill>
              </a:rPr>
              <a:t>Solvent vapor swelling experiment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250363" y="7002463"/>
            <a:ext cx="1220787" cy="53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85055DB-358F-4C33-8749-85F216D6C11E}" type="slidenum">
              <a:rPr lang="en-GB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pPr>
                <a:lnSpc>
                  <a:spcPct val="12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GB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70300" y="7015163"/>
            <a:ext cx="32004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Liquid Crystal Institute, KSU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0000"/>
                </a:solidFill>
              </a:rPr>
              <a:t>LCE Details &amp; Preparation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250363" y="7002463"/>
            <a:ext cx="1220787" cy="53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B53986F-EF76-4221-82EB-3AC85B940F30}" type="slidenum">
              <a:rPr lang="en-GB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pPr>
                <a:lnSpc>
                  <a:spcPct val="12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70300" y="7015163"/>
            <a:ext cx="32004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Liquid Crystal Institute, KSU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1663" y="1609725"/>
            <a:ext cx="7108825" cy="101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0000CC"/>
                </a:solidFill>
                <a:ea typeface="AR PL ShanHeiSun Uni" charset="0"/>
                <a:cs typeface="AR PL ShanHeiSun Uni" charset="0"/>
              </a:rPr>
              <a:t>Finkelmann Spin Cast Nematic side chain LCE</a:t>
            </a:r>
            <a:r>
              <a:rPr lang="en-GB" sz="2400" b="1">
                <a:solidFill>
                  <a:srgbClr val="FF0000"/>
                </a:solidFill>
                <a:ea typeface="AR PL ShanHeiSun Uni" charset="0"/>
                <a:cs typeface="AR PL ShanHeiSun Uni" charset="0"/>
              </a:rPr>
              <a:t>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8751" t="72874" r="31737" b="5717"/>
          <a:stretch>
            <a:fillRect/>
          </a:stretch>
        </p:blipFill>
        <p:spPr bwMode="auto">
          <a:xfrm>
            <a:off x="4983163" y="5092700"/>
            <a:ext cx="3921125" cy="172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 l="7008" t="20001" r="14221" b="67155"/>
          <a:stretch>
            <a:fillRect/>
          </a:stretch>
        </p:blipFill>
        <p:spPr bwMode="auto">
          <a:xfrm>
            <a:off x="4079875" y="3951288"/>
            <a:ext cx="5465763" cy="1093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153150" y="2574925"/>
          <a:ext cx="1277938" cy="1236663"/>
        </p:xfrm>
        <a:graphic>
          <a:graphicData uri="http://schemas.openxmlformats.org/presentationml/2006/ole">
            <p:oleObj spid="_x0000_s5127" r:id="rId5" imgW="2025720" imgH="1958400" progId="">
              <p:embed/>
            </p:oleObj>
          </a:graphicData>
        </a:graphic>
      </p:graphicFrame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88963" y="2852738"/>
            <a:ext cx="4002087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0000CC"/>
                </a:solidFill>
                <a:ea typeface="AR PL ShanHeiSun Uni" charset="0"/>
                <a:cs typeface="AR PL ShanHeiSun Uni" charset="0"/>
              </a:rPr>
              <a:t>methylsiloxane backbone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27075" y="5529263"/>
            <a:ext cx="2881313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0000CC"/>
                </a:solidFill>
                <a:ea typeface="AR PL ShanHeiSun Uni" charset="0"/>
                <a:cs typeface="AR PL ShanHeiSun Uni" charset="0"/>
              </a:rPr>
              <a:t>tri-functional crosslinker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08013" y="3949700"/>
            <a:ext cx="3938587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0000CC"/>
                </a:solidFill>
                <a:ea typeface="AR PL ShanHeiSun Uni" charset="0"/>
                <a:cs typeface="AR PL ShanHeiSun Uni" charset="0"/>
              </a:rPr>
              <a:t>biphenyl mesogen</a:t>
            </a:r>
          </a:p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0000CC"/>
                </a:solidFill>
                <a:ea typeface="AR PL ShanHeiSun Uni" charset="0"/>
                <a:cs typeface="AR PL ShanHeiSun Uni" charset="0"/>
              </a:rPr>
              <a:t>(side group)‏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11175"/>
            <a:ext cx="9070975" cy="844550"/>
          </a:xfrm>
          <a:ln/>
        </p:spPr>
        <p:txBody>
          <a:bodyPr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0000"/>
                </a:solidFill>
              </a:rPr>
              <a:t>Simple Analysis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250363" y="7002463"/>
            <a:ext cx="1220787" cy="53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66FE815-18B2-4742-886A-B5BC736C047E}" type="slidenum">
              <a:rPr lang="en-GB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pPr>
                <a:lnSpc>
                  <a:spcPct val="12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GB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70300" y="7015163"/>
            <a:ext cx="32004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Liquid Crystal Institute, KSU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75" y="2455863"/>
            <a:ext cx="69977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0000"/>
                </a:solidFill>
              </a:rPr>
              <a:t>Solvent Swelling Experiment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1768475"/>
            <a:ext cx="5861050" cy="4899025"/>
          </a:xfrm>
          <a:ln/>
        </p:spPr>
        <p:txBody>
          <a:bodyPr/>
          <a:lstStyle/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0000CC"/>
                </a:solidFill>
              </a:rPr>
              <a:t>Designed measurement cell to simultaneously monitor 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0000CC"/>
                </a:solidFill>
              </a:rPr>
              <a:t>Initial problems:</a:t>
            </a:r>
          </a:p>
          <a:p>
            <a:pPr lvl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0000CC"/>
                </a:solidFill>
              </a:rPr>
              <a:t>Solvent leaking</a:t>
            </a:r>
          </a:p>
          <a:p>
            <a:pPr lvl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0000CC"/>
                </a:solidFill>
              </a:rPr>
              <a:t>UV glue degradation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250363" y="7002463"/>
            <a:ext cx="1220787" cy="53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DEF3B05-7910-4EF9-9C89-0868A0C166F8}" type="slidenum">
              <a:rPr lang="en-GB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pPr>
                <a:lnSpc>
                  <a:spcPct val="12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GB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70300" y="7015163"/>
            <a:ext cx="32004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Liquid Crystal Institute, KSU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6743700" y="1289050"/>
            <a:ext cx="2139950" cy="5786438"/>
            <a:chOff x="4248" y="812"/>
            <a:chExt cx="1348" cy="3645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1" y="812"/>
              <a:ext cx="1346" cy="1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8" y="2651"/>
              <a:ext cx="1349" cy="18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0000"/>
                </a:solidFill>
              </a:rPr>
              <a:t>Swelling Experiment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563" y="4856163"/>
            <a:ext cx="2386012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7738" y="2727325"/>
            <a:ext cx="2347912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508000" y="2503488"/>
            <a:ext cx="5619750" cy="3286125"/>
            <a:chOff x="320" y="1577"/>
            <a:chExt cx="3540" cy="2070"/>
          </a:xfrm>
        </p:grpSpPr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3092" y="2428"/>
            <a:ext cx="769" cy="1220"/>
          </p:xfrm>
          <a:graphic>
            <a:graphicData uri="http://schemas.openxmlformats.org/presentationml/2006/ole">
              <p:oleObj spid="_x0000_s8197" r:id="rId6" imgW="978480" imgH="1799640" progId="">
                <p:embed/>
              </p:oleObj>
            </a:graphicData>
          </a:graphic>
        </p:graphicFrame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680" y="1610"/>
              <a:ext cx="705" cy="1248"/>
              <a:chOff x="680" y="1610"/>
              <a:chExt cx="705" cy="1248"/>
            </a:xfrm>
          </p:grpSpPr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>
                <a:off x="725" y="2646"/>
                <a:ext cx="227" cy="200"/>
                <a:chOff x="725" y="2646"/>
                <a:chExt cx="227" cy="200"/>
              </a:xfrm>
            </p:grpSpPr>
            <p:sp>
              <p:nvSpPr>
                <p:cNvPr id="8200" name="Oval 8"/>
                <p:cNvSpPr>
                  <a:spLocks noChangeArrowheads="1"/>
                </p:cNvSpPr>
                <p:nvPr/>
              </p:nvSpPr>
              <p:spPr bwMode="auto">
                <a:xfrm>
                  <a:off x="725" y="2646"/>
                  <a:ext cx="124" cy="201"/>
                </a:xfrm>
                <a:prstGeom prst="ellipse">
                  <a:avLst/>
                </a:prstGeom>
                <a:solidFill>
                  <a:srgbClr val="00B8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1" name="Rectangle 9"/>
                <p:cNvSpPr>
                  <a:spLocks noChangeArrowheads="1"/>
                </p:cNvSpPr>
                <p:nvPr/>
              </p:nvSpPr>
              <p:spPr bwMode="auto">
                <a:xfrm>
                  <a:off x="787" y="2646"/>
                  <a:ext cx="98" cy="201"/>
                </a:xfrm>
                <a:prstGeom prst="rect">
                  <a:avLst/>
                </a:prstGeom>
                <a:solidFill>
                  <a:srgbClr val="00B8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2" name="Oval 10"/>
                <p:cNvSpPr>
                  <a:spLocks noChangeArrowheads="1"/>
                </p:cNvSpPr>
                <p:nvPr/>
              </p:nvSpPr>
              <p:spPr bwMode="auto">
                <a:xfrm>
                  <a:off x="829" y="2646"/>
                  <a:ext cx="124" cy="201"/>
                </a:xfrm>
                <a:prstGeom prst="ellipse">
                  <a:avLst/>
                </a:prstGeom>
                <a:solidFill>
                  <a:srgbClr val="00B8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3" name="Line 11"/>
                <p:cNvSpPr>
                  <a:spLocks noChangeShapeType="1"/>
                </p:cNvSpPr>
                <p:nvPr/>
              </p:nvSpPr>
              <p:spPr bwMode="auto">
                <a:xfrm>
                  <a:off x="783" y="2646"/>
                  <a:ext cx="98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4" name="Line 12"/>
                <p:cNvSpPr>
                  <a:spLocks noChangeShapeType="1"/>
                </p:cNvSpPr>
                <p:nvPr/>
              </p:nvSpPr>
              <p:spPr bwMode="auto">
                <a:xfrm>
                  <a:off x="796" y="2846"/>
                  <a:ext cx="88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05" name="Oval 13"/>
              <p:cNvSpPr>
                <a:spLocks noChangeArrowheads="1"/>
              </p:cNvSpPr>
              <p:nvPr/>
            </p:nvSpPr>
            <p:spPr bwMode="auto">
              <a:xfrm>
                <a:off x="871" y="2679"/>
                <a:ext cx="55" cy="139"/>
              </a:xfrm>
              <a:prstGeom prst="ellipse">
                <a:avLst/>
              </a:prstGeom>
              <a:solidFill>
                <a:srgbClr val="00B8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892" y="2676"/>
                <a:ext cx="338" cy="145"/>
              </a:xfrm>
              <a:prstGeom prst="rect">
                <a:avLst/>
              </a:prstGeom>
              <a:solidFill>
                <a:srgbClr val="00B8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07" name="Group 15"/>
              <p:cNvGrpSpPr>
                <a:grpSpLocks/>
              </p:cNvGrpSpPr>
              <p:nvPr/>
            </p:nvGrpSpPr>
            <p:grpSpPr bwMode="auto">
              <a:xfrm>
                <a:off x="1149" y="2657"/>
                <a:ext cx="227" cy="201"/>
                <a:chOff x="1149" y="2657"/>
                <a:chExt cx="227" cy="201"/>
              </a:xfrm>
            </p:grpSpPr>
            <p:sp>
              <p:nvSpPr>
                <p:cNvPr id="8208" name="Oval 16"/>
                <p:cNvSpPr>
                  <a:spLocks noChangeArrowheads="1"/>
                </p:cNvSpPr>
                <p:nvPr/>
              </p:nvSpPr>
              <p:spPr bwMode="auto">
                <a:xfrm>
                  <a:off x="1149" y="2657"/>
                  <a:ext cx="124" cy="201"/>
                </a:xfrm>
                <a:prstGeom prst="ellipse">
                  <a:avLst/>
                </a:prstGeom>
                <a:solidFill>
                  <a:srgbClr val="00B8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9" name="Rectangle 17"/>
                <p:cNvSpPr>
                  <a:spLocks noChangeArrowheads="1"/>
                </p:cNvSpPr>
                <p:nvPr/>
              </p:nvSpPr>
              <p:spPr bwMode="auto">
                <a:xfrm>
                  <a:off x="1211" y="2657"/>
                  <a:ext cx="98" cy="201"/>
                </a:xfrm>
                <a:prstGeom prst="rect">
                  <a:avLst/>
                </a:prstGeom>
                <a:solidFill>
                  <a:srgbClr val="00B8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0" name="Oval 18"/>
                <p:cNvSpPr>
                  <a:spLocks noChangeArrowheads="1"/>
                </p:cNvSpPr>
                <p:nvPr/>
              </p:nvSpPr>
              <p:spPr bwMode="auto">
                <a:xfrm>
                  <a:off x="1253" y="2657"/>
                  <a:ext cx="124" cy="201"/>
                </a:xfrm>
                <a:prstGeom prst="ellipse">
                  <a:avLst/>
                </a:prstGeom>
                <a:solidFill>
                  <a:srgbClr val="00B8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>
                  <a:off x="1208" y="2657"/>
                  <a:ext cx="98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>
                  <a:off x="1220" y="2858"/>
                  <a:ext cx="88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3" name="Line 21"/>
              <p:cNvSpPr>
                <a:spLocks noChangeShapeType="1"/>
              </p:cNvSpPr>
              <p:nvPr/>
            </p:nvSpPr>
            <p:spPr bwMode="auto">
              <a:xfrm>
                <a:off x="895" y="2679"/>
                <a:ext cx="27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889" y="2821"/>
                <a:ext cx="27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auto">
              <a:xfrm>
                <a:off x="956" y="2654"/>
                <a:ext cx="178" cy="56"/>
              </a:xfrm>
              <a:prstGeom prst="ellipse">
                <a:avLst/>
              </a:prstGeom>
              <a:solidFill>
                <a:srgbClr val="CCE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/>
            </p:nvSpPr>
            <p:spPr bwMode="auto">
              <a:xfrm>
                <a:off x="956" y="2542"/>
                <a:ext cx="178" cy="137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auto">
              <a:xfrm>
                <a:off x="683" y="2416"/>
                <a:ext cx="700" cy="168"/>
              </a:xfrm>
              <a:prstGeom prst="ellipse">
                <a:avLst/>
              </a:prstGeom>
              <a:solidFill>
                <a:srgbClr val="CCE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/>
            </p:nvSpPr>
            <p:spPr bwMode="auto">
              <a:xfrm>
                <a:off x="680" y="2330"/>
                <a:ext cx="703" cy="170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Oval 27"/>
              <p:cNvSpPr>
                <a:spLocks noChangeArrowheads="1"/>
              </p:cNvSpPr>
              <p:nvPr/>
            </p:nvSpPr>
            <p:spPr bwMode="auto">
              <a:xfrm>
                <a:off x="683" y="2249"/>
                <a:ext cx="700" cy="167"/>
              </a:xfrm>
              <a:prstGeom prst="ellipse">
                <a:avLst/>
              </a:prstGeom>
              <a:solidFill>
                <a:srgbClr val="CCE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Oval 28"/>
              <p:cNvSpPr>
                <a:spLocks noChangeArrowheads="1"/>
              </p:cNvSpPr>
              <p:nvPr/>
            </p:nvSpPr>
            <p:spPr bwMode="auto">
              <a:xfrm>
                <a:off x="773" y="2252"/>
                <a:ext cx="525" cy="110"/>
              </a:xfrm>
              <a:prstGeom prst="ellipse">
                <a:avLst/>
              </a:prstGeom>
              <a:solidFill>
                <a:srgbClr val="C0C0C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/>
            </p:nvSpPr>
            <p:spPr bwMode="auto">
              <a:xfrm>
                <a:off x="772" y="1682"/>
                <a:ext cx="523" cy="62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772" y="1687"/>
                <a:ext cx="3" cy="61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31"/>
              <p:cNvSpPr>
                <a:spLocks noChangeShapeType="1"/>
              </p:cNvSpPr>
              <p:nvPr/>
            </p:nvSpPr>
            <p:spPr bwMode="auto">
              <a:xfrm>
                <a:off x="1299" y="1684"/>
                <a:ext cx="1" cy="6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>
                <a:off x="683" y="2338"/>
                <a:ext cx="1" cy="15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flipV="1">
                <a:off x="956" y="2579"/>
                <a:ext cx="1" cy="9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/>
            </p:nvSpPr>
            <p:spPr bwMode="auto">
              <a:xfrm flipV="1">
                <a:off x="1135" y="2576"/>
                <a:ext cx="1" cy="10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>
                <a:off x="1383" y="2333"/>
                <a:ext cx="3" cy="16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auto">
              <a:xfrm>
                <a:off x="772" y="1610"/>
                <a:ext cx="529" cy="151"/>
              </a:xfrm>
              <a:prstGeom prst="ellipse">
                <a:avLst/>
              </a:prstGeom>
              <a:solidFill>
                <a:srgbClr val="C0C0C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9" name="Group 37"/>
            <p:cNvGrpSpPr>
              <a:grpSpLocks/>
            </p:cNvGrpSpPr>
            <p:nvPr/>
          </p:nvGrpSpPr>
          <p:grpSpPr bwMode="auto">
            <a:xfrm>
              <a:off x="2656" y="2000"/>
              <a:ext cx="879" cy="1478"/>
              <a:chOff x="2656" y="2000"/>
              <a:chExt cx="879" cy="1478"/>
            </a:xfrm>
          </p:grpSpPr>
          <p:sp>
            <p:nvSpPr>
              <p:cNvPr id="8230" name="Freeform 38"/>
              <p:cNvSpPr>
                <a:spLocks noChangeArrowheads="1"/>
              </p:cNvSpPr>
              <p:nvPr/>
            </p:nvSpPr>
            <p:spPr bwMode="auto">
              <a:xfrm rot="21360000">
                <a:off x="2704" y="2026"/>
                <a:ext cx="782" cy="142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261" y="25"/>
                  </a:cxn>
                  <a:cxn ang="0">
                    <a:pos x="603" y="31"/>
                  </a:cxn>
                  <a:cxn ang="0">
                    <a:pos x="771" y="214"/>
                  </a:cxn>
                  <a:cxn ang="0">
                    <a:pos x="828" y="808"/>
                  </a:cxn>
                  <a:cxn ang="0">
                    <a:pos x="699" y="1414"/>
                  </a:cxn>
                  <a:cxn ang="0">
                    <a:pos x="672" y="1519"/>
                  </a:cxn>
                </a:cxnLst>
                <a:rect l="0" t="0" r="r" b="b"/>
                <a:pathLst>
                  <a:path w="840" h="1532">
                    <a:moveTo>
                      <a:pt x="0" y="112"/>
                    </a:moveTo>
                    <a:cubicBezTo>
                      <a:pt x="80" y="75"/>
                      <a:pt x="161" y="38"/>
                      <a:pt x="261" y="25"/>
                    </a:cubicBezTo>
                    <a:cubicBezTo>
                      <a:pt x="361" y="12"/>
                      <a:pt x="518" y="0"/>
                      <a:pt x="603" y="31"/>
                    </a:cubicBezTo>
                    <a:cubicBezTo>
                      <a:pt x="688" y="62"/>
                      <a:pt x="734" y="85"/>
                      <a:pt x="771" y="214"/>
                    </a:cubicBezTo>
                    <a:cubicBezTo>
                      <a:pt x="808" y="343"/>
                      <a:pt x="840" y="608"/>
                      <a:pt x="828" y="808"/>
                    </a:cubicBezTo>
                    <a:cubicBezTo>
                      <a:pt x="816" y="1008"/>
                      <a:pt x="725" y="1296"/>
                      <a:pt x="699" y="1414"/>
                    </a:cubicBezTo>
                    <a:cubicBezTo>
                      <a:pt x="673" y="1532"/>
                      <a:pt x="672" y="1525"/>
                      <a:pt x="672" y="1519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Freeform 39"/>
              <p:cNvSpPr>
                <a:spLocks noChangeArrowheads="1"/>
              </p:cNvSpPr>
              <p:nvPr/>
            </p:nvSpPr>
            <p:spPr bwMode="auto">
              <a:xfrm rot="21360000">
                <a:off x="2715" y="2048"/>
                <a:ext cx="740" cy="1403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261" y="25"/>
                  </a:cxn>
                  <a:cxn ang="0">
                    <a:pos x="603" y="31"/>
                  </a:cxn>
                  <a:cxn ang="0">
                    <a:pos x="771" y="214"/>
                  </a:cxn>
                  <a:cxn ang="0">
                    <a:pos x="828" y="808"/>
                  </a:cxn>
                  <a:cxn ang="0">
                    <a:pos x="699" y="1414"/>
                  </a:cxn>
                  <a:cxn ang="0">
                    <a:pos x="672" y="1519"/>
                  </a:cxn>
                </a:cxnLst>
                <a:rect l="0" t="0" r="r" b="b"/>
                <a:pathLst>
                  <a:path w="840" h="1532">
                    <a:moveTo>
                      <a:pt x="0" y="112"/>
                    </a:moveTo>
                    <a:cubicBezTo>
                      <a:pt x="80" y="75"/>
                      <a:pt x="161" y="38"/>
                      <a:pt x="261" y="25"/>
                    </a:cubicBezTo>
                    <a:cubicBezTo>
                      <a:pt x="361" y="12"/>
                      <a:pt x="518" y="0"/>
                      <a:pt x="603" y="31"/>
                    </a:cubicBezTo>
                    <a:cubicBezTo>
                      <a:pt x="688" y="62"/>
                      <a:pt x="734" y="85"/>
                      <a:pt x="771" y="214"/>
                    </a:cubicBezTo>
                    <a:cubicBezTo>
                      <a:pt x="808" y="343"/>
                      <a:pt x="840" y="608"/>
                      <a:pt x="828" y="808"/>
                    </a:cubicBezTo>
                    <a:cubicBezTo>
                      <a:pt x="816" y="1008"/>
                      <a:pt x="725" y="1296"/>
                      <a:pt x="699" y="1414"/>
                    </a:cubicBezTo>
                    <a:cubicBezTo>
                      <a:pt x="673" y="1532"/>
                      <a:pt x="672" y="1525"/>
                      <a:pt x="672" y="1519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Line 40"/>
              <p:cNvSpPr>
                <a:spLocks noChangeShapeType="1"/>
              </p:cNvSpPr>
              <p:nvPr/>
            </p:nvSpPr>
            <p:spPr bwMode="auto">
              <a:xfrm>
                <a:off x="3352" y="3424"/>
                <a:ext cx="20" cy="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33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2" y="1577"/>
              <a:ext cx="757" cy="10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234" name="Oval 42"/>
            <p:cNvSpPr>
              <a:spLocks noChangeArrowheads="1"/>
            </p:cNvSpPr>
            <p:nvPr/>
          </p:nvSpPr>
          <p:spPr bwMode="auto">
            <a:xfrm rot="21000000">
              <a:off x="2257" y="1822"/>
              <a:ext cx="91" cy="146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 rot="20580000">
              <a:off x="2246" y="1829"/>
              <a:ext cx="67" cy="145"/>
            </a:xfrm>
            <a:prstGeom prst="rect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Oval 44"/>
            <p:cNvSpPr>
              <a:spLocks noChangeArrowheads="1"/>
            </p:cNvSpPr>
            <p:nvPr/>
          </p:nvSpPr>
          <p:spPr bwMode="auto">
            <a:xfrm rot="21000000">
              <a:off x="2209" y="1836"/>
              <a:ext cx="91" cy="146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Freeform 45"/>
            <p:cNvSpPr>
              <a:spLocks noChangeArrowheads="1"/>
            </p:cNvSpPr>
            <p:nvPr/>
          </p:nvSpPr>
          <p:spPr bwMode="auto">
            <a:xfrm>
              <a:off x="1314" y="1889"/>
              <a:ext cx="935" cy="870"/>
            </a:xfrm>
            <a:custGeom>
              <a:avLst/>
              <a:gdLst/>
              <a:ahLst/>
              <a:cxnLst>
                <a:cxn ang="0">
                  <a:pos x="996" y="0"/>
                </a:cxn>
                <a:cxn ang="0">
                  <a:pos x="738" y="96"/>
                </a:cxn>
                <a:cxn ang="0">
                  <a:pos x="600" y="264"/>
                </a:cxn>
                <a:cxn ang="0">
                  <a:pos x="552" y="681"/>
                </a:cxn>
                <a:cxn ang="0">
                  <a:pos x="372" y="894"/>
                </a:cxn>
                <a:cxn ang="0">
                  <a:pos x="0" y="921"/>
                </a:cxn>
              </a:cxnLst>
              <a:rect l="0" t="0" r="r" b="b"/>
              <a:pathLst>
                <a:path w="996" h="934">
                  <a:moveTo>
                    <a:pt x="996" y="0"/>
                  </a:moveTo>
                  <a:cubicBezTo>
                    <a:pt x="900" y="26"/>
                    <a:pt x="804" y="52"/>
                    <a:pt x="738" y="96"/>
                  </a:cubicBezTo>
                  <a:cubicBezTo>
                    <a:pt x="672" y="140"/>
                    <a:pt x="631" y="167"/>
                    <a:pt x="600" y="264"/>
                  </a:cubicBezTo>
                  <a:cubicBezTo>
                    <a:pt x="569" y="361"/>
                    <a:pt x="590" y="576"/>
                    <a:pt x="552" y="681"/>
                  </a:cubicBezTo>
                  <a:cubicBezTo>
                    <a:pt x="514" y="786"/>
                    <a:pt x="464" y="854"/>
                    <a:pt x="372" y="894"/>
                  </a:cubicBezTo>
                  <a:cubicBezTo>
                    <a:pt x="280" y="934"/>
                    <a:pt x="140" y="927"/>
                    <a:pt x="0" y="921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Freeform 46"/>
            <p:cNvSpPr>
              <a:spLocks noChangeArrowheads="1"/>
            </p:cNvSpPr>
            <p:nvPr/>
          </p:nvSpPr>
          <p:spPr bwMode="auto">
            <a:xfrm>
              <a:off x="1317" y="1909"/>
              <a:ext cx="955" cy="864"/>
            </a:xfrm>
            <a:custGeom>
              <a:avLst/>
              <a:gdLst/>
              <a:ahLst/>
              <a:cxnLst>
                <a:cxn ang="0">
                  <a:pos x="996" y="0"/>
                </a:cxn>
                <a:cxn ang="0">
                  <a:pos x="738" y="96"/>
                </a:cxn>
                <a:cxn ang="0">
                  <a:pos x="600" y="264"/>
                </a:cxn>
                <a:cxn ang="0">
                  <a:pos x="552" y="681"/>
                </a:cxn>
                <a:cxn ang="0">
                  <a:pos x="372" y="894"/>
                </a:cxn>
                <a:cxn ang="0">
                  <a:pos x="0" y="921"/>
                </a:cxn>
              </a:cxnLst>
              <a:rect l="0" t="0" r="r" b="b"/>
              <a:pathLst>
                <a:path w="996" h="934">
                  <a:moveTo>
                    <a:pt x="996" y="0"/>
                  </a:moveTo>
                  <a:cubicBezTo>
                    <a:pt x="900" y="26"/>
                    <a:pt x="804" y="52"/>
                    <a:pt x="738" y="96"/>
                  </a:cubicBezTo>
                  <a:cubicBezTo>
                    <a:pt x="672" y="140"/>
                    <a:pt x="631" y="167"/>
                    <a:pt x="600" y="264"/>
                  </a:cubicBezTo>
                  <a:cubicBezTo>
                    <a:pt x="569" y="361"/>
                    <a:pt x="590" y="576"/>
                    <a:pt x="552" y="681"/>
                  </a:cubicBezTo>
                  <a:cubicBezTo>
                    <a:pt x="514" y="786"/>
                    <a:pt x="464" y="854"/>
                    <a:pt x="372" y="894"/>
                  </a:cubicBezTo>
                  <a:cubicBezTo>
                    <a:pt x="280" y="934"/>
                    <a:pt x="140" y="927"/>
                    <a:pt x="0" y="921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1314" y="2747"/>
              <a:ext cx="3" cy="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2248" y="1888"/>
              <a:ext cx="23" cy="1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49"/>
            <p:cNvSpPr>
              <a:spLocks noChangeArrowheads="1"/>
            </p:cNvSpPr>
            <p:nvPr/>
          </p:nvSpPr>
          <p:spPr bwMode="auto">
            <a:xfrm>
              <a:off x="320" y="2177"/>
              <a:ext cx="3207" cy="1167"/>
            </a:xfrm>
            <a:custGeom>
              <a:avLst/>
              <a:gdLst/>
              <a:ahLst/>
              <a:cxnLst>
                <a:cxn ang="0">
                  <a:pos x="400" y="552"/>
                </a:cxn>
                <a:cxn ang="0">
                  <a:pos x="197" y="552"/>
                </a:cxn>
                <a:cxn ang="0">
                  <a:pos x="80" y="618"/>
                </a:cxn>
                <a:cxn ang="0">
                  <a:pos x="21" y="775"/>
                </a:cxn>
                <a:cxn ang="0">
                  <a:pos x="119" y="1030"/>
                </a:cxn>
                <a:cxn ang="0">
                  <a:pos x="734" y="1050"/>
                </a:cxn>
                <a:cxn ang="0">
                  <a:pos x="2037" y="879"/>
                </a:cxn>
                <a:cxn ang="0">
                  <a:pos x="2750" y="127"/>
                </a:cxn>
                <a:cxn ang="0">
                  <a:pos x="3130" y="120"/>
                </a:cxn>
                <a:cxn ang="0">
                  <a:pos x="3208" y="703"/>
                </a:cxn>
                <a:cxn ang="0">
                  <a:pos x="3202" y="1167"/>
                </a:cxn>
              </a:cxnLst>
              <a:rect l="0" t="0" r="r" b="b"/>
              <a:pathLst>
                <a:path w="3220" h="1167">
                  <a:moveTo>
                    <a:pt x="400" y="552"/>
                  </a:moveTo>
                  <a:cubicBezTo>
                    <a:pt x="325" y="546"/>
                    <a:pt x="250" y="541"/>
                    <a:pt x="197" y="552"/>
                  </a:cubicBezTo>
                  <a:cubicBezTo>
                    <a:pt x="144" y="563"/>
                    <a:pt x="109" y="581"/>
                    <a:pt x="80" y="618"/>
                  </a:cubicBezTo>
                  <a:cubicBezTo>
                    <a:pt x="51" y="655"/>
                    <a:pt x="14" y="706"/>
                    <a:pt x="21" y="775"/>
                  </a:cubicBezTo>
                  <a:cubicBezTo>
                    <a:pt x="28" y="844"/>
                    <a:pt x="0" y="984"/>
                    <a:pt x="119" y="1030"/>
                  </a:cubicBezTo>
                  <a:cubicBezTo>
                    <a:pt x="238" y="1076"/>
                    <a:pt x="414" y="1075"/>
                    <a:pt x="734" y="1050"/>
                  </a:cubicBezTo>
                  <a:cubicBezTo>
                    <a:pt x="1054" y="1025"/>
                    <a:pt x="1701" y="1033"/>
                    <a:pt x="2037" y="879"/>
                  </a:cubicBezTo>
                  <a:cubicBezTo>
                    <a:pt x="2373" y="725"/>
                    <a:pt x="2568" y="254"/>
                    <a:pt x="2750" y="127"/>
                  </a:cubicBezTo>
                  <a:cubicBezTo>
                    <a:pt x="2932" y="0"/>
                    <a:pt x="3054" y="24"/>
                    <a:pt x="3130" y="120"/>
                  </a:cubicBezTo>
                  <a:cubicBezTo>
                    <a:pt x="3206" y="216"/>
                    <a:pt x="3196" y="529"/>
                    <a:pt x="3208" y="703"/>
                  </a:cubicBezTo>
                  <a:cubicBezTo>
                    <a:pt x="3220" y="877"/>
                    <a:pt x="3211" y="1022"/>
                    <a:pt x="3202" y="1167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Freeform 50"/>
            <p:cNvSpPr>
              <a:spLocks noChangeArrowheads="1"/>
            </p:cNvSpPr>
            <p:nvPr/>
          </p:nvSpPr>
          <p:spPr bwMode="auto">
            <a:xfrm>
              <a:off x="332" y="2203"/>
              <a:ext cx="3220" cy="1167"/>
            </a:xfrm>
            <a:custGeom>
              <a:avLst/>
              <a:gdLst/>
              <a:ahLst/>
              <a:cxnLst>
                <a:cxn ang="0">
                  <a:pos x="400" y="552"/>
                </a:cxn>
                <a:cxn ang="0">
                  <a:pos x="197" y="552"/>
                </a:cxn>
                <a:cxn ang="0">
                  <a:pos x="80" y="618"/>
                </a:cxn>
                <a:cxn ang="0">
                  <a:pos x="21" y="775"/>
                </a:cxn>
                <a:cxn ang="0">
                  <a:pos x="119" y="1030"/>
                </a:cxn>
                <a:cxn ang="0">
                  <a:pos x="734" y="1050"/>
                </a:cxn>
                <a:cxn ang="0">
                  <a:pos x="2037" y="879"/>
                </a:cxn>
                <a:cxn ang="0">
                  <a:pos x="2750" y="127"/>
                </a:cxn>
                <a:cxn ang="0">
                  <a:pos x="3130" y="120"/>
                </a:cxn>
                <a:cxn ang="0">
                  <a:pos x="3208" y="703"/>
                </a:cxn>
                <a:cxn ang="0">
                  <a:pos x="3202" y="1167"/>
                </a:cxn>
              </a:cxnLst>
              <a:rect l="0" t="0" r="r" b="b"/>
              <a:pathLst>
                <a:path w="3220" h="1167">
                  <a:moveTo>
                    <a:pt x="400" y="552"/>
                  </a:moveTo>
                  <a:cubicBezTo>
                    <a:pt x="325" y="546"/>
                    <a:pt x="250" y="541"/>
                    <a:pt x="197" y="552"/>
                  </a:cubicBezTo>
                  <a:cubicBezTo>
                    <a:pt x="144" y="563"/>
                    <a:pt x="109" y="581"/>
                    <a:pt x="80" y="618"/>
                  </a:cubicBezTo>
                  <a:cubicBezTo>
                    <a:pt x="51" y="655"/>
                    <a:pt x="14" y="706"/>
                    <a:pt x="21" y="775"/>
                  </a:cubicBezTo>
                  <a:cubicBezTo>
                    <a:pt x="28" y="844"/>
                    <a:pt x="0" y="984"/>
                    <a:pt x="119" y="1030"/>
                  </a:cubicBezTo>
                  <a:cubicBezTo>
                    <a:pt x="238" y="1076"/>
                    <a:pt x="414" y="1075"/>
                    <a:pt x="734" y="1050"/>
                  </a:cubicBezTo>
                  <a:cubicBezTo>
                    <a:pt x="1054" y="1025"/>
                    <a:pt x="1701" y="1033"/>
                    <a:pt x="2037" y="879"/>
                  </a:cubicBezTo>
                  <a:cubicBezTo>
                    <a:pt x="2373" y="725"/>
                    <a:pt x="2568" y="254"/>
                    <a:pt x="2750" y="127"/>
                  </a:cubicBezTo>
                  <a:cubicBezTo>
                    <a:pt x="2932" y="0"/>
                    <a:pt x="3054" y="24"/>
                    <a:pt x="3130" y="120"/>
                  </a:cubicBezTo>
                  <a:cubicBezTo>
                    <a:pt x="3206" y="216"/>
                    <a:pt x="3196" y="529"/>
                    <a:pt x="3208" y="703"/>
                  </a:cubicBezTo>
                  <a:cubicBezTo>
                    <a:pt x="3220" y="877"/>
                    <a:pt x="3211" y="1022"/>
                    <a:pt x="3202" y="1167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 flipH="1" flipV="1">
              <a:off x="3508" y="3365"/>
              <a:ext cx="28" cy="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>
              <a:off x="3508" y="3345"/>
              <a:ext cx="2" cy="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4770438" y="5832475"/>
            <a:ext cx="15525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0000CC"/>
                </a:solidFill>
                <a:ea typeface="AR PL ShanHeiSun Uni" charset="0"/>
                <a:cs typeface="AR PL ShanHeiSun Uni" charset="0"/>
              </a:rPr>
              <a:t>solvent reservoir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858838" y="1693863"/>
            <a:ext cx="15525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0000CC"/>
                </a:solidFill>
                <a:ea typeface="AR PL ShanHeiSun Uni" charset="0"/>
                <a:cs typeface="AR PL ShanHeiSun Uni" charset="0"/>
              </a:rPr>
              <a:t>solvent pump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4195763" y="2035175"/>
            <a:ext cx="15525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0000CC"/>
                </a:solidFill>
                <a:ea typeface="AR PL ShanHeiSun Uni" charset="0"/>
                <a:cs typeface="AR PL ShanHeiSun Uni" charset="0"/>
              </a:rPr>
              <a:t>sample holder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13" y="2249488"/>
            <a:ext cx="10079038" cy="527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4389438" y="1535113"/>
            <a:ext cx="1219200" cy="1587"/>
          </a:xfrm>
          <a:prstGeom prst="line">
            <a:avLst/>
          </a:prstGeom>
          <a:noFill/>
          <a:ln w="10980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541713" y="622300"/>
            <a:ext cx="3033712" cy="1525588"/>
          </a:xfrm>
          <a:prstGeom prst="cube">
            <a:avLst>
              <a:gd name="adj" fmla="val 25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3400" y="2119313"/>
            <a:ext cx="90170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  <a:latin typeface="Times New Roman" pitchFamily="16" charset="0"/>
                <a:ea typeface="AR PL ShanHeiSun Uni" charset="0"/>
                <a:cs typeface="AR PL ShanHeiSun Uni" charset="0"/>
              </a:rPr>
              <a:t>L1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234113" y="1393825"/>
            <a:ext cx="347662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  <a:latin typeface="Times New Roman" pitchFamily="16" charset="0"/>
                <a:ea typeface="AR PL ShanHeiSun Uni" charset="0"/>
                <a:cs typeface="AR PL ShanHeiSun Uni" charset="0"/>
              </a:rPr>
              <a:t>L2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00400" y="658813"/>
            <a:ext cx="307975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  <a:latin typeface="Times New Roman" pitchFamily="16" charset="0"/>
                <a:ea typeface="AR PL ShanHeiSun Uni" charset="0"/>
                <a:cs typeface="AR PL ShanHeiSun Uni" charset="0"/>
              </a:rPr>
              <a:t>L3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826000" y="1022350"/>
            <a:ext cx="1117600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  <a:latin typeface="Times New Roman" pitchFamily="16" charset="0"/>
                <a:ea typeface="AR PL ShanHeiSun Uni" charset="0"/>
                <a:cs typeface="AR PL ShanHeiSun Uni" charset="0"/>
              </a:rPr>
              <a:t>director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572000" y="26988"/>
            <a:ext cx="914400" cy="43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LCE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0000"/>
                </a:solidFill>
              </a:rPr>
              <a:t>Solvent Vapor Swelling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91100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0000"/>
                </a:solidFill>
              </a:rPr>
              <a:t>LCE Bi-Rubber Strip Swelling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250363" y="7002463"/>
            <a:ext cx="1220787" cy="53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E339642-8096-4F1C-85C0-26B72A8C370D}" type="slidenum">
              <a:rPr lang="en-GB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pPr>
                <a:lnSpc>
                  <a:spcPct val="12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GB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670300" y="7015163"/>
            <a:ext cx="32004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808080"/>
                </a:solidFill>
                <a:ea typeface="AR PL ShanHeiSun Uni" charset="0"/>
                <a:cs typeface="AR PL ShanHeiSun Uni" charset="0"/>
              </a:rPr>
              <a:t>Liquid Crystal Institute, KSU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468313" y="1852613"/>
            <a:ext cx="5154612" cy="4543425"/>
            <a:chOff x="295" y="1167"/>
            <a:chExt cx="3247" cy="2862"/>
          </a:xfrm>
        </p:grpSpPr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1151" y="2357"/>
              <a:ext cx="554" cy="723"/>
              <a:chOff x="1151" y="2357"/>
              <a:chExt cx="554" cy="723"/>
            </a:xfrm>
          </p:grpSpPr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1204" y="2357"/>
                <a:ext cx="502" cy="671"/>
              </a:xfrm>
              <a:prstGeom prst="rect">
                <a:avLst/>
              </a:prstGeom>
              <a:solidFill>
                <a:srgbClr val="B2B2B2"/>
              </a:solidFill>
              <a:ln w="936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303198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1151" y="2410"/>
                <a:ext cx="502" cy="671"/>
              </a:xfrm>
              <a:prstGeom prst="rect">
                <a:avLst/>
              </a:prstGeom>
              <a:solidFill>
                <a:srgbClr val="FFFFFF"/>
              </a:solidFill>
              <a:ln w="936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303198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H="1">
              <a:off x="1703" y="2123"/>
              <a:ext cx="829" cy="2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 flipV="1">
              <a:off x="1438" y="2884"/>
              <a:ext cx="964" cy="15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2352" y="1866"/>
              <a:ext cx="11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CC"/>
                  </a:solidFill>
                  <a:ea typeface="AR PL ShanHeiSun Uni" charset="0"/>
                  <a:cs typeface="AR PL ShanHeiSun Uni" charset="0"/>
                </a:rPr>
                <a:t>Normal Rubber: RTV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313" y="2824"/>
              <a:ext cx="1020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CC"/>
                  </a:solidFill>
                  <a:ea typeface="AR PL ShanHeiSun Uni" charset="0"/>
                  <a:cs typeface="AR PL ShanHeiSun Uni" charset="0"/>
                </a:rPr>
                <a:t>Liquid Crystal Elastomer</a:t>
              </a:r>
            </a:p>
          </p:txBody>
        </p:sp>
        <p:graphicFrame>
          <p:nvGraphicFramePr>
            <p:cNvPr id="11276" name="Object 12"/>
            <p:cNvGraphicFramePr>
              <a:graphicFrameLocks noChangeAspect="1"/>
            </p:cNvGraphicFramePr>
            <p:nvPr/>
          </p:nvGraphicFramePr>
          <p:xfrm>
            <a:off x="295" y="1167"/>
            <a:ext cx="2196" cy="2863"/>
          </p:xfrm>
          <a:graphic>
            <a:graphicData uri="http://schemas.openxmlformats.org/presentationml/2006/ole">
              <p:oleObj spid="_x0000_s11276" r:id="rId4" imgW="2745000" imgH="3584520" progId="">
                <p:embed/>
              </p:oleObj>
            </a:graphicData>
          </a:graphic>
        </p:graphicFrame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2466" y="3438"/>
              <a:ext cx="63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CC"/>
                  </a:solidFill>
                  <a:ea typeface="AR PL ShanHeiSun Uni" charset="0"/>
                  <a:cs typeface="AR PL ShanHeiSun Uni" charset="0"/>
                </a:rPr>
                <a:t>Toluene</a:t>
              </a: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H="1">
              <a:off x="1093" y="3577"/>
              <a:ext cx="1419" cy="9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427" y="2061"/>
              <a:ext cx="668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1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CC"/>
                  </a:solidFill>
                  <a:ea typeface="AR PL ShanHeiSun Uni" charset="0"/>
                  <a:cs typeface="AR PL ShanHeiSun Uni" charset="0"/>
                </a:rPr>
                <a:t>Toluene Vapor</a:t>
              </a:r>
            </a:p>
          </p:txBody>
        </p:sp>
      </p:grp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5" cstate="print"/>
          <a:srcRect t="12442" r="-3197" b="43896"/>
          <a:stretch>
            <a:fillRect/>
          </a:stretch>
        </p:blipFill>
        <p:spPr bwMode="auto">
          <a:xfrm>
            <a:off x="5830888" y="2155825"/>
            <a:ext cx="3341687" cy="309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 PL ShanHeiSun Uni"/>
        <a:cs typeface="AR PL ShanHeiSun Uni"/>
      </a:majorFont>
      <a:minorFont>
        <a:latin typeface="Arial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PresentationFormat>Custom</PresentationFormat>
  <Paragraphs>86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Arial</vt:lpstr>
      <vt:lpstr>AR PL ShanHeiSun Uni</vt:lpstr>
      <vt:lpstr>Wingdings</vt:lpstr>
      <vt:lpstr>Symbol</vt:lpstr>
      <vt:lpstr>DejaVuSans</vt:lpstr>
      <vt:lpstr>Office Theme</vt:lpstr>
      <vt:lpstr>Swelling Dynamics of Liquid Crystalline Elastomers</vt:lpstr>
      <vt:lpstr>Outline</vt:lpstr>
      <vt:lpstr>LCE Details &amp; Preparation</vt:lpstr>
      <vt:lpstr>Simple Analysis</vt:lpstr>
      <vt:lpstr>Solvent Swelling Experiment</vt:lpstr>
      <vt:lpstr>Swelling Experiment</vt:lpstr>
      <vt:lpstr>Slide 7</vt:lpstr>
      <vt:lpstr>Solvent Vapor Swelling</vt:lpstr>
      <vt:lpstr>LCE Bi-Rubber Strip Swelling</vt:lpstr>
      <vt:lpstr>Slide 10</vt:lpstr>
      <vt:lpstr>Conclusion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LCI</dc:title>
  <dc:creator>Geng Jun</dc:creator>
  <dc:description>
%%% OOoLatex Preamble %%%%%%%%%%%%%%
\usepackage{amsmath}
\usepackage{amssymb}
\usepackage[usenames]{color}
%\definecolor{myColor}{RGB}{0,128,255}
%\pagecolor{white}\color{myColor}
%%% End OOoLatex Preamble %%%%%%%%%%%%
%%% OOoLatex Configuration %%%%%%%%%%%%
GraphicDPI=1200
BaseLine=61740
FileFormat=png
Transparent=1
Crop=1
###
ImpressCharSize=28
ImpressEquationType=display
WriterCharSize=12
WriterEquationType=inline
DisplayTopMargin=150
DisplayBottomMargin=100
%%% End OOoLatex Configuration %%%%%%%%%%</dc:description>
  <cp:lastModifiedBy>NLCMF</cp:lastModifiedBy>
  <cp:revision>1</cp:revision>
  <dcterms:modified xsi:type="dcterms:W3CDTF">2008-11-11T21:11:03Z</dcterms:modified>
</cp:coreProperties>
</file>