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61" r:id="rId4"/>
    <p:sldId id="269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55588"/>
            <a:ext cx="2060575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5588"/>
            <a:ext cx="6034088" cy="5870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357188" y="387350"/>
            <a:ext cx="6858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1" name="Picture 7" descr="texture"/>
          <p:cNvPicPr>
            <a:picLocks noChangeAspect="1" noChangeArrowheads="1"/>
          </p:cNvPicPr>
          <p:nvPr userDrawn="1"/>
        </p:nvPicPr>
        <p:blipFill>
          <a:blip r:embed="rId13"/>
          <a:srcRect l="40457" r="50331"/>
          <a:stretch>
            <a:fillRect/>
          </a:stretch>
        </p:blipFill>
        <p:spPr bwMode="auto">
          <a:xfrm>
            <a:off x="411163" y="449263"/>
            <a:ext cx="5842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57188" y="1196975"/>
            <a:ext cx="0" cy="494823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282575" y="1220788"/>
            <a:ext cx="0" cy="523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flipH="1">
            <a:off x="338138" y="387350"/>
            <a:ext cx="7302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 flipH="1">
            <a:off x="357188" y="387350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flipH="1">
            <a:off x="261938" y="307975"/>
            <a:ext cx="835818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1116013" y="396875"/>
            <a:ext cx="3175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flipH="1">
            <a:off x="280988" y="311150"/>
            <a:ext cx="0" cy="914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 flipH="1">
            <a:off x="1096963" y="385763"/>
            <a:ext cx="73437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auto">
          <a:xfrm flipH="1">
            <a:off x="338138" y="1139825"/>
            <a:ext cx="714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2" name="Line 28"/>
          <p:cNvSpPr>
            <a:spLocks noChangeShapeType="1"/>
          </p:cNvSpPr>
          <p:nvPr userDrawn="1"/>
        </p:nvSpPr>
        <p:spPr bwMode="auto">
          <a:xfrm flipH="1">
            <a:off x="338138" y="1216025"/>
            <a:ext cx="7905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3" name="Line 29"/>
          <p:cNvSpPr>
            <a:spLocks noChangeShapeType="1"/>
          </p:cNvSpPr>
          <p:nvPr userDrawn="1"/>
        </p:nvSpPr>
        <p:spPr bwMode="auto">
          <a:xfrm flipH="1">
            <a:off x="1047750" y="396875"/>
            <a:ext cx="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4" name="Text Box 30"/>
          <p:cNvSpPr txBox="1">
            <a:spLocks noChangeArrowheads="1"/>
          </p:cNvSpPr>
          <p:nvPr userDrawn="1"/>
        </p:nvSpPr>
        <p:spPr bwMode="auto">
          <a:xfrm>
            <a:off x="650875" y="6207125"/>
            <a:ext cx="2497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June 12, 2006</a:t>
            </a:r>
          </a:p>
        </p:txBody>
      </p:sp>
      <p:sp>
        <p:nvSpPr>
          <p:cNvPr id="1055" name="Text Box 31"/>
          <p:cNvSpPr txBox="1">
            <a:spLocks noChangeArrowheads="1"/>
          </p:cNvSpPr>
          <p:nvPr userDrawn="1"/>
        </p:nvSpPr>
        <p:spPr bwMode="auto">
          <a:xfrm>
            <a:off x="3270250" y="5997575"/>
            <a:ext cx="2989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Great Lakes Photonics Symposium 2006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1265238" y="255588"/>
            <a:ext cx="7439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ake\Desktop\Jeremy\Movies\Bending.av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ake\Desktop\Jeremy\Movies\fish001.av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ake\Desktop\Jeremy\Movies\floating2.av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74713" y="1427163"/>
            <a:ext cx="76327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3300"/>
                </a:solidFill>
              </a:rPr>
              <a:t>Liquid Crystalline Elastomers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221038" y="3359150"/>
            <a:ext cx="28416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Jeremy Neal </a:t>
            </a:r>
          </a:p>
          <a:p>
            <a:pPr algn="ctr"/>
            <a:endParaRPr lang="en-US" sz="28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58988" y="3935413"/>
            <a:ext cx="5229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i="1"/>
              <a:t>Liquid Crystal Institute - Kent State University</a:t>
            </a:r>
          </a:p>
          <a:p>
            <a:pPr algn="ctr"/>
            <a:r>
              <a:rPr lang="en-GB" i="1"/>
              <a:t>Kent, OH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63775" y="5549900"/>
            <a:ext cx="461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Work supported by NSF-EC  DMR 0132611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Liquid Crystal Elastomers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997575" y="4395788"/>
            <a:ext cx="206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80"/>
                </a:solidFill>
              </a:rPr>
              <a:t>liquid crystal unit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970588" y="4932363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rubber backbone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984875" y="5497513"/>
            <a:ext cx="148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cross-linker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4510088" y="4630738"/>
            <a:ext cx="1509712" cy="130175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 flipV="1">
            <a:off x="4859338" y="5008563"/>
            <a:ext cx="1189037" cy="115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 flipV="1">
            <a:off x="4757738" y="5341938"/>
            <a:ext cx="1276350" cy="377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95338" y="3538538"/>
            <a:ext cx="7620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LCE:  liquid crystal rubber</a:t>
            </a:r>
          </a:p>
        </p:txBody>
      </p:sp>
      <p:sp>
        <p:nvSpPr>
          <p:cNvPr id="5133" name="AutoShape 13"/>
          <p:cNvSpPr>
            <a:spLocks noChangeAspect="1" noChangeArrowheads="1" noTextEdit="1"/>
          </p:cNvSpPr>
          <p:nvPr/>
        </p:nvSpPr>
        <p:spPr bwMode="auto">
          <a:xfrm>
            <a:off x="2686050" y="4087813"/>
            <a:ext cx="21717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2879725" y="4425950"/>
            <a:ext cx="271463" cy="504825"/>
            <a:chOff x="1823" y="1331"/>
            <a:chExt cx="171" cy="318"/>
          </a:xfrm>
        </p:grpSpPr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2835275" y="5118100"/>
            <a:ext cx="258763" cy="503238"/>
            <a:chOff x="1795" y="1767"/>
            <a:chExt cx="163" cy="317"/>
          </a:xfrm>
        </p:grpSpPr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3" name="Group 23"/>
          <p:cNvGrpSpPr>
            <a:grpSpLocks/>
          </p:cNvGrpSpPr>
          <p:nvPr/>
        </p:nvGrpSpPr>
        <p:grpSpPr bwMode="auto">
          <a:xfrm>
            <a:off x="3397250" y="4160838"/>
            <a:ext cx="249238" cy="501650"/>
            <a:chOff x="2149" y="1164"/>
            <a:chExt cx="157" cy="316"/>
          </a:xfrm>
        </p:grpSpPr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6" name="Group 26"/>
          <p:cNvGrpSpPr>
            <a:grpSpLocks/>
          </p:cNvGrpSpPr>
          <p:nvPr/>
        </p:nvGrpSpPr>
        <p:grpSpPr bwMode="auto">
          <a:xfrm>
            <a:off x="3467100" y="4856163"/>
            <a:ext cx="212725" cy="495300"/>
            <a:chOff x="2193" y="1602"/>
            <a:chExt cx="134" cy="312"/>
          </a:xfrm>
        </p:grpSpPr>
        <p:sp>
          <p:nvSpPr>
            <p:cNvPr id="5144" name="Freeform 24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3132138" y="4691063"/>
            <a:ext cx="274637" cy="504825"/>
            <a:chOff x="1982" y="1498"/>
            <a:chExt cx="173" cy="318"/>
          </a:xfrm>
        </p:grpSpPr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2" name="Group 32"/>
          <p:cNvGrpSpPr>
            <a:grpSpLocks/>
          </p:cNvGrpSpPr>
          <p:nvPr/>
        </p:nvGrpSpPr>
        <p:grpSpPr bwMode="auto">
          <a:xfrm>
            <a:off x="3851275" y="5449888"/>
            <a:ext cx="152400" cy="477837"/>
            <a:chOff x="2435" y="1976"/>
            <a:chExt cx="96" cy="301"/>
          </a:xfrm>
        </p:grpSpPr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5" name="Group 35"/>
          <p:cNvGrpSpPr>
            <a:grpSpLocks/>
          </p:cNvGrpSpPr>
          <p:nvPr/>
        </p:nvGrpSpPr>
        <p:grpSpPr bwMode="auto">
          <a:xfrm>
            <a:off x="3794125" y="4851400"/>
            <a:ext cx="266700" cy="504825"/>
            <a:chOff x="2399" y="1599"/>
            <a:chExt cx="168" cy="318"/>
          </a:xfrm>
        </p:grpSpPr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58" name="Group 38"/>
          <p:cNvGrpSpPr>
            <a:grpSpLocks/>
          </p:cNvGrpSpPr>
          <p:nvPr/>
        </p:nvGrpSpPr>
        <p:grpSpPr bwMode="auto">
          <a:xfrm>
            <a:off x="3902075" y="4213225"/>
            <a:ext cx="252413" cy="503238"/>
            <a:chOff x="2467" y="1197"/>
            <a:chExt cx="159" cy="317"/>
          </a:xfrm>
        </p:grpSpPr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3403600" y="5438775"/>
            <a:ext cx="338138" cy="500063"/>
            <a:chOff x="2153" y="1969"/>
            <a:chExt cx="213" cy="315"/>
          </a:xfrm>
        </p:grpSpPr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4205288" y="4586288"/>
            <a:ext cx="254000" cy="503237"/>
            <a:chOff x="2658" y="1432"/>
            <a:chExt cx="160" cy="317"/>
          </a:xfrm>
        </p:grpSpPr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3162300" y="5440363"/>
            <a:ext cx="212725" cy="496887"/>
            <a:chOff x="2001" y="1970"/>
            <a:chExt cx="134" cy="313"/>
          </a:xfrm>
        </p:grpSpPr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0" name="Group 50"/>
          <p:cNvGrpSpPr>
            <a:grpSpLocks/>
          </p:cNvGrpSpPr>
          <p:nvPr/>
        </p:nvGrpSpPr>
        <p:grpSpPr bwMode="auto">
          <a:xfrm>
            <a:off x="3155950" y="4110038"/>
            <a:ext cx="225425" cy="498475"/>
            <a:chOff x="1997" y="1132"/>
            <a:chExt cx="142" cy="314"/>
          </a:xfrm>
        </p:grpSpPr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9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73" name="Group 53"/>
          <p:cNvGrpSpPr>
            <a:grpSpLocks/>
          </p:cNvGrpSpPr>
          <p:nvPr/>
        </p:nvGrpSpPr>
        <p:grpSpPr bwMode="auto">
          <a:xfrm>
            <a:off x="4165600" y="5278438"/>
            <a:ext cx="233363" cy="500062"/>
            <a:chOff x="2633" y="1868"/>
            <a:chExt cx="147" cy="315"/>
          </a:xfrm>
        </p:grpSpPr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74" name="Freeform 54"/>
          <p:cNvSpPr>
            <a:spLocks/>
          </p:cNvSpPr>
          <p:nvPr/>
        </p:nvSpPr>
        <p:spPr bwMode="auto">
          <a:xfrm>
            <a:off x="2695575" y="4951413"/>
            <a:ext cx="2143125" cy="51593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5" name="Freeform 55"/>
          <p:cNvSpPr>
            <a:spLocks/>
          </p:cNvSpPr>
          <p:nvPr/>
        </p:nvSpPr>
        <p:spPr bwMode="auto">
          <a:xfrm>
            <a:off x="2914650" y="4233863"/>
            <a:ext cx="1924050" cy="12779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6" name="Freeform 56"/>
          <p:cNvSpPr>
            <a:spLocks/>
          </p:cNvSpPr>
          <p:nvPr/>
        </p:nvSpPr>
        <p:spPr bwMode="auto">
          <a:xfrm>
            <a:off x="3057525" y="4660900"/>
            <a:ext cx="119063" cy="398463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7" name="Freeform 57"/>
          <p:cNvSpPr>
            <a:spLocks/>
          </p:cNvSpPr>
          <p:nvPr/>
        </p:nvSpPr>
        <p:spPr bwMode="auto">
          <a:xfrm>
            <a:off x="3716338" y="4740275"/>
            <a:ext cx="76200" cy="66516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8" name="Freeform 58"/>
          <p:cNvSpPr>
            <a:spLocks/>
          </p:cNvSpPr>
          <p:nvPr/>
        </p:nvSpPr>
        <p:spPr bwMode="auto">
          <a:xfrm>
            <a:off x="4576763" y="4943475"/>
            <a:ext cx="203200" cy="541338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79" name="Freeform 59"/>
          <p:cNvSpPr>
            <a:spLocks/>
          </p:cNvSpPr>
          <p:nvPr/>
        </p:nvSpPr>
        <p:spPr bwMode="auto">
          <a:xfrm>
            <a:off x="2836863" y="4975225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0" name="Freeform 60"/>
          <p:cNvSpPr>
            <a:spLocks/>
          </p:cNvSpPr>
          <p:nvPr/>
        </p:nvSpPr>
        <p:spPr bwMode="auto">
          <a:xfrm>
            <a:off x="3249613" y="5254625"/>
            <a:ext cx="112712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1" name="Freeform 61"/>
          <p:cNvSpPr>
            <a:spLocks/>
          </p:cNvSpPr>
          <p:nvPr/>
        </p:nvSpPr>
        <p:spPr bwMode="auto">
          <a:xfrm>
            <a:off x="3687763" y="5416550"/>
            <a:ext cx="109537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2" name="Freeform 62"/>
          <p:cNvSpPr>
            <a:spLocks/>
          </p:cNvSpPr>
          <p:nvPr/>
        </p:nvSpPr>
        <p:spPr bwMode="auto">
          <a:xfrm>
            <a:off x="3927475" y="5343525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3" name="Freeform 63"/>
          <p:cNvSpPr>
            <a:spLocks/>
          </p:cNvSpPr>
          <p:nvPr/>
        </p:nvSpPr>
        <p:spPr bwMode="auto">
          <a:xfrm>
            <a:off x="4130675" y="5175250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4" name="Freeform 64"/>
          <p:cNvSpPr>
            <a:spLocks/>
          </p:cNvSpPr>
          <p:nvPr/>
        </p:nvSpPr>
        <p:spPr bwMode="auto">
          <a:xfrm>
            <a:off x="3125788" y="5175250"/>
            <a:ext cx="227012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5" name="Freeform 65"/>
          <p:cNvSpPr>
            <a:spLocks/>
          </p:cNvSpPr>
          <p:nvPr/>
        </p:nvSpPr>
        <p:spPr bwMode="auto">
          <a:xfrm>
            <a:off x="3268663" y="4606925"/>
            <a:ext cx="65087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6" name="Freeform 66"/>
          <p:cNvSpPr>
            <a:spLocks/>
          </p:cNvSpPr>
          <p:nvPr/>
        </p:nvSpPr>
        <p:spPr bwMode="auto">
          <a:xfrm>
            <a:off x="3416300" y="4641850"/>
            <a:ext cx="71438" cy="214313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30" y="17"/>
              </a:cxn>
              <a:cxn ang="0">
                <a:pos x="14" y="84"/>
              </a:cxn>
              <a:cxn ang="0">
                <a:pos x="3" y="129"/>
              </a:cxn>
              <a:cxn ang="0">
                <a:pos x="24" y="123"/>
              </a:cxn>
              <a:cxn ang="0">
                <a:pos x="45" y="101"/>
              </a:cxn>
            </a:cxnLst>
            <a:rect l="0" t="0" r="r" b="b"/>
            <a:pathLst>
              <a:path w="45" h="135">
                <a:moveTo>
                  <a:pt x="35" y="0"/>
                </a:moveTo>
                <a:cubicBezTo>
                  <a:pt x="33" y="6"/>
                  <a:pt x="31" y="12"/>
                  <a:pt x="30" y="17"/>
                </a:cubicBezTo>
                <a:cubicBezTo>
                  <a:pt x="24" y="39"/>
                  <a:pt x="20" y="63"/>
                  <a:pt x="14" y="84"/>
                </a:cubicBezTo>
                <a:cubicBezTo>
                  <a:pt x="11" y="92"/>
                  <a:pt x="0" y="125"/>
                  <a:pt x="3" y="129"/>
                </a:cubicBezTo>
                <a:cubicBezTo>
                  <a:pt x="8" y="135"/>
                  <a:pt x="17" y="125"/>
                  <a:pt x="24" y="123"/>
                </a:cubicBezTo>
                <a:cubicBezTo>
                  <a:pt x="37" y="103"/>
                  <a:pt x="29" y="109"/>
                  <a:pt x="45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7" name="Freeform 67"/>
          <p:cNvSpPr>
            <a:spLocks/>
          </p:cNvSpPr>
          <p:nvPr/>
        </p:nvSpPr>
        <p:spPr bwMode="auto">
          <a:xfrm>
            <a:off x="4011613" y="4703763"/>
            <a:ext cx="93662" cy="327025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8" name="Freeform 68"/>
          <p:cNvSpPr>
            <a:spLocks/>
          </p:cNvSpPr>
          <p:nvPr/>
        </p:nvSpPr>
        <p:spPr bwMode="auto">
          <a:xfrm>
            <a:off x="4383088" y="5076825"/>
            <a:ext cx="122237" cy="182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89" name="Freeform 69"/>
          <p:cNvSpPr>
            <a:spLocks/>
          </p:cNvSpPr>
          <p:nvPr/>
        </p:nvSpPr>
        <p:spPr bwMode="auto">
          <a:xfrm>
            <a:off x="3006725" y="4160838"/>
            <a:ext cx="101600" cy="287337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92" name="Group 72"/>
          <p:cNvGrpSpPr>
            <a:grpSpLocks/>
          </p:cNvGrpSpPr>
          <p:nvPr/>
        </p:nvGrpSpPr>
        <p:grpSpPr bwMode="auto">
          <a:xfrm>
            <a:off x="2879725" y="4425950"/>
            <a:ext cx="271463" cy="504825"/>
            <a:chOff x="1823" y="1331"/>
            <a:chExt cx="171" cy="318"/>
          </a:xfrm>
        </p:grpSpPr>
        <p:sp>
          <p:nvSpPr>
            <p:cNvPr id="5190" name="Freeform 70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71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5" name="Group 75"/>
          <p:cNvGrpSpPr>
            <a:grpSpLocks/>
          </p:cNvGrpSpPr>
          <p:nvPr/>
        </p:nvGrpSpPr>
        <p:grpSpPr bwMode="auto">
          <a:xfrm>
            <a:off x="2835275" y="5118100"/>
            <a:ext cx="258763" cy="503238"/>
            <a:chOff x="1795" y="1767"/>
            <a:chExt cx="163" cy="317"/>
          </a:xfrm>
        </p:grpSpPr>
        <p:sp>
          <p:nvSpPr>
            <p:cNvPr id="5193" name="Freeform 73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74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8" name="Group 78"/>
          <p:cNvGrpSpPr>
            <a:grpSpLocks/>
          </p:cNvGrpSpPr>
          <p:nvPr/>
        </p:nvGrpSpPr>
        <p:grpSpPr bwMode="auto">
          <a:xfrm>
            <a:off x="3397250" y="4160838"/>
            <a:ext cx="249238" cy="501650"/>
            <a:chOff x="2149" y="1164"/>
            <a:chExt cx="157" cy="316"/>
          </a:xfrm>
        </p:grpSpPr>
        <p:sp>
          <p:nvSpPr>
            <p:cNvPr id="5196" name="Freeform 76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77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1" name="Group 81"/>
          <p:cNvGrpSpPr>
            <a:grpSpLocks/>
          </p:cNvGrpSpPr>
          <p:nvPr/>
        </p:nvGrpSpPr>
        <p:grpSpPr bwMode="auto">
          <a:xfrm>
            <a:off x="3467100" y="4856163"/>
            <a:ext cx="212725" cy="495300"/>
            <a:chOff x="2193" y="1602"/>
            <a:chExt cx="134" cy="312"/>
          </a:xfrm>
        </p:grpSpPr>
        <p:sp>
          <p:nvSpPr>
            <p:cNvPr id="5199" name="Freeform 79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80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4" name="Group 84"/>
          <p:cNvGrpSpPr>
            <a:grpSpLocks/>
          </p:cNvGrpSpPr>
          <p:nvPr/>
        </p:nvGrpSpPr>
        <p:grpSpPr bwMode="auto">
          <a:xfrm>
            <a:off x="3132138" y="4691063"/>
            <a:ext cx="274637" cy="504825"/>
            <a:chOff x="1982" y="1498"/>
            <a:chExt cx="173" cy="318"/>
          </a:xfrm>
        </p:grpSpPr>
        <p:sp>
          <p:nvSpPr>
            <p:cNvPr id="5202" name="Freeform 82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83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07" name="Group 87"/>
          <p:cNvGrpSpPr>
            <a:grpSpLocks/>
          </p:cNvGrpSpPr>
          <p:nvPr/>
        </p:nvGrpSpPr>
        <p:grpSpPr bwMode="auto">
          <a:xfrm>
            <a:off x="3851275" y="5449888"/>
            <a:ext cx="152400" cy="477837"/>
            <a:chOff x="2435" y="1976"/>
            <a:chExt cx="96" cy="301"/>
          </a:xfrm>
        </p:grpSpPr>
        <p:sp>
          <p:nvSpPr>
            <p:cNvPr id="5205" name="Rectangle 85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0" name="Group 90"/>
          <p:cNvGrpSpPr>
            <a:grpSpLocks/>
          </p:cNvGrpSpPr>
          <p:nvPr/>
        </p:nvGrpSpPr>
        <p:grpSpPr bwMode="auto">
          <a:xfrm>
            <a:off x="3794125" y="4851400"/>
            <a:ext cx="266700" cy="504825"/>
            <a:chOff x="2399" y="1599"/>
            <a:chExt cx="168" cy="318"/>
          </a:xfrm>
        </p:grpSpPr>
        <p:sp>
          <p:nvSpPr>
            <p:cNvPr id="5208" name="Freeform 88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89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3" name="Group 93"/>
          <p:cNvGrpSpPr>
            <a:grpSpLocks/>
          </p:cNvGrpSpPr>
          <p:nvPr/>
        </p:nvGrpSpPr>
        <p:grpSpPr bwMode="auto">
          <a:xfrm>
            <a:off x="3902075" y="4213225"/>
            <a:ext cx="252413" cy="503238"/>
            <a:chOff x="2467" y="1197"/>
            <a:chExt cx="159" cy="317"/>
          </a:xfrm>
        </p:grpSpPr>
        <p:sp>
          <p:nvSpPr>
            <p:cNvPr id="5211" name="Freeform 91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92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6" name="Group 96"/>
          <p:cNvGrpSpPr>
            <a:grpSpLocks/>
          </p:cNvGrpSpPr>
          <p:nvPr/>
        </p:nvGrpSpPr>
        <p:grpSpPr bwMode="auto">
          <a:xfrm>
            <a:off x="3403600" y="5438775"/>
            <a:ext cx="338138" cy="500063"/>
            <a:chOff x="2153" y="1969"/>
            <a:chExt cx="213" cy="315"/>
          </a:xfrm>
        </p:grpSpPr>
        <p:sp>
          <p:nvSpPr>
            <p:cNvPr id="5214" name="Freeform 94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Freeform 95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19" name="Group 99"/>
          <p:cNvGrpSpPr>
            <a:grpSpLocks/>
          </p:cNvGrpSpPr>
          <p:nvPr/>
        </p:nvGrpSpPr>
        <p:grpSpPr bwMode="auto">
          <a:xfrm>
            <a:off x="4205288" y="4586288"/>
            <a:ext cx="254000" cy="503237"/>
            <a:chOff x="2658" y="1432"/>
            <a:chExt cx="160" cy="317"/>
          </a:xfrm>
        </p:grpSpPr>
        <p:sp>
          <p:nvSpPr>
            <p:cNvPr id="5217" name="Freeform 97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98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2" name="Group 102"/>
          <p:cNvGrpSpPr>
            <a:grpSpLocks/>
          </p:cNvGrpSpPr>
          <p:nvPr/>
        </p:nvGrpSpPr>
        <p:grpSpPr bwMode="auto">
          <a:xfrm>
            <a:off x="3162300" y="5440363"/>
            <a:ext cx="212725" cy="496887"/>
            <a:chOff x="2001" y="1970"/>
            <a:chExt cx="134" cy="313"/>
          </a:xfrm>
        </p:grpSpPr>
        <p:sp>
          <p:nvSpPr>
            <p:cNvPr id="5220" name="Freeform 100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Freeform 101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5" name="Group 105"/>
          <p:cNvGrpSpPr>
            <a:grpSpLocks/>
          </p:cNvGrpSpPr>
          <p:nvPr/>
        </p:nvGrpSpPr>
        <p:grpSpPr bwMode="auto">
          <a:xfrm>
            <a:off x="3155950" y="4110038"/>
            <a:ext cx="225425" cy="498475"/>
            <a:chOff x="1997" y="1132"/>
            <a:chExt cx="142" cy="314"/>
          </a:xfrm>
        </p:grpSpPr>
        <p:sp>
          <p:nvSpPr>
            <p:cNvPr id="5223" name="Freeform 103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Freeform 104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8" name="Group 108"/>
          <p:cNvGrpSpPr>
            <a:grpSpLocks/>
          </p:cNvGrpSpPr>
          <p:nvPr/>
        </p:nvGrpSpPr>
        <p:grpSpPr bwMode="auto">
          <a:xfrm>
            <a:off x="4165600" y="5278438"/>
            <a:ext cx="233363" cy="500062"/>
            <a:chOff x="2633" y="1868"/>
            <a:chExt cx="147" cy="315"/>
          </a:xfrm>
        </p:grpSpPr>
        <p:sp>
          <p:nvSpPr>
            <p:cNvPr id="5226" name="Freeform 106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Freeform 107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9" name="Freeform 109"/>
          <p:cNvSpPr>
            <a:spLocks/>
          </p:cNvSpPr>
          <p:nvPr/>
        </p:nvSpPr>
        <p:spPr bwMode="auto">
          <a:xfrm>
            <a:off x="2695575" y="4951413"/>
            <a:ext cx="2143125" cy="51593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0" name="Freeform 110"/>
          <p:cNvSpPr>
            <a:spLocks/>
          </p:cNvSpPr>
          <p:nvPr/>
        </p:nvSpPr>
        <p:spPr bwMode="auto">
          <a:xfrm>
            <a:off x="2914650" y="4233863"/>
            <a:ext cx="1924050" cy="12779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1" name="Freeform 111"/>
          <p:cNvSpPr>
            <a:spLocks/>
          </p:cNvSpPr>
          <p:nvPr/>
        </p:nvSpPr>
        <p:spPr bwMode="auto">
          <a:xfrm>
            <a:off x="3057525" y="4660900"/>
            <a:ext cx="119063" cy="398463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2" name="Freeform 112"/>
          <p:cNvSpPr>
            <a:spLocks/>
          </p:cNvSpPr>
          <p:nvPr/>
        </p:nvSpPr>
        <p:spPr bwMode="auto">
          <a:xfrm>
            <a:off x="3716338" y="4740275"/>
            <a:ext cx="76200" cy="66516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3" name="Freeform 113"/>
          <p:cNvSpPr>
            <a:spLocks/>
          </p:cNvSpPr>
          <p:nvPr/>
        </p:nvSpPr>
        <p:spPr bwMode="auto">
          <a:xfrm>
            <a:off x="4576763" y="4943475"/>
            <a:ext cx="203200" cy="541338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4" name="Freeform 114"/>
          <p:cNvSpPr>
            <a:spLocks/>
          </p:cNvSpPr>
          <p:nvPr/>
        </p:nvSpPr>
        <p:spPr bwMode="auto">
          <a:xfrm>
            <a:off x="2836863" y="4975225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5" name="Freeform 115"/>
          <p:cNvSpPr>
            <a:spLocks/>
          </p:cNvSpPr>
          <p:nvPr/>
        </p:nvSpPr>
        <p:spPr bwMode="auto">
          <a:xfrm>
            <a:off x="3249613" y="5254625"/>
            <a:ext cx="112712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6" name="Freeform 116"/>
          <p:cNvSpPr>
            <a:spLocks/>
          </p:cNvSpPr>
          <p:nvPr/>
        </p:nvSpPr>
        <p:spPr bwMode="auto">
          <a:xfrm>
            <a:off x="3687763" y="5416550"/>
            <a:ext cx="109537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7" name="Freeform 117"/>
          <p:cNvSpPr>
            <a:spLocks/>
          </p:cNvSpPr>
          <p:nvPr/>
        </p:nvSpPr>
        <p:spPr bwMode="auto">
          <a:xfrm>
            <a:off x="3927475" y="5343525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8" name="Freeform 118"/>
          <p:cNvSpPr>
            <a:spLocks/>
          </p:cNvSpPr>
          <p:nvPr/>
        </p:nvSpPr>
        <p:spPr bwMode="auto">
          <a:xfrm>
            <a:off x="4130675" y="5175250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39" name="Freeform 119"/>
          <p:cNvSpPr>
            <a:spLocks/>
          </p:cNvSpPr>
          <p:nvPr/>
        </p:nvSpPr>
        <p:spPr bwMode="auto">
          <a:xfrm>
            <a:off x="3125788" y="5175250"/>
            <a:ext cx="227012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0" name="Freeform 120"/>
          <p:cNvSpPr>
            <a:spLocks/>
          </p:cNvSpPr>
          <p:nvPr/>
        </p:nvSpPr>
        <p:spPr bwMode="auto">
          <a:xfrm>
            <a:off x="3268663" y="4606925"/>
            <a:ext cx="65087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1" name="Freeform 121"/>
          <p:cNvSpPr>
            <a:spLocks/>
          </p:cNvSpPr>
          <p:nvPr/>
        </p:nvSpPr>
        <p:spPr bwMode="auto">
          <a:xfrm>
            <a:off x="3416300" y="4641850"/>
            <a:ext cx="71438" cy="214313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30" y="17"/>
              </a:cxn>
              <a:cxn ang="0">
                <a:pos x="14" y="84"/>
              </a:cxn>
              <a:cxn ang="0">
                <a:pos x="3" y="129"/>
              </a:cxn>
              <a:cxn ang="0">
                <a:pos x="24" y="123"/>
              </a:cxn>
              <a:cxn ang="0">
                <a:pos x="45" y="101"/>
              </a:cxn>
            </a:cxnLst>
            <a:rect l="0" t="0" r="r" b="b"/>
            <a:pathLst>
              <a:path w="45" h="135">
                <a:moveTo>
                  <a:pt x="35" y="0"/>
                </a:moveTo>
                <a:cubicBezTo>
                  <a:pt x="33" y="6"/>
                  <a:pt x="31" y="12"/>
                  <a:pt x="30" y="17"/>
                </a:cubicBezTo>
                <a:cubicBezTo>
                  <a:pt x="24" y="39"/>
                  <a:pt x="20" y="63"/>
                  <a:pt x="14" y="84"/>
                </a:cubicBezTo>
                <a:cubicBezTo>
                  <a:pt x="11" y="92"/>
                  <a:pt x="0" y="125"/>
                  <a:pt x="3" y="129"/>
                </a:cubicBezTo>
                <a:cubicBezTo>
                  <a:pt x="8" y="135"/>
                  <a:pt x="17" y="125"/>
                  <a:pt x="24" y="123"/>
                </a:cubicBezTo>
                <a:cubicBezTo>
                  <a:pt x="37" y="103"/>
                  <a:pt x="29" y="109"/>
                  <a:pt x="45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2" name="Freeform 122"/>
          <p:cNvSpPr>
            <a:spLocks/>
          </p:cNvSpPr>
          <p:nvPr/>
        </p:nvSpPr>
        <p:spPr bwMode="auto">
          <a:xfrm>
            <a:off x="4011613" y="4703763"/>
            <a:ext cx="93662" cy="327025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3" name="Freeform 123"/>
          <p:cNvSpPr>
            <a:spLocks/>
          </p:cNvSpPr>
          <p:nvPr/>
        </p:nvSpPr>
        <p:spPr bwMode="auto">
          <a:xfrm>
            <a:off x="4383088" y="5076825"/>
            <a:ext cx="122237" cy="182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4" name="Freeform 124"/>
          <p:cNvSpPr>
            <a:spLocks/>
          </p:cNvSpPr>
          <p:nvPr/>
        </p:nvSpPr>
        <p:spPr bwMode="auto">
          <a:xfrm>
            <a:off x="3006725" y="4160838"/>
            <a:ext cx="101600" cy="287337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45" name="Text Box 125"/>
          <p:cNvSpPr txBox="1">
            <a:spLocks noChangeArrowheads="1"/>
          </p:cNvSpPr>
          <p:nvPr/>
        </p:nvSpPr>
        <p:spPr bwMode="auto">
          <a:xfrm>
            <a:off x="814388" y="1417638"/>
            <a:ext cx="7620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Conventional rubber</a:t>
            </a:r>
          </a:p>
        </p:txBody>
      </p:sp>
      <p:sp>
        <p:nvSpPr>
          <p:cNvPr id="5247" name="AutoShape 127"/>
          <p:cNvSpPr>
            <a:spLocks noChangeAspect="1" noChangeArrowheads="1" noTextEdit="1"/>
          </p:cNvSpPr>
          <p:nvPr/>
        </p:nvSpPr>
        <p:spPr bwMode="auto">
          <a:xfrm>
            <a:off x="3429000" y="1708150"/>
            <a:ext cx="217170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472" name="Group 352"/>
          <p:cNvGrpSpPr>
            <a:grpSpLocks/>
          </p:cNvGrpSpPr>
          <p:nvPr/>
        </p:nvGrpSpPr>
        <p:grpSpPr bwMode="auto">
          <a:xfrm>
            <a:off x="3856038" y="1839913"/>
            <a:ext cx="2143125" cy="1593850"/>
            <a:chOff x="2658" y="1057"/>
            <a:chExt cx="1350" cy="1004"/>
          </a:xfrm>
        </p:grpSpPr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2658" y="1555"/>
              <a:ext cx="1350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2" y="12"/>
                </a:cxn>
                <a:cxn ang="0">
                  <a:pos x="180" y="68"/>
                </a:cxn>
                <a:cxn ang="0">
                  <a:pos x="239" y="74"/>
                </a:cxn>
                <a:cxn ang="0">
                  <a:pos x="281" y="180"/>
                </a:cxn>
                <a:cxn ang="0">
                  <a:pos x="313" y="191"/>
                </a:cxn>
                <a:cxn ang="0">
                  <a:pos x="345" y="213"/>
                </a:cxn>
                <a:cxn ang="0">
                  <a:pos x="383" y="258"/>
                </a:cxn>
                <a:cxn ang="0">
                  <a:pos x="404" y="252"/>
                </a:cxn>
                <a:cxn ang="0">
                  <a:pos x="420" y="247"/>
                </a:cxn>
                <a:cxn ang="0">
                  <a:pos x="441" y="302"/>
                </a:cxn>
                <a:cxn ang="0">
                  <a:pos x="457" y="308"/>
                </a:cxn>
                <a:cxn ang="0">
                  <a:pos x="537" y="297"/>
                </a:cxn>
                <a:cxn ang="0">
                  <a:pos x="558" y="319"/>
                </a:cxn>
                <a:cxn ang="0">
                  <a:pos x="590" y="297"/>
                </a:cxn>
                <a:cxn ang="0">
                  <a:pos x="670" y="275"/>
                </a:cxn>
                <a:cxn ang="0">
                  <a:pos x="733" y="297"/>
                </a:cxn>
                <a:cxn ang="0">
                  <a:pos x="776" y="263"/>
                </a:cxn>
                <a:cxn ang="0">
                  <a:pos x="866" y="269"/>
                </a:cxn>
                <a:cxn ang="0">
                  <a:pos x="914" y="235"/>
                </a:cxn>
                <a:cxn ang="0">
                  <a:pos x="962" y="168"/>
                </a:cxn>
                <a:cxn ang="0">
                  <a:pos x="1175" y="129"/>
                </a:cxn>
                <a:cxn ang="0">
                  <a:pos x="1265" y="79"/>
                </a:cxn>
                <a:cxn ang="0">
                  <a:pos x="1308" y="34"/>
                </a:cxn>
                <a:cxn ang="0">
                  <a:pos x="1350" y="18"/>
                </a:cxn>
              </a:cxnLst>
              <a:rect l="0" t="0" r="r" b="b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2796" y="1103"/>
              <a:ext cx="1212" cy="8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5" y="23"/>
                </a:cxn>
                <a:cxn ang="0">
                  <a:pos x="90" y="40"/>
                </a:cxn>
                <a:cxn ang="0">
                  <a:pos x="101" y="56"/>
                </a:cxn>
                <a:cxn ang="0">
                  <a:pos x="133" y="90"/>
                </a:cxn>
                <a:cxn ang="0">
                  <a:pos x="154" y="140"/>
                </a:cxn>
                <a:cxn ang="0">
                  <a:pos x="266" y="269"/>
                </a:cxn>
                <a:cxn ang="0">
                  <a:pos x="292" y="313"/>
                </a:cxn>
                <a:cxn ang="0">
                  <a:pos x="335" y="324"/>
                </a:cxn>
                <a:cxn ang="0">
                  <a:pos x="351" y="358"/>
                </a:cxn>
                <a:cxn ang="0">
                  <a:pos x="409" y="330"/>
                </a:cxn>
                <a:cxn ang="0">
                  <a:pos x="425" y="313"/>
                </a:cxn>
                <a:cxn ang="0">
                  <a:pos x="468" y="308"/>
                </a:cxn>
                <a:cxn ang="0">
                  <a:pos x="516" y="330"/>
                </a:cxn>
                <a:cxn ang="0">
                  <a:pos x="585" y="285"/>
                </a:cxn>
                <a:cxn ang="0">
                  <a:pos x="643" y="330"/>
                </a:cxn>
                <a:cxn ang="0">
                  <a:pos x="691" y="347"/>
                </a:cxn>
                <a:cxn ang="0">
                  <a:pos x="712" y="369"/>
                </a:cxn>
                <a:cxn ang="0">
                  <a:pos x="734" y="403"/>
                </a:cxn>
                <a:cxn ang="0">
                  <a:pos x="750" y="397"/>
                </a:cxn>
                <a:cxn ang="0">
                  <a:pos x="782" y="464"/>
                </a:cxn>
                <a:cxn ang="0">
                  <a:pos x="829" y="565"/>
                </a:cxn>
                <a:cxn ang="0">
                  <a:pos x="899" y="593"/>
                </a:cxn>
                <a:cxn ang="0">
                  <a:pos x="968" y="632"/>
                </a:cxn>
                <a:cxn ang="0">
                  <a:pos x="989" y="654"/>
                </a:cxn>
                <a:cxn ang="0">
                  <a:pos x="1047" y="687"/>
                </a:cxn>
                <a:cxn ang="0">
                  <a:pos x="1101" y="727"/>
                </a:cxn>
                <a:cxn ang="0">
                  <a:pos x="1148" y="743"/>
                </a:cxn>
                <a:cxn ang="0">
                  <a:pos x="1196" y="794"/>
                </a:cxn>
                <a:cxn ang="0">
                  <a:pos x="1212" y="805"/>
                </a:cxn>
              </a:cxnLst>
              <a:rect l="0" t="0" r="r" b="b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2886" y="1372"/>
              <a:ext cx="75" cy="25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2" y="39"/>
                </a:cxn>
                <a:cxn ang="0">
                  <a:pos x="11" y="162"/>
                </a:cxn>
                <a:cxn ang="0">
                  <a:pos x="0" y="251"/>
                </a:cxn>
              </a:cxnLst>
              <a:rect l="0" t="0" r="r" b="b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301" y="1422"/>
              <a:ext cx="48" cy="4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72"/>
                </a:cxn>
                <a:cxn ang="0">
                  <a:pos x="21" y="117"/>
                </a:cxn>
                <a:cxn ang="0">
                  <a:pos x="5" y="229"/>
                </a:cxn>
                <a:cxn ang="0">
                  <a:pos x="11" y="257"/>
                </a:cxn>
                <a:cxn ang="0">
                  <a:pos x="21" y="274"/>
                </a:cxn>
                <a:cxn ang="0">
                  <a:pos x="0" y="296"/>
                </a:cxn>
                <a:cxn ang="0">
                  <a:pos x="5" y="352"/>
                </a:cxn>
                <a:cxn ang="0">
                  <a:pos x="48" y="419"/>
                </a:cxn>
              </a:cxnLst>
              <a:rect l="0" t="0" r="r" b="b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3843" y="1550"/>
              <a:ext cx="128" cy="341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73"/>
                </a:cxn>
                <a:cxn ang="0">
                  <a:pos x="75" y="0"/>
                </a:cxn>
                <a:cxn ang="0">
                  <a:pos x="117" y="67"/>
                </a:cxn>
                <a:cxn ang="0">
                  <a:pos x="112" y="95"/>
                </a:cxn>
                <a:cxn ang="0">
                  <a:pos x="101" y="129"/>
                </a:cxn>
                <a:cxn ang="0">
                  <a:pos x="123" y="313"/>
                </a:cxn>
                <a:cxn ang="0">
                  <a:pos x="128" y="341"/>
                </a:cxn>
              </a:cxnLst>
              <a:rect l="0" t="0" r="r" b="b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172"/>
            <p:cNvSpPr>
              <a:spLocks/>
            </p:cNvSpPr>
            <p:nvPr/>
          </p:nvSpPr>
          <p:spPr bwMode="auto">
            <a:xfrm>
              <a:off x="2747" y="1570"/>
              <a:ext cx="56" cy="98"/>
            </a:xfrm>
            <a:custGeom>
              <a:avLst/>
              <a:gdLst/>
              <a:ahLst/>
              <a:cxnLst>
                <a:cxn ang="0">
                  <a:pos x="54" y="98"/>
                </a:cxn>
                <a:cxn ang="0">
                  <a:pos x="12" y="31"/>
                </a:cxn>
                <a:cxn ang="0">
                  <a:pos x="6" y="8"/>
                </a:cxn>
                <a:cxn ang="0">
                  <a:pos x="38" y="36"/>
                </a:cxn>
                <a:cxn ang="0">
                  <a:pos x="54" y="25"/>
                </a:cxn>
              </a:cxnLst>
              <a:rect l="0" t="0" r="r" b="b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Freeform 173"/>
            <p:cNvSpPr>
              <a:spLocks/>
            </p:cNvSpPr>
            <p:nvPr/>
          </p:nvSpPr>
          <p:spPr bwMode="auto">
            <a:xfrm>
              <a:off x="3007" y="1746"/>
              <a:ext cx="71" cy="128"/>
            </a:xfrm>
            <a:custGeom>
              <a:avLst/>
              <a:gdLst/>
              <a:ahLst/>
              <a:cxnLst>
                <a:cxn ang="0">
                  <a:pos x="23" y="128"/>
                </a:cxn>
                <a:cxn ang="0">
                  <a:pos x="49" y="0"/>
                </a:cxn>
                <a:cxn ang="0">
                  <a:pos x="71" y="22"/>
                </a:cxn>
                <a:cxn ang="0">
                  <a:pos x="65" y="44"/>
                </a:cxn>
                <a:cxn ang="0">
                  <a:pos x="60" y="61"/>
                </a:cxn>
              </a:cxnLst>
              <a:rect l="0" t="0" r="r" b="b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174"/>
            <p:cNvSpPr>
              <a:spLocks/>
            </p:cNvSpPr>
            <p:nvPr/>
          </p:nvSpPr>
          <p:spPr bwMode="auto">
            <a:xfrm>
              <a:off x="3283" y="1848"/>
              <a:ext cx="69" cy="72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7" y="9"/>
                </a:cxn>
                <a:cxn ang="0">
                  <a:pos x="45" y="32"/>
                </a:cxn>
                <a:cxn ang="0">
                  <a:pos x="66" y="37"/>
                </a:cxn>
                <a:cxn ang="0">
                  <a:pos x="66" y="9"/>
                </a:cxn>
              </a:cxnLst>
              <a:rect l="0" t="0" r="r" b="b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175"/>
            <p:cNvSpPr>
              <a:spLocks/>
            </p:cNvSpPr>
            <p:nvPr/>
          </p:nvSpPr>
          <p:spPr bwMode="auto">
            <a:xfrm>
              <a:off x="3434" y="1802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176"/>
            <p:cNvSpPr>
              <a:spLocks/>
            </p:cNvSpPr>
            <p:nvPr/>
          </p:nvSpPr>
          <p:spPr bwMode="auto">
            <a:xfrm>
              <a:off x="3562" y="1696"/>
              <a:ext cx="148" cy="108"/>
            </a:xfrm>
            <a:custGeom>
              <a:avLst/>
              <a:gdLst/>
              <a:ahLst/>
              <a:cxnLst>
                <a:cxn ang="0">
                  <a:pos x="122" y="83"/>
                </a:cxn>
                <a:cxn ang="0">
                  <a:pos x="37" y="33"/>
                </a:cxn>
                <a:cxn ang="0">
                  <a:pos x="26" y="67"/>
                </a:cxn>
                <a:cxn ang="0">
                  <a:pos x="31" y="100"/>
                </a:cxn>
                <a:cxn ang="0">
                  <a:pos x="0" y="100"/>
                </a:cxn>
              </a:cxnLst>
              <a:rect l="0" t="0" r="r" b="b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177"/>
            <p:cNvSpPr>
              <a:spLocks/>
            </p:cNvSpPr>
            <p:nvPr/>
          </p:nvSpPr>
          <p:spPr bwMode="auto">
            <a:xfrm>
              <a:off x="2929" y="1674"/>
              <a:ext cx="143" cy="44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01" y="33"/>
                </a:cxn>
                <a:cxn ang="0">
                  <a:pos x="74" y="11"/>
                </a:cxn>
                <a:cxn ang="0">
                  <a:pos x="37" y="0"/>
                </a:cxn>
                <a:cxn ang="0">
                  <a:pos x="0" y="27"/>
                </a:cxn>
              </a:cxnLst>
              <a:rect l="0" t="0" r="r" b="b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178"/>
            <p:cNvSpPr>
              <a:spLocks/>
            </p:cNvSpPr>
            <p:nvPr/>
          </p:nvSpPr>
          <p:spPr bwMode="auto">
            <a:xfrm>
              <a:off x="3019" y="1338"/>
              <a:ext cx="41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1"/>
                </a:cxn>
                <a:cxn ang="0">
                  <a:pos x="37" y="17"/>
                </a:cxn>
                <a:cxn ang="0">
                  <a:pos x="27" y="89"/>
                </a:cxn>
                <a:cxn ang="0">
                  <a:pos x="11" y="34"/>
                </a:cxn>
              </a:cxnLst>
              <a:rect l="0" t="0" r="r" b="b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179"/>
            <p:cNvSpPr>
              <a:spLocks/>
            </p:cNvSpPr>
            <p:nvPr/>
          </p:nvSpPr>
          <p:spPr bwMode="auto">
            <a:xfrm>
              <a:off x="3112" y="1360"/>
              <a:ext cx="45" cy="13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0" y="17"/>
                </a:cxn>
                <a:cxn ang="0">
                  <a:pos x="14" y="84"/>
                </a:cxn>
                <a:cxn ang="0">
                  <a:pos x="3" y="129"/>
                </a:cxn>
                <a:cxn ang="0">
                  <a:pos x="24" y="123"/>
                </a:cxn>
                <a:cxn ang="0">
                  <a:pos x="45" y="101"/>
                </a:cxn>
              </a:cxnLst>
              <a:rect l="0" t="0" r="r" b="b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181"/>
            <p:cNvSpPr>
              <a:spLocks/>
            </p:cNvSpPr>
            <p:nvPr/>
          </p:nvSpPr>
          <p:spPr bwMode="auto">
            <a:xfrm>
              <a:off x="3721" y="1634"/>
              <a:ext cx="7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06"/>
                </a:cxn>
                <a:cxn ang="0">
                  <a:pos x="64" y="56"/>
                </a:cxn>
              </a:cxnLst>
              <a:rect l="0" t="0" r="r" b="b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182"/>
            <p:cNvSpPr>
              <a:spLocks/>
            </p:cNvSpPr>
            <p:nvPr/>
          </p:nvSpPr>
          <p:spPr bwMode="auto">
            <a:xfrm>
              <a:off x="2854" y="1057"/>
              <a:ext cx="64" cy="181"/>
            </a:xfrm>
            <a:custGeom>
              <a:avLst/>
              <a:gdLst/>
              <a:ahLst/>
              <a:cxnLst>
                <a:cxn ang="0">
                  <a:pos x="54" y="181"/>
                </a:cxn>
                <a:cxn ang="0">
                  <a:pos x="48" y="91"/>
                </a:cxn>
                <a:cxn ang="0">
                  <a:pos x="59" y="58"/>
                </a:cxn>
                <a:cxn ang="0">
                  <a:pos x="64" y="41"/>
                </a:cxn>
                <a:cxn ang="0">
                  <a:pos x="0" y="63"/>
                </a:cxn>
              </a:cxnLst>
              <a:rect l="0" t="0" r="r" b="b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2" name="Freeform 222"/>
            <p:cNvSpPr>
              <a:spLocks/>
            </p:cNvSpPr>
            <p:nvPr/>
          </p:nvSpPr>
          <p:spPr bwMode="auto">
            <a:xfrm>
              <a:off x="2658" y="1555"/>
              <a:ext cx="1350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2" y="12"/>
                </a:cxn>
                <a:cxn ang="0">
                  <a:pos x="180" y="68"/>
                </a:cxn>
                <a:cxn ang="0">
                  <a:pos x="239" y="74"/>
                </a:cxn>
                <a:cxn ang="0">
                  <a:pos x="281" y="180"/>
                </a:cxn>
                <a:cxn ang="0">
                  <a:pos x="313" y="191"/>
                </a:cxn>
                <a:cxn ang="0">
                  <a:pos x="345" y="213"/>
                </a:cxn>
                <a:cxn ang="0">
                  <a:pos x="383" y="258"/>
                </a:cxn>
                <a:cxn ang="0">
                  <a:pos x="404" y="252"/>
                </a:cxn>
                <a:cxn ang="0">
                  <a:pos x="420" y="247"/>
                </a:cxn>
                <a:cxn ang="0">
                  <a:pos x="441" y="302"/>
                </a:cxn>
                <a:cxn ang="0">
                  <a:pos x="457" y="308"/>
                </a:cxn>
                <a:cxn ang="0">
                  <a:pos x="537" y="297"/>
                </a:cxn>
                <a:cxn ang="0">
                  <a:pos x="558" y="319"/>
                </a:cxn>
                <a:cxn ang="0">
                  <a:pos x="590" y="297"/>
                </a:cxn>
                <a:cxn ang="0">
                  <a:pos x="670" y="275"/>
                </a:cxn>
                <a:cxn ang="0">
                  <a:pos x="733" y="297"/>
                </a:cxn>
                <a:cxn ang="0">
                  <a:pos x="776" y="263"/>
                </a:cxn>
                <a:cxn ang="0">
                  <a:pos x="866" y="269"/>
                </a:cxn>
                <a:cxn ang="0">
                  <a:pos x="914" y="235"/>
                </a:cxn>
                <a:cxn ang="0">
                  <a:pos x="962" y="168"/>
                </a:cxn>
                <a:cxn ang="0">
                  <a:pos x="1175" y="129"/>
                </a:cxn>
                <a:cxn ang="0">
                  <a:pos x="1265" y="79"/>
                </a:cxn>
                <a:cxn ang="0">
                  <a:pos x="1308" y="34"/>
                </a:cxn>
                <a:cxn ang="0">
                  <a:pos x="1350" y="18"/>
                </a:cxn>
              </a:cxnLst>
              <a:rect l="0" t="0" r="r" b="b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3" name="Freeform 223"/>
            <p:cNvSpPr>
              <a:spLocks/>
            </p:cNvSpPr>
            <p:nvPr/>
          </p:nvSpPr>
          <p:spPr bwMode="auto">
            <a:xfrm>
              <a:off x="2736" y="1256"/>
              <a:ext cx="1212" cy="8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5" y="23"/>
                </a:cxn>
                <a:cxn ang="0">
                  <a:pos x="90" y="40"/>
                </a:cxn>
                <a:cxn ang="0">
                  <a:pos x="101" y="56"/>
                </a:cxn>
                <a:cxn ang="0">
                  <a:pos x="133" y="90"/>
                </a:cxn>
                <a:cxn ang="0">
                  <a:pos x="154" y="140"/>
                </a:cxn>
                <a:cxn ang="0">
                  <a:pos x="266" y="269"/>
                </a:cxn>
                <a:cxn ang="0">
                  <a:pos x="292" y="313"/>
                </a:cxn>
                <a:cxn ang="0">
                  <a:pos x="335" y="324"/>
                </a:cxn>
                <a:cxn ang="0">
                  <a:pos x="351" y="358"/>
                </a:cxn>
                <a:cxn ang="0">
                  <a:pos x="409" y="330"/>
                </a:cxn>
                <a:cxn ang="0">
                  <a:pos x="425" y="313"/>
                </a:cxn>
                <a:cxn ang="0">
                  <a:pos x="468" y="308"/>
                </a:cxn>
                <a:cxn ang="0">
                  <a:pos x="516" y="330"/>
                </a:cxn>
                <a:cxn ang="0">
                  <a:pos x="585" y="285"/>
                </a:cxn>
                <a:cxn ang="0">
                  <a:pos x="643" y="330"/>
                </a:cxn>
                <a:cxn ang="0">
                  <a:pos x="691" y="347"/>
                </a:cxn>
                <a:cxn ang="0">
                  <a:pos x="712" y="369"/>
                </a:cxn>
                <a:cxn ang="0">
                  <a:pos x="734" y="403"/>
                </a:cxn>
                <a:cxn ang="0">
                  <a:pos x="750" y="397"/>
                </a:cxn>
                <a:cxn ang="0">
                  <a:pos x="782" y="464"/>
                </a:cxn>
                <a:cxn ang="0">
                  <a:pos x="829" y="565"/>
                </a:cxn>
                <a:cxn ang="0">
                  <a:pos x="899" y="593"/>
                </a:cxn>
                <a:cxn ang="0">
                  <a:pos x="968" y="632"/>
                </a:cxn>
                <a:cxn ang="0">
                  <a:pos x="989" y="654"/>
                </a:cxn>
                <a:cxn ang="0">
                  <a:pos x="1047" y="687"/>
                </a:cxn>
                <a:cxn ang="0">
                  <a:pos x="1101" y="727"/>
                </a:cxn>
                <a:cxn ang="0">
                  <a:pos x="1148" y="743"/>
                </a:cxn>
                <a:cxn ang="0">
                  <a:pos x="1196" y="794"/>
                </a:cxn>
                <a:cxn ang="0">
                  <a:pos x="1212" y="805"/>
                </a:cxn>
              </a:cxnLst>
              <a:rect l="0" t="0" r="r" b="b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4" name="Freeform 224"/>
            <p:cNvSpPr>
              <a:spLocks/>
            </p:cNvSpPr>
            <p:nvPr/>
          </p:nvSpPr>
          <p:spPr bwMode="auto">
            <a:xfrm>
              <a:off x="2886" y="1372"/>
              <a:ext cx="75" cy="25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2" y="39"/>
                </a:cxn>
                <a:cxn ang="0">
                  <a:pos x="11" y="162"/>
                </a:cxn>
                <a:cxn ang="0">
                  <a:pos x="0" y="251"/>
                </a:cxn>
              </a:cxnLst>
              <a:rect l="0" t="0" r="r" b="b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5" name="Freeform 225"/>
            <p:cNvSpPr>
              <a:spLocks/>
            </p:cNvSpPr>
            <p:nvPr/>
          </p:nvSpPr>
          <p:spPr bwMode="auto">
            <a:xfrm>
              <a:off x="3301" y="1422"/>
              <a:ext cx="48" cy="4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72"/>
                </a:cxn>
                <a:cxn ang="0">
                  <a:pos x="21" y="117"/>
                </a:cxn>
                <a:cxn ang="0">
                  <a:pos x="5" y="229"/>
                </a:cxn>
                <a:cxn ang="0">
                  <a:pos x="11" y="257"/>
                </a:cxn>
                <a:cxn ang="0">
                  <a:pos x="21" y="274"/>
                </a:cxn>
                <a:cxn ang="0">
                  <a:pos x="0" y="296"/>
                </a:cxn>
                <a:cxn ang="0">
                  <a:pos x="5" y="352"/>
                </a:cxn>
                <a:cxn ang="0">
                  <a:pos x="48" y="419"/>
                </a:cxn>
              </a:cxnLst>
              <a:rect l="0" t="0" r="r" b="b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Freeform 226"/>
            <p:cNvSpPr>
              <a:spLocks/>
            </p:cNvSpPr>
            <p:nvPr/>
          </p:nvSpPr>
          <p:spPr bwMode="auto">
            <a:xfrm>
              <a:off x="3843" y="1550"/>
              <a:ext cx="128" cy="341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73"/>
                </a:cxn>
                <a:cxn ang="0">
                  <a:pos x="75" y="0"/>
                </a:cxn>
                <a:cxn ang="0">
                  <a:pos x="117" y="67"/>
                </a:cxn>
                <a:cxn ang="0">
                  <a:pos x="112" y="95"/>
                </a:cxn>
                <a:cxn ang="0">
                  <a:pos x="101" y="129"/>
                </a:cxn>
                <a:cxn ang="0">
                  <a:pos x="123" y="313"/>
                </a:cxn>
                <a:cxn ang="0">
                  <a:pos x="128" y="341"/>
                </a:cxn>
              </a:cxnLst>
              <a:rect l="0" t="0" r="r" b="b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Freeform 227"/>
            <p:cNvSpPr>
              <a:spLocks/>
            </p:cNvSpPr>
            <p:nvPr/>
          </p:nvSpPr>
          <p:spPr bwMode="auto">
            <a:xfrm>
              <a:off x="2747" y="1570"/>
              <a:ext cx="56" cy="98"/>
            </a:xfrm>
            <a:custGeom>
              <a:avLst/>
              <a:gdLst/>
              <a:ahLst/>
              <a:cxnLst>
                <a:cxn ang="0">
                  <a:pos x="54" y="98"/>
                </a:cxn>
                <a:cxn ang="0">
                  <a:pos x="12" y="31"/>
                </a:cxn>
                <a:cxn ang="0">
                  <a:pos x="6" y="8"/>
                </a:cxn>
                <a:cxn ang="0">
                  <a:pos x="38" y="36"/>
                </a:cxn>
                <a:cxn ang="0">
                  <a:pos x="54" y="25"/>
                </a:cxn>
              </a:cxnLst>
              <a:rect l="0" t="0" r="r" b="b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Freeform 228"/>
            <p:cNvSpPr>
              <a:spLocks/>
            </p:cNvSpPr>
            <p:nvPr/>
          </p:nvSpPr>
          <p:spPr bwMode="auto">
            <a:xfrm>
              <a:off x="3007" y="1746"/>
              <a:ext cx="71" cy="128"/>
            </a:xfrm>
            <a:custGeom>
              <a:avLst/>
              <a:gdLst/>
              <a:ahLst/>
              <a:cxnLst>
                <a:cxn ang="0">
                  <a:pos x="23" y="128"/>
                </a:cxn>
                <a:cxn ang="0">
                  <a:pos x="49" y="0"/>
                </a:cxn>
                <a:cxn ang="0">
                  <a:pos x="71" y="22"/>
                </a:cxn>
                <a:cxn ang="0">
                  <a:pos x="65" y="44"/>
                </a:cxn>
                <a:cxn ang="0">
                  <a:pos x="60" y="61"/>
                </a:cxn>
              </a:cxnLst>
              <a:rect l="0" t="0" r="r" b="b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Freeform 229"/>
            <p:cNvSpPr>
              <a:spLocks/>
            </p:cNvSpPr>
            <p:nvPr/>
          </p:nvSpPr>
          <p:spPr bwMode="auto">
            <a:xfrm>
              <a:off x="3283" y="1848"/>
              <a:ext cx="69" cy="72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7" y="9"/>
                </a:cxn>
                <a:cxn ang="0">
                  <a:pos x="45" y="32"/>
                </a:cxn>
                <a:cxn ang="0">
                  <a:pos x="66" y="37"/>
                </a:cxn>
                <a:cxn ang="0">
                  <a:pos x="66" y="9"/>
                </a:cxn>
              </a:cxnLst>
              <a:rect l="0" t="0" r="r" b="b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0" name="Freeform 230"/>
            <p:cNvSpPr>
              <a:spLocks/>
            </p:cNvSpPr>
            <p:nvPr/>
          </p:nvSpPr>
          <p:spPr bwMode="auto">
            <a:xfrm>
              <a:off x="3434" y="1802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1" name="Freeform 231"/>
            <p:cNvSpPr>
              <a:spLocks/>
            </p:cNvSpPr>
            <p:nvPr/>
          </p:nvSpPr>
          <p:spPr bwMode="auto">
            <a:xfrm>
              <a:off x="3562" y="1696"/>
              <a:ext cx="148" cy="108"/>
            </a:xfrm>
            <a:custGeom>
              <a:avLst/>
              <a:gdLst/>
              <a:ahLst/>
              <a:cxnLst>
                <a:cxn ang="0">
                  <a:pos x="122" y="83"/>
                </a:cxn>
                <a:cxn ang="0">
                  <a:pos x="37" y="33"/>
                </a:cxn>
                <a:cxn ang="0">
                  <a:pos x="26" y="67"/>
                </a:cxn>
                <a:cxn ang="0">
                  <a:pos x="31" y="100"/>
                </a:cxn>
                <a:cxn ang="0">
                  <a:pos x="0" y="100"/>
                </a:cxn>
              </a:cxnLst>
              <a:rect l="0" t="0" r="r" b="b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2" name="Freeform 232"/>
            <p:cNvSpPr>
              <a:spLocks/>
            </p:cNvSpPr>
            <p:nvPr/>
          </p:nvSpPr>
          <p:spPr bwMode="auto">
            <a:xfrm>
              <a:off x="2923" y="1492"/>
              <a:ext cx="199" cy="248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01" y="33"/>
                </a:cxn>
                <a:cxn ang="0">
                  <a:pos x="74" y="11"/>
                </a:cxn>
                <a:cxn ang="0">
                  <a:pos x="37" y="0"/>
                </a:cxn>
                <a:cxn ang="0">
                  <a:pos x="0" y="27"/>
                </a:cxn>
              </a:cxnLst>
              <a:rect l="0" t="0" r="r" b="b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3" name="Freeform 233"/>
            <p:cNvSpPr>
              <a:spLocks/>
            </p:cNvSpPr>
            <p:nvPr/>
          </p:nvSpPr>
          <p:spPr bwMode="auto">
            <a:xfrm>
              <a:off x="3107" y="1540"/>
              <a:ext cx="277" cy="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1"/>
                </a:cxn>
                <a:cxn ang="0">
                  <a:pos x="37" y="17"/>
                </a:cxn>
                <a:cxn ang="0">
                  <a:pos x="27" y="89"/>
                </a:cxn>
                <a:cxn ang="0">
                  <a:pos x="11" y="34"/>
                </a:cxn>
              </a:cxnLst>
              <a:rect l="0" t="0" r="r" b="b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4" name="Freeform 234"/>
            <p:cNvSpPr>
              <a:spLocks/>
            </p:cNvSpPr>
            <p:nvPr/>
          </p:nvSpPr>
          <p:spPr bwMode="auto">
            <a:xfrm>
              <a:off x="3112" y="1360"/>
              <a:ext cx="45" cy="13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0" y="17"/>
                </a:cxn>
                <a:cxn ang="0">
                  <a:pos x="14" y="84"/>
                </a:cxn>
                <a:cxn ang="0">
                  <a:pos x="3" y="129"/>
                </a:cxn>
                <a:cxn ang="0">
                  <a:pos x="24" y="123"/>
                </a:cxn>
                <a:cxn ang="0">
                  <a:pos x="45" y="101"/>
                </a:cxn>
              </a:cxnLst>
              <a:rect l="0" t="0" r="r" b="b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5" name="Freeform 235"/>
            <p:cNvSpPr>
              <a:spLocks/>
            </p:cNvSpPr>
            <p:nvPr/>
          </p:nvSpPr>
          <p:spPr bwMode="auto">
            <a:xfrm>
              <a:off x="3487" y="1495"/>
              <a:ext cx="211" cy="174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1" y="67"/>
                </a:cxn>
                <a:cxn ang="0">
                  <a:pos x="0" y="157"/>
                </a:cxn>
                <a:cxn ang="0">
                  <a:pos x="32" y="151"/>
                </a:cxn>
                <a:cxn ang="0">
                  <a:pos x="43" y="101"/>
                </a:cxn>
              </a:cxnLst>
              <a:rect l="0" t="0" r="r" b="b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6" name="Freeform 236"/>
            <p:cNvSpPr>
              <a:spLocks/>
            </p:cNvSpPr>
            <p:nvPr/>
          </p:nvSpPr>
          <p:spPr bwMode="auto">
            <a:xfrm>
              <a:off x="3699" y="1502"/>
              <a:ext cx="99" cy="2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06"/>
                </a:cxn>
                <a:cxn ang="0">
                  <a:pos x="64" y="56"/>
                </a:cxn>
              </a:cxnLst>
              <a:rect l="0" t="0" r="r" b="b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57" name="Freeform 237"/>
            <p:cNvSpPr>
              <a:spLocks/>
            </p:cNvSpPr>
            <p:nvPr/>
          </p:nvSpPr>
          <p:spPr bwMode="auto">
            <a:xfrm flipH="1" flipV="1">
              <a:off x="2918" y="1238"/>
              <a:ext cx="605" cy="328"/>
            </a:xfrm>
            <a:custGeom>
              <a:avLst/>
              <a:gdLst/>
              <a:ahLst/>
              <a:cxnLst>
                <a:cxn ang="0">
                  <a:pos x="54" y="181"/>
                </a:cxn>
                <a:cxn ang="0">
                  <a:pos x="48" y="91"/>
                </a:cxn>
                <a:cxn ang="0">
                  <a:pos x="59" y="58"/>
                </a:cxn>
                <a:cxn ang="0">
                  <a:pos x="64" y="41"/>
                </a:cxn>
                <a:cxn ang="0">
                  <a:pos x="0" y="63"/>
                </a:cxn>
              </a:cxnLst>
              <a:rect l="0" t="0" r="r" b="b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69" name="Freeform 349"/>
            <p:cNvSpPr>
              <a:spLocks/>
            </p:cNvSpPr>
            <p:nvPr/>
          </p:nvSpPr>
          <p:spPr bwMode="auto">
            <a:xfrm>
              <a:off x="3076" y="1586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70" name="Text Box 350"/>
          <p:cNvSpPr txBox="1">
            <a:spLocks noChangeArrowheads="1"/>
          </p:cNvSpPr>
          <p:nvPr/>
        </p:nvSpPr>
        <p:spPr bwMode="auto">
          <a:xfrm>
            <a:off x="6727825" y="1843088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rubber backbone</a:t>
            </a:r>
          </a:p>
        </p:txBody>
      </p:sp>
      <p:sp>
        <p:nvSpPr>
          <p:cNvPr id="5471" name="Text Box 351"/>
          <p:cNvSpPr txBox="1">
            <a:spLocks noChangeArrowheads="1"/>
          </p:cNvSpPr>
          <p:nvPr/>
        </p:nvSpPr>
        <p:spPr bwMode="auto">
          <a:xfrm>
            <a:off x="6715125" y="2851150"/>
            <a:ext cx="148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cross-linker</a:t>
            </a:r>
          </a:p>
        </p:txBody>
      </p:sp>
      <p:sp>
        <p:nvSpPr>
          <p:cNvPr id="5473" name="Line 353"/>
          <p:cNvSpPr>
            <a:spLocks noChangeShapeType="1"/>
          </p:cNvSpPr>
          <p:nvPr/>
        </p:nvSpPr>
        <p:spPr bwMode="auto">
          <a:xfrm flipH="1" flipV="1">
            <a:off x="5892800" y="2886075"/>
            <a:ext cx="898525" cy="1889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74" name="Line 354"/>
          <p:cNvSpPr>
            <a:spLocks noChangeShapeType="1"/>
          </p:cNvSpPr>
          <p:nvPr/>
        </p:nvSpPr>
        <p:spPr bwMode="auto">
          <a:xfrm flipH="1">
            <a:off x="5535613" y="2063750"/>
            <a:ext cx="1216025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LCE Composition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/>
          <a:srcRect l="24507" r="38731" b="85715"/>
          <a:stretch>
            <a:fillRect/>
          </a:stretch>
        </p:blipFill>
        <p:spPr bwMode="auto">
          <a:xfrm>
            <a:off x="5257800" y="1377950"/>
            <a:ext cx="31035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2"/>
          <a:srcRect l="8752" t="72858" r="31729" b="5714"/>
          <a:stretch>
            <a:fillRect/>
          </a:stretch>
        </p:blipFill>
        <p:spPr bwMode="auto">
          <a:xfrm>
            <a:off x="4495800" y="4541838"/>
            <a:ext cx="37084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138" y="1185863"/>
            <a:ext cx="41148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Rubber backbone (main chain)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Liquid crystalline unit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000000"/>
                </a:solidFill>
              </a:rPr>
              <a:t>   (side group)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Crosslinker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2"/>
          <a:srcRect l="7002" t="20000" r="14223" b="67143"/>
          <a:stretch>
            <a:fillRect/>
          </a:stretch>
        </p:blipFill>
        <p:spPr bwMode="auto">
          <a:xfrm>
            <a:off x="4090988" y="3173413"/>
            <a:ext cx="47910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Elastomer Shape Changes</a:t>
            </a:r>
          </a:p>
        </p:txBody>
      </p:sp>
      <p:grpSp>
        <p:nvGrpSpPr>
          <p:cNvPr id="26032" name="Group 432"/>
          <p:cNvGrpSpPr>
            <a:grpSpLocks/>
          </p:cNvGrpSpPr>
          <p:nvPr/>
        </p:nvGrpSpPr>
        <p:grpSpPr bwMode="auto">
          <a:xfrm>
            <a:off x="1169988" y="1803400"/>
            <a:ext cx="2424112" cy="3622675"/>
            <a:chOff x="601" y="1339"/>
            <a:chExt cx="1467" cy="2036"/>
          </a:xfrm>
        </p:grpSpPr>
        <p:sp>
          <p:nvSpPr>
            <p:cNvPr id="25604" name="AutoShape 4"/>
            <p:cNvSpPr>
              <a:spLocks noChangeAspect="1" noChangeArrowheads="1" noTextEdit="1"/>
            </p:cNvSpPr>
            <p:nvPr/>
          </p:nvSpPr>
          <p:spPr bwMode="auto">
            <a:xfrm>
              <a:off x="700" y="1339"/>
              <a:ext cx="1368" cy="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822" y="1552"/>
              <a:ext cx="171" cy="318"/>
              <a:chOff x="1823" y="1331"/>
              <a:chExt cx="171" cy="318"/>
            </a:xfrm>
          </p:grpSpPr>
          <p:sp>
            <p:nvSpPr>
              <p:cNvPr id="25606" name="Freeform 6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794" y="1988"/>
              <a:ext cx="163" cy="317"/>
              <a:chOff x="1795" y="1767"/>
              <a:chExt cx="163" cy="317"/>
            </a:xfrm>
          </p:grpSpPr>
          <p:sp>
            <p:nvSpPr>
              <p:cNvPr id="25609" name="Freeform 9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1" name="Group 11"/>
            <p:cNvGrpSpPr>
              <a:grpSpLocks/>
            </p:cNvGrpSpPr>
            <p:nvPr/>
          </p:nvGrpSpPr>
          <p:grpSpPr bwMode="auto">
            <a:xfrm>
              <a:off x="1148" y="1385"/>
              <a:ext cx="157" cy="316"/>
              <a:chOff x="2149" y="1164"/>
              <a:chExt cx="157" cy="316"/>
            </a:xfrm>
          </p:grpSpPr>
          <p:sp>
            <p:nvSpPr>
              <p:cNvPr id="25612" name="Freeform 12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294"/>
                  </a:cxn>
                  <a:cxn ang="0">
                    <a:pos x="94" y="316"/>
                  </a:cxn>
                  <a:cxn ang="0">
                    <a:pos x="157" y="22"/>
                  </a:cxn>
                  <a:cxn ang="0">
                    <a:pos x="64" y="0"/>
                  </a:cxn>
                </a:cxnLst>
                <a:rect l="0" t="0" r="r" b="b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294"/>
                  </a:cxn>
                  <a:cxn ang="0">
                    <a:pos x="94" y="316"/>
                  </a:cxn>
                  <a:cxn ang="0">
                    <a:pos x="157" y="22"/>
                  </a:cxn>
                  <a:cxn ang="0">
                    <a:pos x="64" y="0"/>
                  </a:cxn>
                </a:cxnLst>
                <a:rect l="0" t="0" r="r" b="b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4" name="Group 14"/>
            <p:cNvGrpSpPr>
              <a:grpSpLocks/>
            </p:cNvGrpSpPr>
            <p:nvPr/>
          </p:nvGrpSpPr>
          <p:grpSpPr bwMode="auto">
            <a:xfrm>
              <a:off x="1192" y="1823"/>
              <a:ext cx="134" cy="312"/>
              <a:chOff x="2193" y="1602"/>
              <a:chExt cx="134" cy="312"/>
            </a:xfrm>
          </p:grpSpPr>
          <p:sp>
            <p:nvSpPr>
              <p:cNvPr id="25615" name="Freeform 15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6" name="Freeform 16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981" y="1719"/>
              <a:ext cx="173" cy="318"/>
              <a:chOff x="1982" y="1498"/>
              <a:chExt cx="173" cy="318"/>
            </a:xfrm>
          </p:grpSpPr>
          <p:sp>
            <p:nvSpPr>
              <p:cNvPr id="25618" name="Freeform 18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9" name="Freeform 19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0" name="Group 20"/>
            <p:cNvGrpSpPr>
              <a:grpSpLocks/>
            </p:cNvGrpSpPr>
            <p:nvPr/>
          </p:nvGrpSpPr>
          <p:grpSpPr bwMode="auto">
            <a:xfrm>
              <a:off x="1434" y="2197"/>
              <a:ext cx="96" cy="301"/>
              <a:chOff x="2435" y="1976"/>
              <a:chExt cx="96" cy="301"/>
            </a:xfrm>
          </p:grpSpPr>
          <p:sp>
            <p:nvSpPr>
              <p:cNvPr id="25621" name="Rectangle 21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Rectangle 22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3" name="Group 23"/>
            <p:cNvGrpSpPr>
              <a:grpSpLocks/>
            </p:cNvGrpSpPr>
            <p:nvPr/>
          </p:nvGrpSpPr>
          <p:grpSpPr bwMode="auto">
            <a:xfrm>
              <a:off x="1398" y="1820"/>
              <a:ext cx="168" cy="318"/>
              <a:chOff x="2399" y="1599"/>
              <a:chExt cx="168" cy="318"/>
            </a:xfrm>
          </p:grpSpPr>
          <p:sp>
            <p:nvSpPr>
              <p:cNvPr id="25624" name="Freeform 24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Freeform 25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6" name="Group 26"/>
            <p:cNvGrpSpPr>
              <a:grpSpLocks/>
            </p:cNvGrpSpPr>
            <p:nvPr/>
          </p:nvGrpSpPr>
          <p:grpSpPr bwMode="auto">
            <a:xfrm>
              <a:off x="1466" y="1418"/>
              <a:ext cx="159" cy="317"/>
              <a:chOff x="2467" y="1197"/>
              <a:chExt cx="159" cy="317"/>
            </a:xfrm>
          </p:grpSpPr>
          <p:sp>
            <p:nvSpPr>
              <p:cNvPr id="25627" name="Freeform 27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6" y="317"/>
                  </a:cxn>
                  <a:cxn ang="0">
                    <a:pos x="159" y="294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8" name="Freeform 28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6" y="317"/>
                  </a:cxn>
                  <a:cxn ang="0">
                    <a:pos x="159" y="294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29" name="Group 29"/>
            <p:cNvGrpSpPr>
              <a:grpSpLocks/>
            </p:cNvGrpSpPr>
            <p:nvPr/>
          </p:nvGrpSpPr>
          <p:grpSpPr bwMode="auto">
            <a:xfrm>
              <a:off x="1152" y="2190"/>
              <a:ext cx="213" cy="315"/>
              <a:chOff x="2153" y="1969"/>
              <a:chExt cx="213" cy="315"/>
            </a:xfrm>
          </p:grpSpPr>
          <p:sp>
            <p:nvSpPr>
              <p:cNvPr id="25630" name="Freeform 30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1" name="Freeform 31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32" name="Group 32"/>
            <p:cNvGrpSpPr>
              <a:grpSpLocks/>
            </p:cNvGrpSpPr>
            <p:nvPr/>
          </p:nvGrpSpPr>
          <p:grpSpPr bwMode="auto">
            <a:xfrm>
              <a:off x="1657" y="1653"/>
              <a:ext cx="160" cy="317"/>
              <a:chOff x="2658" y="1432"/>
              <a:chExt cx="160" cy="317"/>
            </a:xfrm>
          </p:grpSpPr>
          <p:sp>
            <p:nvSpPr>
              <p:cNvPr id="25633" name="Freeform 33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4" name="Freeform 34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35" name="Group 35"/>
            <p:cNvGrpSpPr>
              <a:grpSpLocks/>
            </p:cNvGrpSpPr>
            <p:nvPr/>
          </p:nvGrpSpPr>
          <p:grpSpPr bwMode="auto">
            <a:xfrm>
              <a:off x="1000" y="2191"/>
              <a:ext cx="134" cy="313"/>
              <a:chOff x="2001" y="1970"/>
              <a:chExt cx="134" cy="313"/>
            </a:xfrm>
          </p:grpSpPr>
          <p:sp>
            <p:nvSpPr>
              <p:cNvPr id="25636" name="Freeform 36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7" name="Freeform 37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38" name="Group 38"/>
            <p:cNvGrpSpPr>
              <a:grpSpLocks/>
            </p:cNvGrpSpPr>
            <p:nvPr/>
          </p:nvGrpSpPr>
          <p:grpSpPr bwMode="auto">
            <a:xfrm>
              <a:off x="996" y="1353"/>
              <a:ext cx="142" cy="314"/>
              <a:chOff x="1997" y="1132"/>
              <a:chExt cx="142" cy="314"/>
            </a:xfrm>
          </p:grpSpPr>
          <p:sp>
            <p:nvSpPr>
              <p:cNvPr id="25639" name="Freeform 39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297"/>
                  </a:cxn>
                  <a:cxn ang="0">
                    <a:pos x="94" y="314"/>
                  </a:cxn>
                  <a:cxn ang="0">
                    <a:pos x="142" y="16"/>
                  </a:cxn>
                  <a:cxn ang="0">
                    <a:pos x="48" y="0"/>
                  </a:cxn>
                </a:cxnLst>
                <a:rect l="0" t="0" r="r" b="b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0" name="Freeform 40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297"/>
                  </a:cxn>
                  <a:cxn ang="0">
                    <a:pos x="94" y="314"/>
                  </a:cxn>
                  <a:cxn ang="0">
                    <a:pos x="142" y="16"/>
                  </a:cxn>
                  <a:cxn ang="0">
                    <a:pos x="48" y="0"/>
                  </a:cxn>
                </a:cxnLst>
                <a:rect l="0" t="0" r="r" b="b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41" name="Group 41"/>
            <p:cNvGrpSpPr>
              <a:grpSpLocks/>
            </p:cNvGrpSpPr>
            <p:nvPr/>
          </p:nvGrpSpPr>
          <p:grpSpPr bwMode="auto">
            <a:xfrm>
              <a:off x="1632" y="2089"/>
              <a:ext cx="147" cy="315"/>
              <a:chOff x="2633" y="1868"/>
              <a:chExt cx="147" cy="315"/>
            </a:xfrm>
          </p:grpSpPr>
          <p:sp>
            <p:nvSpPr>
              <p:cNvPr id="25642" name="Freeform 42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3" name="Freeform 43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44" name="Freeform 44"/>
            <p:cNvSpPr>
              <a:spLocks/>
            </p:cNvSpPr>
            <p:nvPr/>
          </p:nvSpPr>
          <p:spPr bwMode="auto">
            <a:xfrm>
              <a:off x="706" y="1883"/>
              <a:ext cx="1350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2" y="12"/>
                </a:cxn>
                <a:cxn ang="0">
                  <a:pos x="180" y="68"/>
                </a:cxn>
                <a:cxn ang="0">
                  <a:pos x="239" y="74"/>
                </a:cxn>
                <a:cxn ang="0">
                  <a:pos x="281" y="180"/>
                </a:cxn>
                <a:cxn ang="0">
                  <a:pos x="313" y="191"/>
                </a:cxn>
                <a:cxn ang="0">
                  <a:pos x="345" y="213"/>
                </a:cxn>
                <a:cxn ang="0">
                  <a:pos x="383" y="258"/>
                </a:cxn>
                <a:cxn ang="0">
                  <a:pos x="404" y="252"/>
                </a:cxn>
                <a:cxn ang="0">
                  <a:pos x="420" y="247"/>
                </a:cxn>
                <a:cxn ang="0">
                  <a:pos x="441" y="302"/>
                </a:cxn>
                <a:cxn ang="0">
                  <a:pos x="457" y="308"/>
                </a:cxn>
                <a:cxn ang="0">
                  <a:pos x="537" y="297"/>
                </a:cxn>
                <a:cxn ang="0">
                  <a:pos x="558" y="319"/>
                </a:cxn>
                <a:cxn ang="0">
                  <a:pos x="590" y="297"/>
                </a:cxn>
                <a:cxn ang="0">
                  <a:pos x="670" y="275"/>
                </a:cxn>
                <a:cxn ang="0">
                  <a:pos x="733" y="297"/>
                </a:cxn>
                <a:cxn ang="0">
                  <a:pos x="776" y="263"/>
                </a:cxn>
                <a:cxn ang="0">
                  <a:pos x="866" y="269"/>
                </a:cxn>
                <a:cxn ang="0">
                  <a:pos x="914" y="235"/>
                </a:cxn>
                <a:cxn ang="0">
                  <a:pos x="962" y="168"/>
                </a:cxn>
                <a:cxn ang="0">
                  <a:pos x="1175" y="129"/>
                </a:cxn>
                <a:cxn ang="0">
                  <a:pos x="1265" y="79"/>
                </a:cxn>
                <a:cxn ang="0">
                  <a:pos x="1308" y="34"/>
                </a:cxn>
                <a:cxn ang="0">
                  <a:pos x="1350" y="18"/>
                </a:cxn>
              </a:cxnLst>
              <a:rect l="0" t="0" r="r" b="b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Freeform 45"/>
            <p:cNvSpPr>
              <a:spLocks/>
            </p:cNvSpPr>
            <p:nvPr/>
          </p:nvSpPr>
          <p:spPr bwMode="auto">
            <a:xfrm>
              <a:off x="844" y="1431"/>
              <a:ext cx="1212" cy="8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5" y="23"/>
                </a:cxn>
                <a:cxn ang="0">
                  <a:pos x="90" y="40"/>
                </a:cxn>
                <a:cxn ang="0">
                  <a:pos x="101" y="56"/>
                </a:cxn>
                <a:cxn ang="0">
                  <a:pos x="133" y="90"/>
                </a:cxn>
                <a:cxn ang="0">
                  <a:pos x="154" y="140"/>
                </a:cxn>
                <a:cxn ang="0">
                  <a:pos x="266" y="269"/>
                </a:cxn>
                <a:cxn ang="0">
                  <a:pos x="292" y="313"/>
                </a:cxn>
                <a:cxn ang="0">
                  <a:pos x="335" y="324"/>
                </a:cxn>
                <a:cxn ang="0">
                  <a:pos x="351" y="358"/>
                </a:cxn>
                <a:cxn ang="0">
                  <a:pos x="409" y="330"/>
                </a:cxn>
                <a:cxn ang="0">
                  <a:pos x="425" y="313"/>
                </a:cxn>
                <a:cxn ang="0">
                  <a:pos x="468" y="308"/>
                </a:cxn>
                <a:cxn ang="0">
                  <a:pos x="516" y="330"/>
                </a:cxn>
                <a:cxn ang="0">
                  <a:pos x="585" y="285"/>
                </a:cxn>
                <a:cxn ang="0">
                  <a:pos x="643" y="330"/>
                </a:cxn>
                <a:cxn ang="0">
                  <a:pos x="691" y="347"/>
                </a:cxn>
                <a:cxn ang="0">
                  <a:pos x="712" y="369"/>
                </a:cxn>
                <a:cxn ang="0">
                  <a:pos x="734" y="403"/>
                </a:cxn>
                <a:cxn ang="0">
                  <a:pos x="750" y="397"/>
                </a:cxn>
                <a:cxn ang="0">
                  <a:pos x="782" y="464"/>
                </a:cxn>
                <a:cxn ang="0">
                  <a:pos x="829" y="565"/>
                </a:cxn>
                <a:cxn ang="0">
                  <a:pos x="899" y="593"/>
                </a:cxn>
                <a:cxn ang="0">
                  <a:pos x="968" y="632"/>
                </a:cxn>
                <a:cxn ang="0">
                  <a:pos x="989" y="654"/>
                </a:cxn>
                <a:cxn ang="0">
                  <a:pos x="1047" y="687"/>
                </a:cxn>
                <a:cxn ang="0">
                  <a:pos x="1101" y="727"/>
                </a:cxn>
                <a:cxn ang="0">
                  <a:pos x="1148" y="743"/>
                </a:cxn>
                <a:cxn ang="0">
                  <a:pos x="1196" y="794"/>
                </a:cxn>
                <a:cxn ang="0">
                  <a:pos x="1212" y="805"/>
                </a:cxn>
              </a:cxnLst>
              <a:rect l="0" t="0" r="r" b="b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Freeform 46"/>
            <p:cNvSpPr>
              <a:spLocks/>
            </p:cNvSpPr>
            <p:nvPr/>
          </p:nvSpPr>
          <p:spPr bwMode="auto">
            <a:xfrm>
              <a:off x="934" y="1700"/>
              <a:ext cx="75" cy="25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2" y="39"/>
                </a:cxn>
                <a:cxn ang="0">
                  <a:pos x="11" y="162"/>
                </a:cxn>
                <a:cxn ang="0">
                  <a:pos x="0" y="251"/>
                </a:cxn>
              </a:cxnLst>
              <a:rect l="0" t="0" r="r" b="b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Freeform 47"/>
            <p:cNvSpPr>
              <a:spLocks/>
            </p:cNvSpPr>
            <p:nvPr/>
          </p:nvSpPr>
          <p:spPr bwMode="auto">
            <a:xfrm>
              <a:off x="1349" y="1750"/>
              <a:ext cx="48" cy="4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72"/>
                </a:cxn>
                <a:cxn ang="0">
                  <a:pos x="21" y="117"/>
                </a:cxn>
                <a:cxn ang="0">
                  <a:pos x="5" y="229"/>
                </a:cxn>
                <a:cxn ang="0">
                  <a:pos x="11" y="257"/>
                </a:cxn>
                <a:cxn ang="0">
                  <a:pos x="21" y="274"/>
                </a:cxn>
                <a:cxn ang="0">
                  <a:pos x="0" y="296"/>
                </a:cxn>
                <a:cxn ang="0">
                  <a:pos x="5" y="352"/>
                </a:cxn>
                <a:cxn ang="0">
                  <a:pos x="48" y="419"/>
                </a:cxn>
              </a:cxnLst>
              <a:rect l="0" t="0" r="r" b="b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1891" y="1878"/>
              <a:ext cx="128" cy="341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73"/>
                </a:cxn>
                <a:cxn ang="0">
                  <a:pos x="75" y="0"/>
                </a:cxn>
                <a:cxn ang="0">
                  <a:pos x="117" y="67"/>
                </a:cxn>
                <a:cxn ang="0">
                  <a:pos x="112" y="95"/>
                </a:cxn>
                <a:cxn ang="0">
                  <a:pos x="101" y="129"/>
                </a:cxn>
                <a:cxn ang="0">
                  <a:pos x="123" y="313"/>
                </a:cxn>
                <a:cxn ang="0">
                  <a:pos x="128" y="341"/>
                </a:cxn>
              </a:cxnLst>
              <a:rect l="0" t="0" r="r" b="b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49"/>
            <p:cNvSpPr>
              <a:spLocks/>
            </p:cNvSpPr>
            <p:nvPr/>
          </p:nvSpPr>
          <p:spPr bwMode="auto">
            <a:xfrm>
              <a:off x="795" y="1898"/>
              <a:ext cx="56" cy="98"/>
            </a:xfrm>
            <a:custGeom>
              <a:avLst/>
              <a:gdLst/>
              <a:ahLst/>
              <a:cxnLst>
                <a:cxn ang="0">
                  <a:pos x="54" y="98"/>
                </a:cxn>
                <a:cxn ang="0">
                  <a:pos x="12" y="31"/>
                </a:cxn>
                <a:cxn ang="0">
                  <a:pos x="6" y="8"/>
                </a:cxn>
                <a:cxn ang="0">
                  <a:pos x="38" y="36"/>
                </a:cxn>
                <a:cxn ang="0">
                  <a:pos x="54" y="25"/>
                </a:cxn>
              </a:cxnLst>
              <a:rect l="0" t="0" r="r" b="b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50"/>
            <p:cNvSpPr>
              <a:spLocks/>
            </p:cNvSpPr>
            <p:nvPr/>
          </p:nvSpPr>
          <p:spPr bwMode="auto">
            <a:xfrm>
              <a:off x="1055" y="2074"/>
              <a:ext cx="71" cy="128"/>
            </a:xfrm>
            <a:custGeom>
              <a:avLst/>
              <a:gdLst/>
              <a:ahLst/>
              <a:cxnLst>
                <a:cxn ang="0">
                  <a:pos x="23" y="128"/>
                </a:cxn>
                <a:cxn ang="0">
                  <a:pos x="49" y="0"/>
                </a:cxn>
                <a:cxn ang="0">
                  <a:pos x="71" y="22"/>
                </a:cxn>
                <a:cxn ang="0">
                  <a:pos x="65" y="44"/>
                </a:cxn>
                <a:cxn ang="0">
                  <a:pos x="60" y="61"/>
                </a:cxn>
              </a:cxnLst>
              <a:rect l="0" t="0" r="r" b="b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51"/>
            <p:cNvSpPr>
              <a:spLocks/>
            </p:cNvSpPr>
            <p:nvPr/>
          </p:nvSpPr>
          <p:spPr bwMode="auto">
            <a:xfrm>
              <a:off x="1331" y="2176"/>
              <a:ext cx="69" cy="72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7" y="9"/>
                </a:cxn>
                <a:cxn ang="0">
                  <a:pos x="45" y="32"/>
                </a:cxn>
                <a:cxn ang="0">
                  <a:pos x="66" y="37"/>
                </a:cxn>
                <a:cxn ang="0">
                  <a:pos x="66" y="9"/>
                </a:cxn>
              </a:cxnLst>
              <a:rect l="0" t="0" r="r" b="b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Freeform 52"/>
            <p:cNvSpPr>
              <a:spLocks/>
            </p:cNvSpPr>
            <p:nvPr/>
          </p:nvSpPr>
          <p:spPr bwMode="auto">
            <a:xfrm>
              <a:off x="1482" y="2130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Freeform 53"/>
            <p:cNvSpPr>
              <a:spLocks/>
            </p:cNvSpPr>
            <p:nvPr/>
          </p:nvSpPr>
          <p:spPr bwMode="auto">
            <a:xfrm>
              <a:off x="1610" y="2024"/>
              <a:ext cx="148" cy="108"/>
            </a:xfrm>
            <a:custGeom>
              <a:avLst/>
              <a:gdLst/>
              <a:ahLst/>
              <a:cxnLst>
                <a:cxn ang="0">
                  <a:pos x="122" y="83"/>
                </a:cxn>
                <a:cxn ang="0">
                  <a:pos x="37" y="33"/>
                </a:cxn>
                <a:cxn ang="0">
                  <a:pos x="26" y="67"/>
                </a:cxn>
                <a:cxn ang="0">
                  <a:pos x="31" y="100"/>
                </a:cxn>
                <a:cxn ang="0">
                  <a:pos x="0" y="100"/>
                </a:cxn>
              </a:cxnLst>
              <a:rect l="0" t="0" r="r" b="b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Freeform 54"/>
            <p:cNvSpPr>
              <a:spLocks/>
            </p:cNvSpPr>
            <p:nvPr/>
          </p:nvSpPr>
          <p:spPr bwMode="auto">
            <a:xfrm>
              <a:off x="977" y="2024"/>
              <a:ext cx="143" cy="44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01" y="33"/>
                </a:cxn>
                <a:cxn ang="0">
                  <a:pos x="74" y="11"/>
                </a:cxn>
                <a:cxn ang="0">
                  <a:pos x="37" y="0"/>
                </a:cxn>
                <a:cxn ang="0">
                  <a:pos x="0" y="27"/>
                </a:cxn>
              </a:cxnLst>
              <a:rect l="0" t="0" r="r" b="b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Freeform 55"/>
            <p:cNvSpPr>
              <a:spLocks/>
            </p:cNvSpPr>
            <p:nvPr/>
          </p:nvSpPr>
          <p:spPr bwMode="auto">
            <a:xfrm>
              <a:off x="1067" y="1666"/>
              <a:ext cx="41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1"/>
                </a:cxn>
                <a:cxn ang="0">
                  <a:pos x="37" y="17"/>
                </a:cxn>
                <a:cxn ang="0">
                  <a:pos x="27" y="89"/>
                </a:cxn>
                <a:cxn ang="0">
                  <a:pos x="11" y="34"/>
                </a:cxn>
              </a:cxnLst>
              <a:rect l="0" t="0" r="r" b="b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56"/>
            <p:cNvSpPr>
              <a:spLocks/>
            </p:cNvSpPr>
            <p:nvPr/>
          </p:nvSpPr>
          <p:spPr bwMode="auto">
            <a:xfrm>
              <a:off x="1160" y="1688"/>
              <a:ext cx="45" cy="13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0" y="17"/>
                </a:cxn>
                <a:cxn ang="0">
                  <a:pos x="14" y="84"/>
                </a:cxn>
                <a:cxn ang="0">
                  <a:pos x="3" y="129"/>
                </a:cxn>
                <a:cxn ang="0">
                  <a:pos x="24" y="123"/>
                </a:cxn>
                <a:cxn ang="0">
                  <a:pos x="45" y="101"/>
                </a:cxn>
              </a:cxnLst>
              <a:rect l="0" t="0" r="r" b="b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57"/>
            <p:cNvSpPr>
              <a:spLocks/>
            </p:cNvSpPr>
            <p:nvPr/>
          </p:nvSpPr>
          <p:spPr bwMode="auto">
            <a:xfrm>
              <a:off x="1535" y="1727"/>
              <a:ext cx="59" cy="20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1" y="67"/>
                </a:cxn>
                <a:cxn ang="0">
                  <a:pos x="0" y="157"/>
                </a:cxn>
                <a:cxn ang="0">
                  <a:pos x="32" y="151"/>
                </a:cxn>
                <a:cxn ang="0">
                  <a:pos x="43" y="101"/>
                </a:cxn>
              </a:cxnLst>
              <a:rect l="0" t="0" r="r" b="b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58"/>
            <p:cNvSpPr>
              <a:spLocks/>
            </p:cNvSpPr>
            <p:nvPr/>
          </p:nvSpPr>
          <p:spPr bwMode="auto">
            <a:xfrm>
              <a:off x="1769" y="1962"/>
              <a:ext cx="7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06"/>
                </a:cxn>
                <a:cxn ang="0">
                  <a:pos x="64" y="56"/>
                </a:cxn>
              </a:cxnLst>
              <a:rect l="0" t="0" r="r" b="b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59"/>
            <p:cNvSpPr>
              <a:spLocks/>
            </p:cNvSpPr>
            <p:nvPr/>
          </p:nvSpPr>
          <p:spPr bwMode="auto">
            <a:xfrm>
              <a:off x="902" y="1385"/>
              <a:ext cx="64" cy="181"/>
            </a:xfrm>
            <a:custGeom>
              <a:avLst/>
              <a:gdLst/>
              <a:ahLst/>
              <a:cxnLst>
                <a:cxn ang="0">
                  <a:pos x="54" y="181"/>
                </a:cxn>
                <a:cxn ang="0">
                  <a:pos x="48" y="91"/>
                </a:cxn>
                <a:cxn ang="0">
                  <a:pos x="59" y="58"/>
                </a:cxn>
                <a:cxn ang="0">
                  <a:pos x="64" y="41"/>
                </a:cxn>
                <a:cxn ang="0">
                  <a:pos x="0" y="63"/>
                </a:cxn>
              </a:cxnLst>
              <a:rect l="0" t="0" r="r" b="b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60" name="Group 60"/>
            <p:cNvGrpSpPr>
              <a:grpSpLocks/>
            </p:cNvGrpSpPr>
            <p:nvPr/>
          </p:nvGrpSpPr>
          <p:grpSpPr bwMode="auto">
            <a:xfrm>
              <a:off x="822" y="1552"/>
              <a:ext cx="171" cy="318"/>
              <a:chOff x="1823" y="1331"/>
              <a:chExt cx="171" cy="318"/>
            </a:xfrm>
          </p:grpSpPr>
          <p:sp>
            <p:nvSpPr>
              <p:cNvPr id="25661" name="Freeform 61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2" name="Freeform 62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63" name="Group 63"/>
            <p:cNvGrpSpPr>
              <a:grpSpLocks/>
            </p:cNvGrpSpPr>
            <p:nvPr/>
          </p:nvGrpSpPr>
          <p:grpSpPr bwMode="auto">
            <a:xfrm>
              <a:off x="794" y="1988"/>
              <a:ext cx="163" cy="317"/>
              <a:chOff x="1795" y="1767"/>
              <a:chExt cx="163" cy="317"/>
            </a:xfrm>
          </p:grpSpPr>
          <p:sp>
            <p:nvSpPr>
              <p:cNvPr id="25664" name="Freeform 64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5" name="Freeform 65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66" name="Group 66"/>
            <p:cNvGrpSpPr>
              <a:grpSpLocks/>
            </p:cNvGrpSpPr>
            <p:nvPr/>
          </p:nvGrpSpPr>
          <p:grpSpPr bwMode="auto">
            <a:xfrm>
              <a:off x="1148" y="1385"/>
              <a:ext cx="157" cy="316"/>
              <a:chOff x="2149" y="1164"/>
              <a:chExt cx="157" cy="316"/>
            </a:xfrm>
          </p:grpSpPr>
          <p:sp>
            <p:nvSpPr>
              <p:cNvPr id="25667" name="Freeform 67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294"/>
                  </a:cxn>
                  <a:cxn ang="0">
                    <a:pos x="94" y="316"/>
                  </a:cxn>
                  <a:cxn ang="0">
                    <a:pos x="157" y="22"/>
                  </a:cxn>
                  <a:cxn ang="0">
                    <a:pos x="64" y="0"/>
                  </a:cxn>
                </a:cxnLst>
                <a:rect l="0" t="0" r="r" b="b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8" name="Freeform 68"/>
              <p:cNvSpPr>
                <a:spLocks/>
              </p:cNvSpPr>
              <p:nvPr/>
            </p:nvSpPr>
            <p:spPr bwMode="auto">
              <a:xfrm>
                <a:off x="2149" y="1164"/>
                <a:ext cx="157" cy="316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0" y="294"/>
                  </a:cxn>
                  <a:cxn ang="0">
                    <a:pos x="94" y="316"/>
                  </a:cxn>
                  <a:cxn ang="0">
                    <a:pos x="157" y="22"/>
                  </a:cxn>
                  <a:cxn ang="0">
                    <a:pos x="64" y="0"/>
                  </a:cxn>
                </a:cxnLst>
                <a:rect l="0" t="0" r="r" b="b"/>
                <a:pathLst>
                  <a:path w="157" h="316">
                    <a:moveTo>
                      <a:pt x="64" y="0"/>
                    </a:moveTo>
                    <a:lnTo>
                      <a:pt x="0" y="294"/>
                    </a:lnTo>
                    <a:lnTo>
                      <a:pt x="94" y="316"/>
                    </a:lnTo>
                    <a:lnTo>
                      <a:pt x="157" y="22"/>
                    </a:lnTo>
                    <a:lnTo>
                      <a:pt x="64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69" name="Group 69"/>
            <p:cNvGrpSpPr>
              <a:grpSpLocks/>
            </p:cNvGrpSpPr>
            <p:nvPr/>
          </p:nvGrpSpPr>
          <p:grpSpPr bwMode="auto">
            <a:xfrm>
              <a:off x="1192" y="1823"/>
              <a:ext cx="134" cy="312"/>
              <a:chOff x="2193" y="1602"/>
              <a:chExt cx="134" cy="312"/>
            </a:xfrm>
          </p:grpSpPr>
          <p:sp>
            <p:nvSpPr>
              <p:cNvPr id="25670" name="Freeform 70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1" name="Freeform 71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72" name="Group 72"/>
            <p:cNvGrpSpPr>
              <a:grpSpLocks/>
            </p:cNvGrpSpPr>
            <p:nvPr/>
          </p:nvGrpSpPr>
          <p:grpSpPr bwMode="auto">
            <a:xfrm>
              <a:off x="981" y="1719"/>
              <a:ext cx="173" cy="318"/>
              <a:chOff x="1982" y="1498"/>
              <a:chExt cx="173" cy="318"/>
            </a:xfrm>
          </p:grpSpPr>
          <p:sp>
            <p:nvSpPr>
              <p:cNvPr id="25673" name="Freeform 73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4" name="Freeform 74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75" name="Group 75"/>
            <p:cNvGrpSpPr>
              <a:grpSpLocks/>
            </p:cNvGrpSpPr>
            <p:nvPr/>
          </p:nvGrpSpPr>
          <p:grpSpPr bwMode="auto">
            <a:xfrm>
              <a:off x="1434" y="2197"/>
              <a:ext cx="96" cy="301"/>
              <a:chOff x="2435" y="1976"/>
              <a:chExt cx="96" cy="301"/>
            </a:xfrm>
          </p:grpSpPr>
          <p:sp>
            <p:nvSpPr>
              <p:cNvPr id="25676" name="Rectangle 76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7" name="Rectangle 77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78" name="Group 78"/>
            <p:cNvGrpSpPr>
              <a:grpSpLocks/>
            </p:cNvGrpSpPr>
            <p:nvPr/>
          </p:nvGrpSpPr>
          <p:grpSpPr bwMode="auto">
            <a:xfrm>
              <a:off x="1398" y="1820"/>
              <a:ext cx="168" cy="318"/>
              <a:chOff x="2399" y="1599"/>
              <a:chExt cx="168" cy="318"/>
            </a:xfrm>
          </p:grpSpPr>
          <p:sp>
            <p:nvSpPr>
              <p:cNvPr id="25679" name="Freeform 79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0" name="Freeform 80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81" name="Group 81"/>
            <p:cNvGrpSpPr>
              <a:grpSpLocks/>
            </p:cNvGrpSpPr>
            <p:nvPr/>
          </p:nvGrpSpPr>
          <p:grpSpPr bwMode="auto">
            <a:xfrm>
              <a:off x="1466" y="1418"/>
              <a:ext cx="159" cy="317"/>
              <a:chOff x="2467" y="1197"/>
              <a:chExt cx="159" cy="317"/>
            </a:xfrm>
          </p:grpSpPr>
          <p:sp>
            <p:nvSpPr>
              <p:cNvPr id="25682" name="Freeform 82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6" y="317"/>
                  </a:cxn>
                  <a:cxn ang="0">
                    <a:pos x="159" y="294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3" name="Freeform 83"/>
              <p:cNvSpPr>
                <a:spLocks/>
              </p:cNvSpPr>
              <p:nvPr/>
            </p:nvSpPr>
            <p:spPr bwMode="auto">
              <a:xfrm>
                <a:off x="2467" y="1197"/>
                <a:ext cx="159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6" y="317"/>
                  </a:cxn>
                  <a:cxn ang="0">
                    <a:pos x="159" y="294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59" h="317">
                    <a:moveTo>
                      <a:pt x="0" y="24"/>
                    </a:moveTo>
                    <a:lnTo>
                      <a:pt x="66" y="317"/>
                    </a:lnTo>
                    <a:lnTo>
                      <a:pt x="159" y="294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84" name="Group 84"/>
            <p:cNvGrpSpPr>
              <a:grpSpLocks/>
            </p:cNvGrpSpPr>
            <p:nvPr/>
          </p:nvGrpSpPr>
          <p:grpSpPr bwMode="auto">
            <a:xfrm>
              <a:off x="1152" y="2190"/>
              <a:ext cx="213" cy="315"/>
              <a:chOff x="2153" y="1969"/>
              <a:chExt cx="213" cy="315"/>
            </a:xfrm>
          </p:grpSpPr>
          <p:sp>
            <p:nvSpPr>
              <p:cNvPr id="25685" name="Freeform 85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6" name="Freeform 86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87" name="Group 87"/>
            <p:cNvGrpSpPr>
              <a:grpSpLocks/>
            </p:cNvGrpSpPr>
            <p:nvPr/>
          </p:nvGrpSpPr>
          <p:grpSpPr bwMode="auto">
            <a:xfrm>
              <a:off x="1657" y="1653"/>
              <a:ext cx="160" cy="317"/>
              <a:chOff x="2658" y="1432"/>
              <a:chExt cx="160" cy="317"/>
            </a:xfrm>
          </p:grpSpPr>
          <p:sp>
            <p:nvSpPr>
              <p:cNvPr id="25688" name="Freeform 88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9" name="Freeform 89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90" name="Group 90"/>
            <p:cNvGrpSpPr>
              <a:grpSpLocks/>
            </p:cNvGrpSpPr>
            <p:nvPr/>
          </p:nvGrpSpPr>
          <p:grpSpPr bwMode="auto">
            <a:xfrm>
              <a:off x="1000" y="2191"/>
              <a:ext cx="134" cy="313"/>
              <a:chOff x="2001" y="1970"/>
              <a:chExt cx="134" cy="313"/>
            </a:xfrm>
          </p:grpSpPr>
          <p:sp>
            <p:nvSpPr>
              <p:cNvPr id="25691" name="Freeform 91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2" name="Freeform 92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93" name="Group 93"/>
            <p:cNvGrpSpPr>
              <a:grpSpLocks/>
            </p:cNvGrpSpPr>
            <p:nvPr/>
          </p:nvGrpSpPr>
          <p:grpSpPr bwMode="auto">
            <a:xfrm>
              <a:off x="996" y="1353"/>
              <a:ext cx="142" cy="314"/>
              <a:chOff x="1997" y="1132"/>
              <a:chExt cx="142" cy="314"/>
            </a:xfrm>
          </p:grpSpPr>
          <p:sp>
            <p:nvSpPr>
              <p:cNvPr id="25694" name="Freeform 94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297"/>
                  </a:cxn>
                  <a:cxn ang="0">
                    <a:pos x="94" y="314"/>
                  </a:cxn>
                  <a:cxn ang="0">
                    <a:pos x="142" y="16"/>
                  </a:cxn>
                  <a:cxn ang="0">
                    <a:pos x="48" y="0"/>
                  </a:cxn>
                </a:cxnLst>
                <a:rect l="0" t="0" r="r" b="b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5" name="Freeform 95"/>
              <p:cNvSpPr>
                <a:spLocks/>
              </p:cNvSpPr>
              <p:nvPr/>
            </p:nvSpPr>
            <p:spPr bwMode="auto">
              <a:xfrm>
                <a:off x="1997" y="1132"/>
                <a:ext cx="142" cy="314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0" y="297"/>
                  </a:cxn>
                  <a:cxn ang="0">
                    <a:pos x="94" y="314"/>
                  </a:cxn>
                  <a:cxn ang="0">
                    <a:pos x="142" y="16"/>
                  </a:cxn>
                  <a:cxn ang="0">
                    <a:pos x="48" y="0"/>
                  </a:cxn>
                </a:cxnLst>
                <a:rect l="0" t="0" r="r" b="b"/>
                <a:pathLst>
                  <a:path w="142" h="314">
                    <a:moveTo>
                      <a:pt x="48" y="0"/>
                    </a:moveTo>
                    <a:lnTo>
                      <a:pt x="0" y="297"/>
                    </a:lnTo>
                    <a:lnTo>
                      <a:pt x="94" y="314"/>
                    </a:lnTo>
                    <a:lnTo>
                      <a:pt x="142" y="16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96" name="Group 96"/>
            <p:cNvGrpSpPr>
              <a:grpSpLocks/>
            </p:cNvGrpSpPr>
            <p:nvPr/>
          </p:nvGrpSpPr>
          <p:grpSpPr bwMode="auto">
            <a:xfrm>
              <a:off x="1632" y="2089"/>
              <a:ext cx="147" cy="315"/>
              <a:chOff x="2633" y="1868"/>
              <a:chExt cx="147" cy="315"/>
            </a:xfrm>
          </p:grpSpPr>
          <p:sp>
            <p:nvSpPr>
              <p:cNvPr id="25697" name="Freeform 97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8" name="Freeform 98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99" name="Freeform 99"/>
            <p:cNvSpPr>
              <a:spLocks/>
            </p:cNvSpPr>
            <p:nvPr/>
          </p:nvSpPr>
          <p:spPr bwMode="auto">
            <a:xfrm>
              <a:off x="706" y="1883"/>
              <a:ext cx="1350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2" y="12"/>
                </a:cxn>
                <a:cxn ang="0">
                  <a:pos x="180" y="68"/>
                </a:cxn>
                <a:cxn ang="0">
                  <a:pos x="239" y="74"/>
                </a:cxn>
                <a:cxn ang="0">
                  <a:pos x="281" y="180"/>
                </a:cxn>
                <a:cxn ang="0">
                  <a:pos x="313" y="191"/>
                </a:cxn>
                <a:cxn ang="0">
                  <a:pos x="345" y="213"/>
                </a:cxn>
                <a:cxn ang="0">
                  <a:pos x="383" y="258"/>
                </a:cxn>
                <a:cxn ang="0">
                  <a:pos x="404" y="252"/>
                </a:cxn>
                <a:cxn ang="0">
                  <a:pos x="420" y="247"/>
                </a:cxn>
                <a:cxn ang="0">
                  <a:pos x="441" y="302"/>
                </a:cxn>
                <a:cxn ang="0">
                  <a:pos x="457" y="308"/>
                </a:cxn>
                <a:cxn ang="0">
                  <a:pos x="537" y="297"/>
                </a:cxn>
                <a:cxn ang="0">
                  <a:pos x="558" y="319"/>
                </a:cxn>
                <a:cxn ang="0">
                  <a:pos x="590" y="297"/>
                </a:cxn>
                <a:cxn ang="0">
                  <a:pos x="670" y="275"/>
                </a:cxn>
                <a:cxn ang="0">
                  <a:pos x="733" y="297"/>
                </a:cxn>
                <a:cxn ang="0">
                  <a:pos x="776" y="263"/>
                </a:cxn>
                <a:cxn ang="0">
                  <a:pos x="866" y="269"/>
                </a:cxn>
                <a:cxn ang="0">
                  <a:pos x="914" y="235"/>
                </a:cxn>
                <a:cxn ang="0">
                  <a:pos x="962" y="168"/>
                </a:cxn>
                <a:cxn ang="0">
                  <a:pos x="1175" y="129"/>
                </a:cxn>
                <a:cxn ang="0">
                  <a:pos x="1265" y="79"/>
                </a:cxn>
                <a:cxn ang="0">
                  <a:pos x="1308" y="34"/>
                </a:cxn>
                <a:cxn ang="0">
                  <a:pos x="1350" y="18"/>
                </a:cxn>
              </a:cxnLst>
              <a:rect l="0" t="0" r="r" b="b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Freeform 100"/>
            <p:cNvSpPr>
              <a:spLocks/>
            </p:cNvSpPr>
            <p:nvPr/>
          </p:nvSpPr>
          <p:spPr bwMode="auto">
            <a:xfrm>
              <a:off x="844" y="1431"/>
              <a:ext cx="1212" cy="8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5" y="23"/>
                </a:cxn>
                <a:cxn ang="0">
                  <a:pos x="90" y="40"/>
                </a:cxn>
                <a:cxn ang="0">
                  <a:pos x="101" y="56"/>
                </a:cxn>
                <a:cxn ang="0">
                  <a:pos x="133" y="90"/>
                </a:cxn>
                <a:cxn ang="0">
                  <a:pos x="154" y="140"/>
                </a:cxn>
                <a:cxn ang="0">
                  <a:pos x="266" y="269"/>
                </a:cxn>
                <a:cxn ang="0">
                  <a:pos x="292" y="313"/>
                </a:cxn>
                <a:cxn ang="0">
                  <a:pos x="335" y="324"/>
                </a:cxn>
                <a:cxn ang="0">
                  <a:pos x="351" y="358"/>
                </a:cxn>
                <a:cxn ang="0">
                  <a:pos x="409" y="330"/>
                </a:cxn>
                <a:cxn ang="0">
                  <a:pos x="425" y="313"/>
                </a:cxn>
                <a:cxn ang="0">
                  <a:pos x="468" y="308"/>
                </a:cxn>
                <a:cxn ang="0">
                  <a:pos x="516" y="330"/>
                </a:cxn>
                <a:cxn ang="0">
                  <a:pos x="585" y="285"/>
                </a:cxn>
                <a:cxn ang="0">
                  <a:pos x="643" y="330"/>
                </a:cxn>
                <a:cxn ang="0">
                  <a:pos x="691" y="347"/>
                </a:cxn>
                <a:cxn ang="0">
                  <a:pos x="712" y="369"/>
                </a:cxn>
                <a:cxn ang="0">
                  <a:pos x="734" y="403"/>
                </a:cxn>
                <a:cxn ang="0">
                  <a:pos x="750" y="397"/>
                </a:cxn>
                <a:cxn ang="0">
                  <a:pos x="782" y="464"/>
                </a:cxn>
                <a:cxn ang="0">
                  <a:pos x="829" y="565"/>
                </a:cxn>
                <a:cxn ang="0">
                  <a:pos x="899" y="593"/>
                </a:cxn>
                <a:cxn ang="0">
                  <a:pos x="968" y="632"/>
                </a:cxn>
                <a:cxn ang="0">
                  <a:pos x="989" y="654"/>
                </a:cxn>
                <a:cxn ang="0">
                  <a:pos x="1047" y="687"/>
                </a:cxn>
                <a:cxn ang="0">
                  <a:pos x="1101" y="727"/>
                </a:cxn>
                <a:cxn ang="0">
                  <a:pos x="1148" y="743"/>
                </a:cxn>
                <a:cxn ang="0">
                  <a:pos x="1196" y="794"/>
                </a:cxn>
                <a:cxn ang="0">
                  <a:pos x="1212" y="805"/>
                </a:cxn>
              </a:cxnLst>
              <a:rect l="0" t="0" r="r" b="b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Freeform 101"/>
            <p:cNvSpPr>
              <a:spLocks/>
            </p:cNvSpPr>
            <p:nvPr/>
          </p:nvSpPr>
          <p:spPr bwMode="auto">
            <a:xfrm>
              <a:off x="934" y="1700"/>
              <a:ext cx="75" cy="25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2" y="39"/>
                </a:cxn>
                <a:cxn ang="0">
                  <a:pos x="11" y="162"/>
                </a:cxn>
                <a:cxn ang="0">
                  <a:pos x="0" y="251"/>
                </a:cxn>
              </a:cxnLst>
              <a:rect l="0" t="0" r="r" b="b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Freeform 102"/>
            <p:cNvSpPr>
              <a:spLocks/>
            </p:cNvSpPr>
            <p:nvPr/>
          </p:nvSpPr>
          <p:spPr bwMode="auto">
            <a:xfrm>
              <a:off x="1349" y="1750"/>
              <a:ext cx="48" cy="4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72"/>
                </a:cxn>
                <a:cxn ang="0">
                  <a:pos x="21" y="117"/>
                </a:cxn>
                <a:cxn ang="0">
                  <a:pos x="5" y="229"/>
                </a:cxn>
                <a:cxn ang="0">
                  <a:pos x="11" y="257"/>
                </a:cxn>
                <a:cxn ang="0">
                  <a:pos x="21" y="274"/>
                </a:cxn>
                <a:cxn ang="0">
                  <a:pos x="0" y="296"/>
                </a:cxn>
                <a:cxn ang="0">
                  <a:pos x="5" y="352"/>
                </a:cxn>
                <a:cxn ang="0">
                  <a:pos x="48" y="419"/>
                </a:cxn>
              </a:cxnLst>
              <a:rect l="0" t="0" r="r" b="b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Freeform 103"/>
            <p:cNvSpPr>
              <a:spLocks/>
            </p:cNvSpPr>
            <p:nvPr/>
          </p:nvSpPr>
          <p:spPr bwMode="auto">
            <a:xfrm>
              <a:off x="1891" y="1878"/>
              <a:ext cx="128" cy="341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73"/>
                </a:cxn>
                <a:cxn ang="0">
                  <a:pos x="75" y="0"/>
                </a:cxn>
                <a:cxn ang="0">
                  <a:pos x="117" y="67"/>
                </a:cxn>
                <a:cxn ang="0">
                  <a:pos x="112" y="95"/>
                </a:cxn>
                <a:cxn ang="0">
                  <a:pos x="101" y="129"/>
                </a:cxn>
                <a:cxn ang="0">
                  <a:pos x="123" y="313"/>
                </a:cxn>
                <a:cxn ang="0">
                  <a:pos x="128" y="341"/>
                </a:cxn>
              </a:cxnLst>
              <a:rect l="0" t="0" r="r" b="b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Freeform 104"/>
            <p:cNvSpPr>
              <a:spLocks/>
            </p:cNvSpPr>
            <p:nvPr/>
          </p:nvSpPr>
          <p:spPr bwMode="auto">
            <a:xfrm>
              <a:off x="795" y="1898"/>
              <a:ext cx="56" cy="98"/>
            </a:xfrm>
            <a:custGeom>
              <a:avLst/>
              <a:gdLst/>
              <a:ahLst/>
              <a:cxnLst>
                <a:cxn ang="0">
                  <a:pos x="54" y="98"/>
                </a:cxn>
                <a:cxn ang="0">
                  <a:pos x="12" y="31"/>
                </a:cxn>
                <a:cxn ang="0">
                  <a:pos x="6" y="8"/>
                </a:cxn>
                <a:cxn ang="0">
                  <a:pos x="38" y="36"/>
                </a:cxn>
                <a:cxn ang="0">
                  <a:pos x="54" y="25"/>
                </a:cxn>
              </a:cxnLst>
              <a:rect l="0" t="0" r="r" b="b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Freeform 105"/>
            <p:cNvSpPr>
              <a:spLocks/>
            </p:cNvSpPr>
            <p:nvPr/>
          </p:nvSpPr>
          <p:spPr bwMode="auto">
            <a:xfrm>
              <a:off x="1055" y="2074"/>
              <a:ext cx="71" cy="128"/>
            </a:xfrm>
            <a:custGeom>
              <a:avLst/>
              <a:gdLst/>
              <a:ahLst/>
              <a:cxnLst>
                <a:cxn ang="0">
                  <a:pos x="23" y="128"/>
                </a:cxn>
                <a:cxn ang="0">
                  <a:pos x="49" y="0"/>
                </a:cxn>
                <a:cxn ang="0">
                  <a:pos x="71" y="22"/>
                </a:cxn>
                <a:cxn ang="0">
                  <a:pos x="65" y="44"/>
                </a:cxn>
                <a:cxn ang="0">
                  <a:pos x="60" y="61"/>
                </a:cxn>
              </a:cxnLst>
              <a:rect l="0" t="0" r="r" b="b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Freeform 106"/>
            <p:cNvSpPr>
              <a:spLocks/>
            </p:cNvSpPr>
            <p:nvPr/>
          </p:nvSpPr>
          <p:spPr bwMode="auto">
            <a:xfrm>
              <a:off x="1331" y="2176"/>
              <a:ext cx="69" cy="72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7" y="9"/>
                </a:cxn>
                <a:cxn ang="0">
                  <a:pos x="45" y="32"/>
                </a:cxn>
                <a:cxn ang="0">
                  <a:pos x="66" y="37"/>
                </a:cxn>
                <a:cxn ang="0">
                  <a:pos x="66" y="9"/>
                </a:cxn>
              </a:cxnLst>
              <a:rect l="0" t="0" r="r" b="b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Freeform 107"/>
            <p:cNvSpPr>
              <a:spLocks/>
            </p:cNvSpPr>
            <p:nvPr/>
          </p:nvSpPr>
          <p:spPr bwMode="auto">
            <a:xfrm>
              <a:off x="1482" y="2130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Freeform 108"/>
            <p:cNvSpPr>
              <a:spLocks/>
            </p:cNvSpPr>
            <p:nvPr/>
          </p:nvSpPr>
          <p:spPr bwMode="auto">
            <a:xfrm>
              <a:off x="1610" y="2024"/>
              <a:ext cx="148" cy="108"/>
            </a:xfrm>
            <a:custGeom>
              <a:avLst/>
              <a:gdLst/>
              <a:ahLst/>
              <a:cxnLst>
                <a:cxn ang="0">
                  <a:pos x="122" y="83"/>
                </a:cxn>
                <a:cxn ang="0">
                  <a:pos x="37" y="33"/>
                </a:cxn>
                <a:cxn ang="0">
                  <a:pos x="26" y="67"/>
                </a:cxn>
                <a:cxn ang="0">
                  <a:pos x="31" y="100"/>
                </a:cxn>
                <a:cxn ang="0">
                  <a:pos x="0" y="100"/>
                </a:cxn>
              </a:cxnLst>
              <a:rect l="0" t="0" r="r" b="b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Freeform 109"/>
            <p:cNvSpPr>
              <a:spLocks/>
            </p:cNvSpPr>
            <p:nvPr/>
          </p:nvSpPr>
          <p:spPr bwMode="auto">
            <a:xfrm>
              <a:off x="977" y="2024"/>
              <a:ext cx="143" cy="44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01" y="33"/>
                </a:cxn>
                <a:cxn ang="0">
                  <a:pos x="74" y="11"/>
                </a:cxn>
                <a:cxn ang="0">
                  <a:pos x="37" y="0"/>
                </a:cxn>
                <a:cxn ang="0">
                  <a:pos x="0" y="27"/>
                </a:cxn>
              </a:cxnLst>
              <a:rect l="0" t="0" r="r" b="b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Freeform 110"/>
            <p:cNvSpPr>
              <a:spLocks/>
            </p:cNvSpPr>
            <p:nvPr/>
          </p:nvSpPr>
          <p:spPr bwMode="auto">
            <a:xfrm>
              <a:off x="1067" y="1666"/>
              <a:ext cx="41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1"/>
                </a:cxn>
                <a:cxn ang="0">
                  <a:pos x="37" y="17"/>
                </a:cxn>
                <a:cxn ang="0">
                  <a:pos x="27" y="89"/>
                </a:cxn>
                <a:cxn ang="0">
                  <a:pos x="11" y="34"/>
                </a:cxn>
              </a:cxnLst>
              <a:rect l="0" t="0" r="r" b="b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Freeform 111"/>
            <p:cNvSpPr>
              <a:spLocks/>
            </p:cNvSpPr>
            <p:nvPr/>
          </p:nvSpPr>
          <p:spPr bwMode="auto">
            <a:xfrm>
              <a:off x="1160" y="1688"/>
              <a:ext cx="45" cy="13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0" y="17"/>
                </a:cxn>
                <a:cxn ang="0">
                  <a:pos x="14" y="84"/>
                </a:cxn>
                <a:cxn ang="0">
                  <a:pos x="3" y="129"/>
                </a:cxn>
                <a:cxn ang="0">
                  <a:pos x="24" y="123"/>
                </a:cxn>
                <a:cxn ang="0">
                  <a:pos x="45" y="101"/>
                </a:cxn>
              </a:cxnLst>
              <a:rect l="0" t="0" r="r" b="b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Freeform 112"/>
            <p:cNvSpPr>
              <a:spLocks/>
            </p:cNvSpPr>
            <p:nvPr/>
          </p:nvSpPr>
          <p:spPr bwMode="auto">
            <a:xfrm>
              <a:off x="1535" y="1727"/>
              <a:ext cx="59" cy="20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1" y="67"/>
                </a:cxn>
                <a:cxn ang="0">
                  <a:pos x="0" y="157"/>
                </a:cxn>
                <a:cxn ang="0">
                  <a:pos x="32" y="151"/>
                </a:cxn>
                <a:cxn ang="0">
                  <a:pos x="43" y="101"/>
                </a:cxn>
              </a:cxnLst>
              <a:rect l="0" t="0" r="r" b="b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Freeform 113"/>
            <p:cNvSpPr>
              <a:spLocks/>
            </p:cNvSpPr>
            <p:nvPr/>
          </p:nvSpPr>
          <p:spPr bwMode="auto">
            <a:xfrm>
              <a:off x="1769" y="1962"/>
              <a:ext cx="7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06"/>
                </a:cxn>
                <a:cxn ang="0">
                  <a:pos x="64" y="56"/>
                </a:cxn>
              </a:cxnLst>
              <a:rect l="0" t="0" r="r" b="b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Freeform 114"/>
            <p:cNvSpPr>
              <a:spLocks/>
            </p:cNvSpPr>
            <p:nvPr/>
          </p:nvSpPr>
          <p:spPr bwMode="auto">
            <a:xfrm>
              <a:off x="902" y="1385"/>
              <a:ext cx="64" cy="181"/>
            </a:xfrm>
            <a:custGeom>
              <a:avLst/>
              <a:gdLst/>
              <a:ahLst/>
              <a:cxnLst>
                <a:cxn ang="0">
                  <a:pos x="54" y="181"/>
                </a:cxn>
                <a:cxn ang="0">
                  <a:pos x="48" y="91"/>
                </a:cxn>
                <a:cxn ang="0">
                  <a:pos x="59" y="58"/>
                </a:cxn>
                <a:cxn ang="0">
                  <a:pos x="64" y="41"/>
                </a:cxn>
                <a:cxn ang="0">
                  <a:pos x="0" y="63"/>
                </a:cxn>
              </a:cxnLst>
              <a:rect l="0" t="0" r="r" b="b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AutoShape 115"/>
            <p:cNvSpPr>
              <a:spLocks noChangeAspect="1" noChangeArrowheads="1" noTextEdit="1"/>
            </p:cNvSpPr>
            <p:nvPr/>
          </p:nvSpPr>
          <p:spPr bwMode="auto">
            <a:xfrm>
              <a:off x="601" y="2188"/>
              <a:ext cx="1368" cy="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716" name="Group 116"/>
            <p:cNvGrpSpPr>
              <a:grpSpLocks/>
            </p:cNvGrpSpPr>
            <p:nvPr/>
          </p:nvGrpSpPr>
          <p:grpSpPr bwMode="auto">
            <a:xfrm>
              <a:off x="723" y="2401"/>
              <a:ext cx="171" cy="318"/>
              <a:chOff x="1823" y="1331"/>
              <a:chExt cx="171" cy="318"/>
            </a:xfrm>
          </p:grpSpPr>
          <p:sp>
            <p:nvSpPr>
              <p:cNvPr id="25717" name="Freeform 117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18" name="Freeform 118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19" name="Group 119"/>
            <p:cNvGrpSpPr>
              <a:grpSpLocks/>
            </p:cNvGrpSpPr>
            <p:nvPr/>
          </p:nvGrpSpPr>
          <p:grpSpPr bwMode="auto">
            <a:xfrm>
              <a:off x="695" y="2837"/>
              <a:ext cx="163" cy="317"/>
              <a:chOff x="1795" y="1767"/>
              <a:chExt cx="163" cy="317"/>
            </a:xfrm>
          </p:grpSpPr>
          <p:sp>
            <p:nvSpPr>
              <p:cNvPr id="25720" name="Freeform 120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1" name="Freeform 121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25" name="Group 125"/>
            <p:cNvGrpSpPr>
              <a:grpSpLocks/>
            </p:cNvGrpSpPr>
            <p:nvPr/>
          </p:nvGrpSpPr>
          <p:grpSpPr bwMode="auto">
            <a:xfrm>
              <a:off x="1093" y="2672"/>
              <a:ext cx="134" cy="312"/>
              <a:chOff x="2193" y="1602"/>
              <a:chExt cx="134" cy="312"/>
            </a:xfrm>
          </p:grpSpPr>
          <p:sp>
            <p:nvSpPr>
              <p:cNvPr id="25726" name="Freeform 126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27" name="Freeform 127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28" name="Group 128"/>
            <p:cNvGrpSpPr>
              <a:grpSpLocks/>
            </p:cNvGrpSpPr>
            <p:nvPr/>
          </p:nvGrpSpPr>
          <p:grpSpPr bwMode="auto">
            <a:xfrm>
              <a:off x="882" y="2568"/>
              <a:ext cx="173" cy="318"/>
              <a:chOff x="1982" y="1498"/>
              <a:chExt cx="173" cy="318"/>
            </a:xfrm>
          </p:grpSpPr>
          <p:sp>
            <p:nvSpPr>
              <p:cNvPr id="25729" name="Freeform 129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0" name="Freeform 130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31" name="Group 131"/>
            <p:cNvGrpSpPr>
              <a:grpSpLocks/>
            </p:cNvGrpSpPr>
            <p:nvPr/>
          </p:nvGrpSpPr>
          <p:grpSpPr bwMode="auto">
            <a:xfrm>
              <a:off x="1335" y="3046"/>
              <a:ext cx="96" cy="301"/>
              <a:chOff x="2435" y="1976"/>
              <a:chExt cx="96" cy="301"/>
            </a:xfrm>
          </p:grpSpPr>
          <p:sp>
            <p:nvSpPr>
              <p:cNvPr id="25732" name="Rectangle 132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3" name="Rectangle 133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34" name="Group 134"/>
            <p:cNvGrpSpPr>
              <a:grpSpLocks/>
            </p:cNvGrpSpPr>
            <p:nvPr/>
          </p:nvGrpSpPr>
          <p:grpSpPr bwMode="auto">
            <a:xfrm>
              <a:off x="1299" y="2669"/>
              <a:ext cx="168" cy="318"/>
              <a:chOff x="2399" y="1599"/>
              <a:chExt cx="168" cy="318"/>
            </a:xfrm>
          </p:grpSpPr>
          <p:sp>
            <p:nvSpPr>
              <p:cNvPr id="25735" name="Freeform 135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36" name="Freeform 136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40" name="Group 140"/>
            <p:cNvGrpSpPr>
              <a:grpSpLocks/>
            </p:cNvGrpSpPr>
            <p:nvPr/>
          </p:nvGrpSpPr>
          <p:grpSpPr bwMode="auto">
            <a:xfrm>
              <a:off x="1053" y="3039"/>
              <a:ext cx="213" cy="315"/>
              <a:chOff x="2153" y="1969"/>
              <a:chExt cx="213" cy="315"/>
            </a:xfrm>
          </p:grpSpPr>
          <p:sp>
            <p:nvSpPr>
              <p:cNvPr id="25741" name="Freeform 141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2" name="Freeform 142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43" name="Group 143"/>
            <p:cNvGrpSpPr>
              <a:grpSpLocks/>
            </p:cNvGrpSpPr>
            <p:nvPr/>
          </p:nvGrpSpPr>
          <p:grpSpPr bwMode="auto">
            <a:xfrm>
              <a:off x="1558" y="2502"/>
              <a:ext cx="160" cy="317"/>
              <a:chOff x="2658" y="1432"/>
              <a:chExt cx="160" cy="317"/>
            </a:xfrm>
          </p:grpSpPr>
          <p:sp>
            <p:nvSpPr>
              <p:cNvPr id="25744" name="Freeform 144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5" name="Freeform 145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46" name="Group 146"/>
            <p:cNvGrpSpPr>
              <a:grpSpLocks/>
            </p:cNvGrpSpPr>
            <p:nvPr/>
          </p:nvGrpSpPr>
          <p:grpSpPr bwMode="auto">
            <a:xfrm>
              <a:off x="901" y="3040"/>
              <a:ext cx="134" cy="313"/>
              <a:chOff x="2001" y="1970"/>
              <a:chExt cx="134" cy="313"/>
            </a:xfrm>
          </p:grpSpPr>
          <p:sp>
            <p:nvSpPr>
              <p:cNvPr id="25747" name="Freeform 147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48" name="Freeform 148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52" name="Group 152"/>
            <p:cNvGrpSpPr>
              <a:grpSpLocks/>
            </p:cNvGrpSpPr>
            <p:nvPr/>
          </p:nvGrpSpPr>
          <p:grpSpPr bwMode="auto">
            <a:xfrm>
              <a:off x="1533" y="2938"/>
              <a:ext cx="147" cy="315"/>
              <a:chOff x="2633" y="1868"/>
              <a:chExt cx="147" cy="315"/>
            </a:xfrm>
          </p:grpSpPr>
          <p:sp>
            <p:nvSpPr>
              <p:cNvPr id="25753" name="Freeform 153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54" name="Freeform 154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755" name="Freeform 155"/>
            <p:cNvSpPr>
              <a:spLocks/>
            </p:cNvSpPr>
            <p:nvPr/>
          </p:nvSpPr>
          <p:spPr bwMode="auto">
            <a:xfrm>
              <a:off x="607" y="2732"/>
              <a:ext cx="1350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2" y="12"/>
                </a:cxn>
                <a:cxn ang="0">
                  <a:pos x="180" y="68"/>
                </a:cxn>
                <a:cxn ang="0">
                  <a:pos x="239" y="74"/>
                </a:cxn>
                <a:cxn ang="0">
                  <a:pos x="281" y="180"/>
                </a:cxn>
                <a:cxn ang="0">
                  <a:pos x="313" y="191"/>
                </a:cxn>
                <a:cxn ang="0">
                  <a:pos x="345" y="213"/>
                </a:cxn>
                <a:cxn ang="0">
                  <a:pos x="383" y="258"/>
                </a:cxn>
                <a:cxn ang="0">
                  <a:pos x="404" y="252"/>
                </a:cxn>
                <a:cxn ang="0">
                  <a:pos x="420" y="247"/>
                </a:cxn>
                <a:cxn ang="0">
                  <a:pos x="441" y="302"/>
                </a:cxn>
                <a:cxn ang="0">
                  <a:pos x="457" y="308"/>
                </a:cxn>
                <a:cxn ang="0">
                  <a:pos x="537" y="297"/>
                </a:cxn>
                <a:cxn ang="0">
                  <a:pos x="558" y="319"/>
                </a:cxn>
                <a:cxn ang="0">
                  <a:pos x="590" y="297"/>
                </a:cxn>
                <a:cxn ang="0">
                  <a:pos x="670" y="275"/>
                </a:cxn>
                <a:cxn ang="0">
                  <a:pos x="733" y="297"/>
                </a:cxn>
                <a:cxn ang="0">
                  <a:pos x="776" y="263"/>
                </a:cxn>
                <a:cxn ang="0">
                  <a:pos x="866" y="269"/>
                </a:cxn>
                <a:cxn ang="0">
                  <a:pos x="914" y="235"/>
                </a:cxn>
                <a:cxn ang="0">
                  <a:pos x="962" y="168"/>
                </a:cxn>
                <a:cxn ang="0">
                  <a:pos x="1175" y="129"/>
                </a:cxn>
                <a:cxn ang="0">
                  <a:pos x="1265" y="79"/>
                </a:cxn>
                <a:cxn ang="0">
                  <a:pos x="1308" y="34"/>
                </a:cxn>
                <a:cxn ang="0">
                  <a:pos x="1350" y="18"/>
                </a:cxn>
              </a:cxnLst>
              <a:rect l="0" t="0" r="r" b="b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156"/>
            <p:cNvSpPr>
              <a:spLocks/>
            </p:cNvSpPr>
            <p:nvPr/>
          </p:nvSpPr>
          <p:spPr bwMode="auto">
            <a:xfrm>
              <a:off x="745" y="2280"/>
              <a:ext cx="1212" cy="8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5" y="23"/>
                </a:cxn>
                <a:cxn ang="0">
                  <a:pos x="90" y="40"/>
                </a:cxn>
                <a:cxn ang="0">
                  <a:pos x="101" y="56"/>
                </a:cxn>
                <a:cxn ang="0">
                  <a:pos x="133" y="90"/>
                </a:cxn>
                <a:cxn ang="0">
                  <a:pos x="154" y="140"/>
                </a:cxn>
                <a:cxn ang="0">
                  <a:pos x="266" y="269"/>
                </a:cxn>
                <a:cxn ang="0">
                  <a:pos x="292" y="313"/>
                </a:cxn>
                <a:cxn ang="0">
                  <a:pos x="335" y="324"/>
                </a:cxn>
                <a:cxn ang="0">
                  <a:pos x="351" y="358"/>
                </a:cxn>
                <a:cxn ang="0">
                  <a:pos x="409" y="330"/>
                </a:cxn>
                <a:cxn ang="0">
                  <a:pos x="425" y="313"/>
                </a:cxn>
                <a:cxn ang="0">
                  <a:pos x="468" y="308"/>
                </a:cxn>
                <a:cxn ang="0">
                  <a:pos x="516" y="330"/>
                </a:cxn>
                <a:cxn ang="0">
                  <a:pos x="585" y="285"/>
                </a:cxn>
                <a:cxn ang="0">
                  <a:pos x="643" y="330"/>
                </a:cxn>
                <a:cxn ang="0">
                  <a:pos x="691" y="347"/>
                </a:cxn>
                <a:cxn ang="0">
                  <a:pos x="712" y="369"/>
                </a:cxn>
                <a:cxn ang="0">
                  <a:pos x="734" y="403"/>
                </a:cxn>
                <a:cxn ang="0">
                  <a:pos x="750" y="397"/>
                </a:cxn>
                <a:cxn ang="0">
                  <a:pos x="782" y="464"/>
                </a:cxn>
                <a:cxn ang="0">
                  <a:pos x="829" y="565"/>
                </a:cxn>
                <a:cxn ang="0">
                  <a:pos x="899" y="593"/>
                </a:cxn>
                <a:cxn ang="0">
                  <a:pos x="968" y="632"/>
                </a:cxn>
                <a:cxn ang="0">
                  <a:pos x="989" y="654"/>
                </a:cxn>
                <a:cxn ang="0">
                  <a:pos x="1047" y="687"/>
                </a:cxn>
                <a:cxn ang="0">
                  <a:pos x="1101" y="727"/>
                </a:cxn>
                <a:cxn ang="0">
                  <a:pos x="1148" y="743"/>
                </a:cxn>
                <a:cxn ang="0">
                  <a:pos x="1196" y="794"/>
                </a:cxn>
                <a:cxn ang="0">
                  <a:pos x="1212" y="805"/>
                </a:cxn>
              </a:cxnLst>
              <a:rect l="0" t="0" r="r" b="b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157"/>
            <p:cNvSpPr>
              <a:spLocks/>
            </p:cNvSpPr>
            <p:nvPr/>
          </p:nvSpPr>
          <p:spPr bwMode="auto">
            <a:xfrm>
              <a:off x="835" y="2549"/>
              <a:ext cx="75" cy="25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2" y="39"/>
                </a:cxn>
                <a:cxn ang="0">
                  <a:pos x="11" y="162"/>
                </a:cxn>
                <a:cxn ang="0">
                  <a:pos x="0" y="251"/>
                </a:cxn>
              </a:cxnLst>
              <a:rect l="0" t="0" r="r" b="b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158"/>
            <p:cNvSpPr>
              <a:spLocks/>
            </p:cNvSpPr>
            <p:nvPr/>
          </p:nvSpPr>
          <p:spPr bwMode="auto">
            <a:xfrm>
              <a:off x="1250" y="2599"/>
              <a:ext cx="48" cy="4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72"/>
                </a:cxn>
                <a:cxn ang="0">
                  <a:pos x="21" y="117"/>
                </a:cxn>
                <a:cxn ang="0">
                  <a:pos x="5" y="229"/>
                </a:cxn>
                <a:cxn ang="0">
                  <a:pos x="11" y="257"/>
                </a:cxn>
                <a:cxn ang="0">
                  <a:pos x="21" y="274"/>
                </a:cxn>
                <a:cxn ang="0">
                  <a:pos x="0" y="296"/>
                </a:cxn>
                <a:cxn ang="0">
                  <a:pos x="5" y="352"/>
                </a:cxn>
                <a:cxn ang="0">
                  <a:pos x="48" y="419"/>
                </a:cxn>
              </a:cxnLst>
              <a:rect l="0" t="0" r="r" b="b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159"/>
            <p:cNvSpPr>
              <a:spLocks/>
            </p:cNvSpPr>
            <p:nvPr/>
          </p:nvSpPr>
          <p:spPr bwMode="auto">
            <a:xfrm>
              <a:off x="1792" y="2727"/>
              <a:ext cx="128" cy="341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73"/>
                </a:cxn>
                <a:cxn ang="0">
                  <a:pos x="75" y="0"/>
                </a:cxn>
                <a:cxn ang="0">
                  <a:pos x="117" y="67"/>
                </a:cxn>
                <a:cxn ang="0">
                  <a:pos x="112" y="95"/>
                </a:cxn>
                <a:cxn ang="0">
                  <a:pos x="101" y="129"/>
                </a:cxn>
                <a:cxn ang="0">
                  <a:pos x="123" y="313"/>
                </a:cxn>
                <a:cxn ang="0">
                  <a:pos x="128" y="341"/>
                </a:cxn>
              </a:cxnLst>
              <a:rect l="0" t="0" r="r" b="b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160"/>
            <p:cNvSpPr>
              <a:spLocks/>
            </p:cNvSpPr>
            <p:nvPr/>
          </p:nvSpPr>
          <p:spPr bwMode="auto">
            <a:xfrm>
              <a:off x="696" y="2747"/>
              <a:ext cx="56" cy="98"/>
            </a:xfrm>
            <a:custGeom>
              <a:avLst/>
              <a:gdLst/>
              <a:ahLst/>
              <a:cxnLst>
                <a:cxn ang="0">
                  <a:pos x="54" y="98"/>
                </a:cxn>
                <a:cxn ang="0">
                  <a:pos x="12" y="31"/>
                </a:cxn>
                <a:cxn ang="0">
                  <a:pos x="6" y="8"/>
                </a:cxn>
                <a:cxn ang="0">
                  <a:pos x="38" y="36"/>
                </a:cxn>
                <a:cxn ang="0">
                  <a:pos x="54" y="25"/>
                </a:cxn>
              </a:cxnLst>
              <a:rect l="0" t="0" r="r" b="b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161"/>
            <p:cNvSpPr>
              <a:spLocks/>
            </p:cNvSpPr>
            <p:nvPr/>
          </p:nvSpPr>
          <p:spPr bwMode="auto">
            <a:xfrm>
              <a:off x="956" y="2923"/>
              <a:ext cx="71" cy="128"/>
            </a:xfrm>
            <a:custGeom>
              <a:avLst/>
              <a:gdLst/>
              <a:ahLst/>
              <a:cxnLst>
                <a:cxn ang="0">
                  <a:pos x="23" y="128"/>
                </a:cxn>
                <a:cxn ang="0">
                  <a:pos x="49" y="0"/>
                </a:cxn>
                <a:cxn ang="0">
                  <a:pos x="71" y="22"/>
                </a:cxn>
                <a:cxn ang="0">
                  <a:pos x="65" y="44"/>
                </a:cxn>
                <a:cxn ang="0">
                  <a:pos x="60" y="61"/>
                </a:cxn>
              </a:cxnLst>
              <a:rect l="0" t="0" r="r" b="b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162"/>
            <p:cNvSpPr>
              <a:spLocks/>
            </p:cNvSpPr>
            <p:nvPr/>
          </p:nvSpPr>
          <p:spPr bwMode="auto">
            <a:xfrm>
              <a:off x="1232" y="3025"/>
              <a:ext cx="69" cy="72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7" y="9"/>
                </a:cxn>
                <a:cxn ang="0">
                  <a:pos x="45" y="32"/>
                </a:cxn>
                <a:cxn ang="0">
                  <a:pos x="66" y="37"/>
                </a:cxn>
                <a:cxn ang="0">
                  <a:pos x="66" y="9"/>
                </a:cxn>
              </a:cxnLst>
              <a:rect l="0" t="0" r="r" b="b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163"/>
            <p:cNvSpPr>
              <a:spLocks/>
            </p:cNvSpPr>
            <p:nvPr/>
          </p:nvSpPr>
          <p:spPr bwMode="auto">
            <a:xfrm>
              <a:off x="1383" y="2979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164"/>
            <p:cNvSpPr>
              <a:spLocks/>
            </p:cNvSpPr>
            <p:nvPr/>
          </p:nvSpPr>
          <p:spPr bwMode="auto">
            <a:xfrm>
              <a:off x="1511" y="2873"/>
              <a:ext cx="148" cy="108"/>
            </a:xfrm>
            <a:custGeom>
              <a:avLst/>
              <a:gdLst/>
              <a:ahLst/>
              <a:cxnLst>
                <a:cxn ang="0">
                  <a:pos x="122" y="83"/>
                </a:cxn>
                <a:cxn ang="0">
                  <a:pos x="37" y="33"/>
                </a:cxn>
                <a:cxn ang="0">
                  <a:pos x="26" y="67"/>
                </a:cxn>
                <a:cxn ang="0">
                  <a:pos x="31" y="100"/>
                </a:cxn>
                <a:cxn ang="0">
                  <a:pos x="0" y="100"/>
                </a:cxn>
              </a:cxnLst>
              <a:rect l="0" t="0" r="r" b="b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165"/>
            <p:cNvSpPr>
              <a:spLocks/>
            </p:cNvSpPr>
            <p:nvPr/>
          </p:nvSpPr>
          <p:spPr bwMode="auto">
            <a:xfrm>
              <a:off x="878" y="2873"/>
              <a:ext cx="143" cy="44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01" y="33"/>
                </a:cxn>
                <a:cxn ang="0">
                  <a:pos x="74" y="11"/>
                </a:cxn>
                <a:cxn ang="0">
                  <a:pos x="37" y="0"/>
                </a:cxn>
                <a:cxn ang="0">
                  <a:pos x="0" y="27"/>
                </a:cxn>
              </a:cxnLst>
              <a:rect l="0" t="0" r="r" b="b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166"/>
            <p:cNvSpPr>
              <a:spLocks/>
            </p:cNvSpPr>
            <p:nvPr/>
          </p:nvSpPr>
          <p:spPr bwMode="auto">
            <a:xfrm>
              <a:off x="968" y="2515"/>
              <a:ext cx="41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1"/>
                </a:cxn>
                <a:cxn ang="0">
                  <a:pos x="37" y="17"/>
                </a:cxn>
                <a:cxn ang="0">
                  <a:pos x="27" y="89"/>
                </a:cxn>
                <a:cxn ang="0">
                  <a:pos x="11" y="34"/>
                </a:cxn>
              </a:cxnLst>
              <a:rect l="0" t="0" r="r" b="b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167"/>
            <p:cNvSpPr>
              <a:spLocks/>
            </p:cNvSpPr>
            <p:nvPr/>
          </p:nvSpPr>
          <p:spPr bwMode="auto">
            <a:xfrm>
              <a:off x="1061" y="2537"/>
              <a:ext cx="45" cy="13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0" y="17"/>
                </a:cxn>
                <a:cxn ang="0">
                  <a:pos x="14" y="84"/>
                </a:cxn>
                <a:cxn ang="0">
                  <a:pos x="3" y="129"/>
                </a:cxn>
                <a:cxn ang="0">
                  <a:pos x="24" y="123"/>
                </a:cxn>
                <a:cxn ang="0">
                  <a:pos x="45" y="101"/>
                </a:cxn>
              </a:cxnLst>
              <a:rect l="0" t="0" r="r" b="b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168"/>
            <p:cNvSpPr>
              <a:spLocks/>
            </p:cNvSpPr>
            <p:nvPr/>
          </p:nvSpPr>
          <p:spPr bwMode="auto">
            <a:xfrm>
              <a:off x="1436" y="2576"/>
              <a:ext cx="59" cy="20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1" y="67"/>
                </a:cxn>
                <a:cxn ang="0">
                  <a:pos x="0" y="157"/>
                </a:cxn>
                <a:cxn ang="0">
                  <a:pos x="32" y="151"/>
                </a:cxn>
                <a:cxn ang="0">
                  <a:pos x="43" y="101"/>
                </a:cxn>
              </a:cxnLst>
              <a:rect l="0" t="0" r="r" b="b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Freeform 169"/>
            <p:cNvSpPr>
              <a:spLocks/>
            </p:cNvSpPr>
            <p:nvPr/>
          </p:nvSpPr>
          <p:spPr bwMode="auto">
            <a:xfrm>
              <a:off x="1670" y="2811"/>
              <a:ext cx="7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06"/>
                </a:cxn>
                <a:cxn ang="0">
                  <a:pos x="64" y="56"/>
                </a:cxn>
              </a:cxnLst>
              <a:rect l="0" t="0" r="r" b="b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Freeform 170"/>
            <p:cNvSpPr>
              <a:spLocks/>
            </p:cNvSpPr>
            <p:nvPr/>
          </p:nvSpPr>
          <p:spPr bwMode="auto">
            <a:xfrm>
              <a:off x="803" y="2234"/>
              <a:ext cx="64" cy="181"/>
            </a:xfrm>
            <a:custGeom>
              <a:avLst/>
              <a:gdLst/>
              <a:ahLst/>
              <a:cxnLst>
                <a:cxn ang="0">
                  <a:pos x="54" y="181"/>
                </a:cxn>
                <a:cxn ang="0">
                  <a:pos x="48" y="91"/>
                </a:cxn>
                <a:cxn ang="0">
                  <a:pos x="59" y="58"/>
                </a:cxn>
                <a:cxn ang="0">
                  <a:pos x="64" y="41"/>
                </a:cxn>
                <a:cxn ang="0">
                  <a:pos x="0" y="63"/>
                </a:cxn>
              </a:cxnLst>
              <a:rect l="0" t="0" r="r" b="b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771" name="Group 171"/>
            <p:cNvGrpSpPr>
              <a:grpSpLocks/>
            </p:cNvGrpSpPr>
            <p:nvPr/>
          </p:nvGrpSpPr>
          <p:grpSpPr bwMode="auto">
            <a:xfrm>
              <a:off x="723" y="2401"/>
              <a:ext cx="171" cy="318"/>
              <a:chOff x="1823" y="1331"/>
              <a:chExt cx="171" cy="318"/>
            </a:xfrm>
          </p:grpSpPr>
          <p:sp>
            <p:nvSpPr>
              <p:cNvPr id="25772" name="Freeform 172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73" name="Freeform 173"/>
              <p:cNvSpPr>
                <a:spLocks/>
              </p:cNvSpPr>
              <p:nvPr/>
            </p:nvSpPr>
            <p:spPr bwMode="auto">
              <a:xfrm>
                <a:off x="1823" y="1331"/>
                <a:ext cx="171" cy="318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0" y="290"/>
                  </a:cxn>
                  <a:cxn ang="0">
                    <a:pos x="92" y="318"/>
                  </a:cxn>
                  <a:cxn ang="0">
                    <a:pos x="171" y="28"/>
                  </a:cxn>
                  <a:cxn ang="0">
                    <a:pos x="79" y="0"/>
                  </a:cxn>
                </a:cxnLst>
                <a:rect l="0" t="0" r="r" b="b"/>
                <a:pathLst>
                  <a:path w="171" h="318">
                    <a:moveTo>
                      <a:pt x="79" y="0"/>
                    </a:moveTo>
                    <a:lnTo>
                      <a:pt x="0" y="290"/>
                    </a:lnTo>
                    <a:lnTo>
                      <a:pt x="92" y="318"/>
                    </a:lnTo>
                    <a:lnTo>
                      <a:pt x="171" y="28"/>
                    </a:lnTo>
                    <a:lnTo>
                      <a:pt x="7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74" name="Group 174"/>
            <p:cNvGrpSpPr>
              <a:grpSpLocks/>
            </p:cNvGrpSpPr>
            <p:nvPr/>
          </p:nvGrpSpPr>
          <p:grpSpPr bwMode="auto">
            <a:xfrm>
              <a:off x="695" y="2837"/>
              <a:ext cx="163" cy="317"/>
              <a:chOff x="1795" y="1767"/>
              <a:chExt cx="163" cy="317"/>
            </a:xfrm>
          </p:grpSpPr>
          <p:sp>
            <p:nvSpPr>
              <p:cNvPr id="25775" name="Freeform 175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76" name="Freeform 176"/>
              <p:cNvSpPr>
                <a:spLocks/>
              </p:cNvSpPr>
              <p:nvPr/>
            </p:nvSpPr>
            <p:spPr bwMode="auto">
              <a:xfrm>
                <a:off x="1795" y="1767"/>
                <a:ext cx="163" cy="317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0" y="317"/>
                  </a:cxn>
                  <a:cxn ang="0">
                    <a:pos x="163" y="292"/>
                  </a:cxn>
                  <a:cxn ang="0">
                    <a:pos x="93" y="0"/>
                  </a:cxn>
                  <a:cxn ang="0">
                    <a:pos x="0" y="24"/>
                  </a:cxn>
                </a:cxnLst>
                <a:rect l="0" t="0" r="r" b="b"/>
                <a:pathLst>
                  <a:path w="163" h="317">
                    <a:moveTo>
                      <a:pt x="0" y="24"/>
                    </a:moveTo>
                    <a:lnTo>
                      <a:pt x="70" y="317"/>
                    </a:lnTo>
                    <a:lnTo>
                      <a:pt x="163" y="292"/>
                    </a:lnTo>
                    <a:lnTo>
                      <a:pt x="93" y="0"/>
                    </a:lnTo>
                    <a:lnTo>
                      <a:pt x="0" y="24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80" name="Group 180"/>
            <p:cNvGrpSpPr>
              <a:grpSpLocks/>
            </p:cNvGrpSpPr>
            <p:nvPr/>
          </p:nvGrpSpPr>
          <p:grpSpPr bwMode="auto">
            <a:xfrm>
              <a:off x="1093" y="2672"/>
              <a:ext cx="134" cy="312"/>
              <a:chOff x="2193" y="1602"/>
              <a:chExt cx="134" cy="312"/>
            </a:xfrm>
          </p:grpSpPr>
          <p:sp>
            <p:nvSpPr>
              <p:cNvPr id="25781" name="Freeform 181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82" name="Freeform 182"/>
              <p:cNvSpPr>
                <a:spLocks/>
              </p:cNvSpPr>
              <p:nvPr/>
            </p:nvSpPr>
            <p:spPr bwMode="auto">
              <a:xfrm>
                <a:off x="2193" y="1602"/>
                <a:ext cx="134" cy="312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0" y="298"/>
                  </a:cxn>
                  <a:cxn ang="0">
                    <a:pos x="94" y="312"/>
                  </a:cxn>
                  <a:cxn ang="0">
                    <a:pos x="134" y="13"/>
                  </a:cxn>
                  <a:cxn ang="0">
                    <a:pos x="39" y="0"/>
                  </a:cxn>
                </a:cxnLst>
                <a:rect l="0" t="0" r="r" b="b"/>
                <a:pathLst>
                  <a:path w="134" h="312">
                    <a:moveTo>
                      <a:pt x="39" y="0"/>
                    </a:moveTo>
                    <a:lnTo>
                      <a:pt x="0" y="298"/>
                    </a:lnTo>
                    <a:lnTo>
                      <a:pt x="94" y="312"/>
                    </a:lnTo>
                    <a:lnTo>
                      <a:pt x="134" y="13"/>
                    </a:lnTo>
                    <a:lnTo>
                      <a:pt x="39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83" name="Group 183"/>
            <p:cNvGrpSpPr>
              <a:grpSpLocks/>
            </p:cNvGrpSpPr>
            <p:nvPr/>
          </p:nvGrpSpPr>
          <p:grpSpPr bwMode="auto">
            <a:xfrm>
              <a:off x="882" y="2568"/>
              <a:ext cx="173" cy="318"/>
              <a:chOff x="1982" y="1498"/>
              <a:chExt cx="173" cy="318"/>
            </a:xfrm>
          </p:grpSpPr>
          <p:sp>
            <p:nvSpPr>
              <p:cNvPr id="25784" name="Freeform 184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85" name="Freeform 185"/>
              <p:cNvSpPr>
                <a:spLocks/>
              </p:cNvSpPr>
              <p:nvPr/>
            </p:nvSpPr>
            <p:spPr bwMode="auto">
              <a:xfrm>
                <a:off x="1982" y="1498"/>
                <a:ext cx="173" cy="318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81" y="318"/>
                  </a:cxn>
                  <a:cxn ang="0">
                    <a:pos x="173" y="290"/>
                  </a:cxn>
                  <a:cxn ang="0">
                    <a:pos x="92" y="0"/>
                  </a:cxn>
                  <a:cxn ang="0">
                    <a:pos x="0" y="29"/>
                  </a:cxn>
                </a:cxnLst>
                <a:rect l="0" t="0" r="r" b="b"/>
                <a:pathLst>
                  <a:path w="173" h="318">
                    <a:moveTo>
                      <a:pt x="0" y="29"/>
                    </a:moveTo>
                    <a:lnTo>
                      <a:pt x="81" y="318"/>
                    </a:lnTo>
                    <a:lnTo>
                      <a:pt x="173" y="290"/>
                    </a:lnTo>
                    <a:lnTo>
                      <a:pt x="92" y="0"/>
                    </a:lnTo>
                    <a:lnTo>
                      <a:pt x="0" y="29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86" name="Group 186"/>
            <p:cNvGrpSpPr>
              <a:grpSpLocks/>
            </p:cNvGrpSpPr>
            <p:nvPr/>
          </p:nvGrpSpPr>
          <p:grpSpPr bwMode="auto">
            <a:xfrm>
              <a:off x="1335" y="3046"/>
              <a:ext cx="96" cy="301"/>
              <a:chOff x="2435" y="1976"/>
              <a:chExt cx="96" cy="301"/>
            </a:xfrm>
          </p:grpSpPr>
          <p:sp>
            <p:nvSpPr>
              <p:cNvPr id="25787" name="Rectangle 187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solidFill>
                <a:srgbClr val="00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88" name="Rectangle 188"/>
              <p:cNvSpPr>
                <a:spLocks noChangeArrowheads="1"/>
              </p:cNvSpPr>
              <p:nvPr/>
            </p:nvSpPr>
            <p:spPr bwMode="auto">
              <a:xfrm>
                <a:off x="2435" y="1976"/>
                <a:ext cx="96" cy="301"/>
              </a:xfrm>
              <a:prstGeom prst="rect">
                <a:avLst/>
              </a:prstGeom>
              <a:noFill/>
              <a:ln w="19050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89" name="Group 189"/>
            <p:cNvGrpSpPr>
              <a:grpSpLocks/>
            </p:cNvGrpSpPr>
            <p:nvPr/>
          </p:nvGrpSpPr>
          <p:grpSpPr bwMode="auto">
            <a:xfrm>
              <a:off x="1299" y="2669"/>
              <a:ext cx="168" cy="318"/>
              <a:chOff x="2399" y="1599"/>
              <a:chExt cx="168" cy="318"/>
            </a:xfrm>
          </p:grpSpPr>
          <p:sp>
            <p:nvSpPr>
              <p:cNvPr id="25790" name="Freeform 190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91" name="Freeform 191"/>
              <p:cNvSpPr>
                <a:spLocks/>
              </p:cNvSpPr>
              <p:nvPr/>
            </p:nvSpPr>
            <p:spPr bwMode="auto">
              <a:xfrm>
                <a:off x="2399" y="1599"/>
                <a:ext cx="168" cy="318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76" y="318"/>
                  </a:cxn>
                  <a:cxn ang="0">
                    <a:pos x="168" y="291"/>
                  </a:cxn>
                  <a:cxn ang="0">
                    <a:pos x="92" y="0"/>
                  </a:cxn>
                  <a:cxn ang="0">
                    <a:pos x="0" y="27"/>
                  </a:cxn>
                </a:cxnLst>
                <a:rect l="0" t="0" r="r" b="b"/>
                <a:pathLst>
                  <a:path w="168" h="318">
                    <a:moveTo>
                      <a:pt x="0" y="27"/>
                    </a:moveTo>
                    <a:lnTo>
                      <a:pt x="76" y="318"/>
                    </a:lnTo>
                    <a:lnTo>
                      <a:pt x="168" y="291"/>
                    </a:lnTo>
                    <a:lnTo>
                      <a:pt x="92" y="0"/>
                    </a:lnTo>
                    <a:lnTo>
                      <a:pt x="0" y="27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95" name="Group 195"/>
            <p:cNvGrpSpPr>
              <a:grpSpLocks/>
            </p:cNvGrpSpPr>
            <p:nvPr/>
          </p:nvGrpSpPr>
          <p:grpSpPr bwMode="auto">
            <a:xfrm>
              <a:off x="1053" y="3039"/>
              <a:ext cx="213" cy="315"/>
              <a:chOff x="2153" y="1969"/>
              <a:chExt cx="213" cy="315"/>
            </a:xfrm>
          </p:grpSpPr>
          <p:sp>
            <p:nvSpPr>
              <p:cNvPr id="25796" name="Freeform 196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97" name="Freeform 197"/>
              <p:cNvSpPr>
                <a:spLocks/>
              </p:cNvSpPr>
              <p:nvPr/>
            </p:nvSpPr>
            <p:spPr bwMode="auto">
              <a:xfrm>
                <a:off x="2153" y="1969"/>
                <a:ext cx="213" cy="315"/>
              </a:xfrm>
              <a:custGeom>
                <a:avLst/>
                <a:gdLst/>
                <a:ahLst/>
                <a:cxnLst>
                  <a:cxn ang="0">
                    <a:pos x="128" y="0"/>
                  </a:cxn>
                  <a:cxn ang="0">
                    <a:pos x="0" y="270"/>
                  </a:cxn>
                  <a:cxn ang="0">
                    <a:pos x="86" y="315"/>
                  </a:cxn>
                  <a:cxn ang="0">
                    <a:pos x="213" y="45"/>
                  </a:cxn>
                  <a:cxn ang="0">
                    <a:pos x="128" y="0"/>
                  </a:cxn>
                </a:cxnLst>
                <a:rect l="0" t="0" r="r" b="b"/>
                <a:pathLst>
                  <a:path w="213" h="315">
                    <a:moveTo>
                      <a:pt x="128" y="0"/>
                    </a:moveTo>
                    <a:lnTo>
                      <a:pt x="0" y="270"/>
                    </a:lnTo>
                    <a:lnTo>
                      <a:pt x="86" y="315"/>
                    </a:lnTo>
                    <a:lnTo>
                      <a:pt x="213" y="45"/>
                    </a:lnTo>
                    <a:lnTo>
                      <a:pt x="128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798" name="Group 198"/>
            <p:cNvGrpSpPr>
              <a:grpSpLocks/>
            </p:cNvGrpSpPr>
            <p:nvPr/>
          </p:nvGrpSpPr>
          <p:grpSpPr bwMode="auto">
            <a:xfrm>
              <a:off x="1558" y="2502"/>
              <a:ext cx="160" cy="317"/>
              <a:chOff x="2658" y="1432"/>
              <a:chExt cx="160" cy="317"/>
            </a:xfrm>
          </p:grpSpPr>
          <p:sp>
            <p:nvSpPr>
              <p:cNvPr id="25799" name="Freeform 199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00" name="Freeform 200"/>
              <p:cNvSpPr>
                <a:spLocks/>
              </p:cNvSpPr>
              <p:nvPr/>
            </p:nvSpPr>
            <p:spPr bwMode="auto">
              <a:xfrm>
                <a:off x="2658" y="1432"/>
                <a:ext cx="160" cy="317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67" y="317"/>
                  </a:cxn>
                  <a:cxn ang="0">
                    <a:pos x="160" y="293"/>
                  </a:cxn>
                  <a:cxn ang="0">
                    <a:pos x="93" y="0"/>
                  </a:cxn>
                  <a:cxn ang="0">
                    <a:pos x="0" y="23"/>
                  </a:cxn>
                </a:cxnLst>
                <a:rect l="0" t="0" r="r" b="b"/>
                <a:pathLst>
                  <a:path w="160" h="317">
                    <a:moveTo>
                      <a:pt x="0" y="23"/>
                    </a:moveTo>
                    <a:lnTo>
                      <a:pt x="67" y="317"/>
                    </a:lnTo>
                    <a:lnTo>
                      <a:pt x="160" y="293"/>
                    </a:lnTo>
                    <a:lnTo>
                      <a:pt x="93" y="0"/>
                    </a:lnTo>
                    <a:lnTo>
                      <a:pt x="0" y="23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801" name="Group 201"/>
            <p:cNvGrpSpPr>
              <a:grpSpLocks/>
            </p:cNvGrpSpPr>
            <p:nvPr/>
          </p:nvGrpSpPr>
          <p:grpSpPr bwMode="auto">
            <a:xfrm>
              <a:off x="901" y="3040"/>
              <a:ext cx="134" cy="313"/>
              <a:chOff x="2001" y="1970"/>
              <a:chExt cx="134" cy="313"/>
            </a:xfrm>
          </p:grpSpPr>
          <p:sp>
            <p:nvSpPr>
              <p:cNvPr id="25802" name="Freeform 202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03" name="Freeform 203"/>
              <p:cNvSpPr>
                <a:spLocks/>
              </p:cNvSpPr>
              <p:nvPr/>
            </p:nvSpPr>
            <p:spPr bwMode="auto">
              <a:xfrm>
                <a:off x="2001" y="1970"/>
                <a:ext cx="134" cy="313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299"/>
                  </a:cxn>
                  <a:cxn ang="0">
                    <a:pos x="95" y="313"/>
                  </a:cxn>
                  <a:cxn ang="0">
                    <a:pos x="134" y="14"/>
                  </a:cxn>
                  <a:cxn ang="0">
                    <a:pos x="40" y="0"/>
                  </a:cxn>
                </a:cxnLst>
                <a:rect l="0" t="0" r="r" b="b"/>
                <a:pathLst>
                  <a:path w="134" h="313">
                    <a:moveTo>
                      <a:pt x="40" y="0"/>
                    </a:moveTo>
                    <a:lnTo>
                      <a:pt x="0" y="299"/>
                    </a:lnTo>
                    <a:lnTo>
                      <a:pt x="95" y="313"/>
                    </a:lnTo>
                    <a:lnTo>
                      <a:pt x="134" y="14"/>
                    </a:lnTo>
                    <a:lnTo>
                      <a:pt x="40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807" name="Group 207"/>
            <p:cNvGrpSpPr>
              <a:grpSpLocks/>
            </p:cNvGrpSpPr>
            <p:nvPr/>
          </p:nvGrpSpPr>
          <p:grpSpPr bwMode="auto">
            <a:xfrm>
              <a:off x="1533" y="2938"/>
              <a:ext cx="147" cy="315"/>
              <a:chOff x="2633" y="1868"/>
              <a:chExt cx="147" cy="315"/>
            </a:xfrm>
          </p:grpSpPr>
          <p:sp>
            <p:nvSpPr>
              <p:cNvPr id="25808" name="Freeform 208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809" name="Freeform 209"/>
              <p:cNvSpPr>
                <a:spLocks/>
              </p:cNvSpPr>
              <p:nvPr/>
            </p:nvSpPr>
            <p:spPr bwMode="auto">
              <a:xfrm>
                <a:off x="2633" y="1868"/>
                <a:ext cx="147" cy="315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0" y="297"/>
                  </a:cxn>
                  <a:cxn ang="0">
                    <a:pos x="94" y="315"/>
                  </a:cxn>
                  <a:cxn ang="0">
                    <a:pos x="147" y="19"/>
                  </a:cxn>
                  <a:cxn ang="0">
                    <a:pos x="53" y="0"/>
                  </a:cxn>
                </a:cxnLst>
                <a:rect l="0" t="0" r="r" b="b"/>
                <a:pathLst>
                  <a:path w="147" h="315">
                    <a:moveTo>
                      <a:pt x="53" y="0"/>
                    </a:moveTo>
                    <a:lnTo>
                      <a:pt x="0" y="297"/>
                    </a:lnTo>
                    <a:lnTo>
                      <a:pt x="94" y="315"/>
                    </a:lnTo>
                    <a:lnTo>
                      <a:pt x="147" y="19"/>
                    </a:lnTo>
                    <a:lnTo>
                      <a:pt x="53" y="0"/>
                    </a:lnTo>
                    <a:close/>
                  </a:path>
                </a:pathLst>
              </a:custGeom>
              <a:noFill/>
              <a:ln w="19050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810" name="Freeform 210"/>
            <p:cNvSpPr>
              <a:spLocks/>
            </p:cNvSpPr>
            <p:nvPr/>
          </p:nvSpPr>
          <p:spPr bwMode="auto">
            <a:xfrm>
              <a:off x="607" y="2732"/>
              <a:ext cx="1350" cy="325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2" y="12"/>
                </a:cxn>
                <a:cxn ang="0">
                  <a:pos x="180" y="68"/>
                </a:cxn>
                <a:cxn ang="0">
                  <a:pos x="239" y="74"/>
                </a:cxn>
                <a:cxn ang="0">
                  <a:pos x="281" y="180"/>
                </a:cxn>
                <a:cxn ang="0">
                  <a:pos x="313" y="191"/>
                </a:cxn>
                <a:cxn ang="0">
                  <a:pos x="345" y="213"/>
                </a:cxn>
                <a:cxn ang="0">
                  <a:pos x="383" y="258"/>
                </a:cxn>
                <a:cxn ang="0">
                  <a:pos x="404" y="252"/>
                </a:cxn>
                <a:cxn ang="0">
                  <a:pos x="420" y="247"/>
                </a:cxn>
                <a:cxn ang="0">
                  <a:pos x="441" y="302"/>
                </a:cxn>
                <a:cxn ang="0">
                  <a:pos x="457" y="308"/>
                </a:cxn>
                <a:cxn ang="0">
                  <a:pos x="537" y="297"/>
                </a:cxn>
                <a:cxn ang="0">
                  <a:pos x="558" y="319"/>
                </a:cxn>
                <a:cxn ang="0">
                  <a:pos x="590" y="297"/>
                </a:cxn>
                <a:cxn ang="0">
                  <a:pos x="670" y="275"/>
                </a:cxn>
                <a:cxn ang="0">
                  <a:pos x="733" y="297"/>
                </a:cxn>
                <a:cxn ang="0">
                  <a:pos x="776" y="263"/>
                </a:cxn>
                <a:cxn ang="0">
                  <a:pos x="866" y="269"/>
                </a:cxn>
                <a:cxn ang="0">
                  <a:pos x="914" y="235"/>
                </a:cxn>
                <a:cxn ang="0">
                  <a:pos x="962" y="168"/>
                </a:cxn>
                <a:cxn ang="0">
                  <a:pos x="1175" y="129"/>
                </a:cxn>
                <a:cxn ang="0">
                  <a:pos x="1265" y="79"/>
                </a:cxn>
                <a:cxn ang="0">
                  <a:pos x="1308" y="34"/>
                </a:cxn>
                <a:cxn ang="0">
                  <a:pos x="1350" y="18"/>
                </a:cxn>
              </a:cxnLst>
              <a:rect l="0" t="0" r="r" b="b"/>
              <a:pathLst>
                <a:path w="1350" h="325">
                  <a:moveTo>
                    <a:pt x="0" y="12"/>
                  </a:moveTo>
                  <a:cubicBezTo>
                    <a:pt x="18" y="11"/>
                    <a:pt x="93" y="0"/>
                    <a:pt x="122" y="12"/>
                  </a:cubicBezTo>
                  <a:cubicBezTo>
                    <a:pt x="130" y="16"/>
                    <a:pt x="163" y="64"/>
                    <a:pt x="180" y="68"/>
                  </a:cubicBezTo>
                  <a:cubicBezTo>
                    <a:pt x="200" y="72"/>
                    <a:pt x="220" y="71"/>
                    <a:pt x="239" y="74"/>
                  </a:cubicBezTo>
                  <a:cubicBezTo>
                    <a:pt x="262" y="105"/>
                    <a:pt x="269" y="143"/>
                    <a:pt x="281" y="180"/>
                  </a:cubicBezTo>
                  <a:cubicBezTo>
                    <a:pt x="285" y="191"/>
                    <a:pt x="303" y="187"/>
                    <a:pt x="313" y="191"/>
                  </a:cubicBezTo>
                  <a:cubicBezTo>
                    <a:pt x="325" y="195"/>
                    <a:pt x="345" y="213"/>
                    <a:pt x="345" y="213"/>
                  </a:cubicBezTo>
                  <a:cubicBezTo>
                    <a:pt x="353" y="242"/>
                    <a:pt x="354" y="250"/>
                    <a:pt x="383" y="258"/>
                  </a:cubicBezTo>
                  <a:cubicBezTo>
                    <a:pt x="390" y="256"/>
                    <a:pt x="396" y="254"/>
                    <a:pt x="404" y="252"/>
                  </a:cubicBezTo>
                  <a:cubicBezTo>
                    <a:pt x="409" y="251"/>
                    <a:pt x="415" y="244"/>
                    <a:pt x="420" y="247"/>
                  </a:cubicBezTo>
                  <a:cubicBezTo>
                    <a:pt x="426" y="251"/>
                    <a:pt x="441" y="302"/>
                    <a:pt x="441" y="302"/>
                  </a:cubicBezTo>
                  <a:cubicBezTo>
                    <a:pt x="443" y="308"/>
                    <a:pt x="452" y="306"/>
                    <a:pt x="457" y="308"/>
                  </a:cubicBezTo>
                  <a:cubicBezTo>
                    <a:pt x="493" y="293"/>
                    <a:pt x="496" y="291"/>
                    <a:pt x="537" y="297"/>
                  </a:cubicBezTo>
                  <a:cubicBezTo>
                    <a:pt x="539" y="306"/>
                    <a:pt x="541" y="325"/>
                    <a:pt x="558" y="319"/>
                  </a:cubicBezTo>
                  <a:cubicBezTo>
                    <a:pt x="570" y="315"/>
                    <a:pt x="590" y="297"/>
                    <a:pt x="590" y="297"/>
                  </a:cubicBezTo>
                  <a:cubicBezTo>
                    <a:pt x="614" y="259"/>
                    <a:pt x="621" y="270"/>
                    <a:pt x="670" y="275"/>
                  </a:cubicBezTo>
                  <a:cubicBezTo>
                    <a:pt x="695" y="314"/>
                    <a:pt x="686" y="312"/>
                    <a:pt x="733" y="297"/>
                  </a:cubicBezTo>
                  <a:cubicBezTo>
                    <a:pt x="751" y="284"/>
                    <a:pt x="756" y="270"/>
                    <a:pt x="776" y="263"/>
                  </a:cubicBezTo>
                  <a:cubicBezTo>
                    <a:pt x="816" y="272"/>
                    <a:pt x="821" y="275"/>
                    <a:pt x="866" y="269"/>
                  </a:cubicBezTo>
                  <a:cubicBezTo>
                    <a:pt x="884" y="257"/>
                    <a:pt x="894" y="242"/>
                    <a:pt x="914" y="235"/>
                  </a:cubicBezTo>
                  <a:cubicBezTo>
                    <a:pt x="934" y="214"/>
                    <a:pt x="939" y="188"/>
                    <a:pt x="962" y="168"/>
                  </a:cubicBezTo>
                  <a:cubicBezTo>
                    <a:pt x="1015" y="122"/>
                    <a:pt x="1120" y="131"/>
                    <a:pt x="1175" y="129"/>
                  </a:cubicBezTo>
                  <a:cubicBezTo>
                    <a:pt x="1203" y="110"/>
                    <a:pt x="1233" y="90"/>
                    <a:pt x="1265" y="79"/>
                  </a:cubicBezTo>
                  <a:cubicBezTo>
                    <a:pt x="1280" y="64"/>
                    <a:pt x="1289" y="44"/>
                    <a:pt x="1308" y="34"/>
                  </a:cubicBezTo>
                  <a:cubicBezTo>
                    <a:pt x="1322" y="27"/>
                    <a:pt x="1339" y="30"/>
                    <a:pt x="1350" y="18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Freeform 211"/>
            <p:cNvSpPr>
              <a:spLocks/>
            </p:cNvSpPr>
            <p:nvPr/>
          </p:nvSpPr>
          <p:spPr bwMode="auto">
            <a:xfrm>
              <a:off x="745" y="2280"/>
              <a:ext cx="1212" cy="80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85" y="23"/>
                </a:cxn>
                <a:cxn ang="0">
                  <a:pos x="90" y="40"/>
                </a:cxn>
                <a:cxn ang="0">
                  <a:pos x="101" y="56"/>
                </a:cxn>
                <a:cxn ang="0">
                  <a:pos x="133" y="90"/>
                </a:cxn>
                <a:cxn ang="0">
                  <a:pos x="154" y="140"/>
                </a:cxn>
                <a:cxn ang="0">
                  <a:pos x="266" y="269"/>
                </a:cxn>
                <a:cxn ang="0">
                  <a:pos x="292" y="313"/>
                </a:cxn>
                <a:cxn ang="0">
                  <a:pos x="335" y="324"/>
                </a:cxn>
                <a:cxn ang="0">
                  <a:pos x="351" y="358"/>
                </a:cxn>
                <a:cxn ang="0">
                  <a:pos x="409" y="330"/>
                </a:cxn>
                <a:cxn ang="0">
                  <a:pos x="425" y="313"/>
                </a:cxn>
                <a:cxn ang="0">
                  <a:pos x="468" y="308"/>
                </a:cxn>
                <a:cxn ang="0">
                  <a:pos x="516" y="330"/>
                </a:cxn>
                <a:cxn ang="0">
                  <a:pos x="585" y="285"/>
                </a:cxn>
                <a:cxn ang="0">
                  <a:pos x="643" y="330"/>
                </a:cxn>
                <a:cxn ang="0">
                  <a:pos x="691" y="347"/>
                </a:cxn>
                <a:cxn ang="0">
                  <a:pos x="712" y="369"/>
                </a:cxn>
                <a:cxn ang="0">
                  <a:pos x="734" y="403"/>
                </a:cxn>
                <a:cxn ang="0">
                  <a:pos x="750" y="397"/>
                </a:cxn>
                <a:cxn ang="0">
                  <a:pos x="782" y="464"/>
                </a:cxn>
                <a:cxn ang="0">
                  <a:pos x="829" y="565"/>
                </a:cxn>
                <a:cxn ang="0">
                  <a:pos x="899" y="593"/>
                </a:cxn>
                <a:cxn ang="0">
                  <a:pos x="968" y="632"/>
                </a:cxn>
                <a:cxn ang="0">
                  <a:pos x="989" y="654"/>
                </a:cxn>
                <a:cxn ang="0">
                  <a:pos x="1047" y="687"/>
                </a:cxn>
                <a:cxn ang="0">
                  <a:pos x="1101" y="727"/>
                </a:cxn>
                <a:cxn ang="0">
                  <a:pos x="1148" y="743"/>
                </a:cxn>
                <a:cxn ang="0">
                  <a:pos x="1196" y="794"/>
                </a:cxn>
                <a:cxn ang="0">
                  <a:pos x="1212" y="805"/>
                </a:cxn>
              </a:cxnLst>
              <a:rect l="0" t="0" r="r" b="b"/>
              <a:pathLst>
                <a:path w="1212" h="805">
                  <a:moveTo>
                    <a:pt x="0" y="6"/>
                  </a:moveTo>
                  <a:cubicBezTo>
                    <a:pt x="12" y="7"/>
                    <a:pt x="67" y="0"/>
                    <a:pt x="85" y="23"/>
                  </a:cubicBezTo>
                  <a:cubicBezTo>
                    <a:pt x="88" y="28"/>
                    <a:pt x="88" y="34"/>
                    <a:pt x="90" y="40"/>
                  </a:cubicBezTo>
                  <a:cubicBezTo>
                    <a:pt x="93" y="46"/>
                    <a:pt x="97" y="51"/>
                    <a:pt x="101" y="56"/>
                  </a:cubicBezTo>
                  <a:cubicBezTo>
                    <a:pt x="111" y="68"/>
                    <a:pt x="133" y="90"/>
                    <a:pt x="133" y="90"/>
                  </a:cubicBezTo>
                  <a:cubicBezTo>
                    <a:pt x="145" y="130"/>
                    <a:pt x="137" y="114"/>
                    <a:pt x="154" y="140"/>
                  </a:cubicBezTo>
                  <a:cubicBezTo>
                    <a:pt x="161" y="292"/>
                    <a:pt x="133" y="260"/>
                    <a:pt x="266" y="269"/>
                  </a:cubicBezTo>
                  <a:cubicBezTo>
                    <a:pt x="278" y="308"/>
                    <a:pt x="267" y="296"/>
                    <a:pt x="292" y="313"/>
                  </a:cubicBezTo>
                  <a:cubicBezTo>
                    <a:pt x="304" y="350"/>
                    <a:pt x="286" y="313"/>
                    <a:pt x="335" y="324"/>
                  </a:cubicBezTo>
                  <a:cubicBezTo>
                    <a:pt x="342" y="326"/>
                    <a:pt x="349" y="352"/>
                    <a:pt x="351" y="358"/>
                  </a:cubicBezTo>
                  <a:cubicBezTo>
                    <a:pt x="372" y="352"/>
                    <a:pt x="392" y="345"/>
                    <a:pt x="409" y="330"/>
                  </a:cubicBezTo>
                  <a:cubicBezTo>
                    <a:pt x="415" y="325"/>
                    <a:pt x="418" y="316"/>
                    <a:pt x="425" y="313"/>
                  </a:cubicBezTo>
                  <a:cubicBezTo>
                    <a:pt x="439" y="308"/>
                    <a:pt x="454" y="310"/>
                    <a:pt x="468" y="308"/>
                  </a:cubicBezTo>
                  <a:cubicBezTo>
                    <a:pt x="492" y="299"/>
                    <a:pt x="502" y="308"/>
                    <a:pt x="516" y="330"/>
                  </a:cubicBezTo>
                  <a:cubicBezTo>
                    <a:pt x="541" y="321"/>
                    <a:pt x="560" y="299"/>
                    <a:pt x="585" y="285"/>
                  </a:cubicBezTo>
                  <a:cubicBezTo>
                    <a:pt x="612" y="295"/>
                    <a:pt x="621" y="314"/>
                    <a:pt x="643" y="330"/>
                  </a:cubicBezTo>
                  <a:cubicBezTo>
                    <a:pt x="662" y="359"/>
                    <a:pt x="660" y="363"/>
                    <a:pt x="691" y="347"/>
                  </a:cubicBezTo>
                  <a:cubicBezTo>
                    <a:pt x="718" y="357"/>
                    <a:pt x="700" y="345"/>
                    <a:pt x="712" y="369"/>
                  </a:cubicBezTo>
                  <a:cubicBezTo>
                    <a:pt x="718" y="381"/>
                    <a:pt x="734" y="403"/>
                    <a:pt x="734" y="403"/>
                  </a:cubicBezTo>
                  <a:cubicBezTo>
                    <a:pt x="739" y="401"/>
                    <a:pt x="744" y="395"/>
                    <a:pt x="750" y="397"/>
                  </a:cubicBezTo>
                  <a:cubicBezTo>
                    <a:pt x="758" y="401"/>
                    <a:pt x="776" y="454"/>
                    <a:pt x="782" y="464"/>
                  </a:cubicBezTo>
                  <a:cubicBezTo>
                    <a:pt x="807" y="512"/>
                    <a:pt x="813" y="512"/>
                    <a:pt x="829" y="565"/>
                  </a:cubicBezTo>
                  <a:cubicBezTo>
                    <a:pt x="836" y="586"/>
                    <a:pt x="883" y="589"/>
                    <a:pt x="899" y="593"/>
                  </a:cubicBezTo>
                  <a:cubicBezTo>
                    <a:pt x="938" y="618"/>
                    <a:pt x="916" y="604"/>
                    <a:pt x="968" y="632"/>
                  </a:cubicBezTo>
                  <a:cubicBezTo>
                    <a:pt x="976" y="637"/>
                    <a:pt x="982" y="647"/>
                    <a:pt x="989" y="654"/>
                  </a:cubicBezTo>
                  <a:cubicBezTo>
                    <a:pt x="1002" y="666"/>
                    <a:pt x="1037" y="683"/>
                    <a:pt x="1047" y="687"/>
                  </a:cubicBezTo>
                  <a:cubicBezTo>
                    <a:pt x="1067" y="698"/>
                    <a:pt x="1081" y="717"/>
                    <a:pt x="1101" y="727"/>
                  </a:cubicBezTo>
                  <a:cubicBezTo>
                    <a:pt x="1116" y="734"/>
                    <a:pt x="1148" y="743"/>
                    <a:pt x="1148" y="743"/>
                  </a:cubicBezTo>
                  <a:cubicBezTo>
                    <a:pt x="1162" y="764"/>
                    <a:pt x="1178" y="777"/>
                    <a:pt x="1196" y="794"/>
                  </a:cubicBezTo>
                  <a:cubicBezTo>
                    <a:pt x="1201" y="798"/>
                    <a:pt x="1212" y="805"/>
                    <a:pt x="1212" y="80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Freeform 212"/>
            <p:cNvSpPr>
              <a:spLocks/>
            </p:cNvSpPr>
            <p:nvPr/>
          </p:nvSpPr>
          <p:spPr bwMode="auto">
            <a:xfrm>
              <a:off x="835" y="2549"/>
              <a:ext cx="75" cy="251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32" y="39"/>
                </a:cxn>
                <a:cxn ang="0">
                  <a:pos x="11" y="162"/>
                </a:cxn>
                <a:cxn ang="0">
                  <a:pos x="0" y="251"/>
                </a:cxn>
              </a:cxnLst>
              <a:rect l="0" t="0" r="r" b="b"/>
              <a:pathLst>
                <a:path w="75" h="251">
                  <a:moveTo>
                    <a:pt x="75" y="0"/>
                  </a:moveTo>
                  <a:cubicBezTo>
                    <a:pt x="44" y="6"/>
                    <a:pt x="41" y="9"/>
                    <a:pt x="32" y="39"/>
                  </a:cubicBezTo>
                  <a:cubicBezTo>
                    <a:pt x="25" y="164"/>
                    <a:pt x="32" y="94"/>
                    <a:pt x="11" y="162"/>
                  </a:cubicBezTo>
                  <a:cubicBezTo>
                    <a:pt x="14" y="187"/>
                    <a:pt x="28" y="236"/>
                    <a:pt x="0" y="25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Freeform 213"/>
            <p:cNvSpPr>
              <a:spLocks/>
            </p:cNvSpPr>
            <p:nvPr/>
          </p:nvSpPr>
          <p:spPr bwMode="auto">
            <a:xfrm>
              <a:off x="1250" y="2599"/>
              <a:ext cx="48" cy="41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72"/>
                </a:cxn>
                <a:cxn ang="0">
                  <a:pos x="21" y="117"/>
                </a:cxn>
                <a:cxn ang="0">
                  <a:pos x="5" y="229"/>
                </a:cxn>
                <a:cxn ang="0">
                  <a:pos x="11" y="257"/>
                </a:cxn>
                <a:cxn ang="0">
                  <a:pos x="21" y="274"/>
                </a:cxn>
                <a:cxn ang="0">
                  <a:pos x="0" y="296"/>
                </a:cxn>
                <a:cxn ang="0">
                  <a:pos x="5" y="352"/>
                </a:cxn>
                <a:cxn ang="0">
                  <a:pos x="48" y="419"/>
                </a:cxn>
              </a:cxnLst>
              <a:rect l="0" t="0" r="r" b="b"/>
              <a:pathLst>
                <a:path w="48" h="419">
                  <a:moveTo>
                    <a:pt x="5" y="0"/>
                  </a:moveTo>
                  <a:cubicBezTo>
                    <a:pt x="7" y="24"/>
                    <a:pt x="7" y="49"/>
                    <a:pt x="11" y="72"/>
                  </a:cubicBezTo>
                  <a:cubicBezTo>
                    <a:pt x="13" y="88"/>
                    <a:pt x="21" y="117"/>
                    <a:pt x="21" y="117"/>
                  </a:cubicBezTo>
                  <a:cubicBezTo>
                    <a:pt x="17" y="154"/>
                    <a:pt x="17" y="193"/>
                    <a:pt x="5" y="229"/>
                  </a:cubicBezTo>
                  <a:cubicBezTo>
                    <a:pt x="7" y="238"/>
                    <a:pt x="7" y="248"/>
                    <a:pt x="11" y="257"/>
                  </a:cubicBezTo>
                  <a:cubicBezTo>
                    <a:pt x="13" y="263"/>
                    <a:pt x="23" y="267"/>
                    <a:pt x="21" y="274"/>
                  </a:cubicBezTo>
                  <a:cubicBezTo>
                    <a:pt x="19" y="284"/>
                    <a:pt x="7" y="288"/>
                    <a:pt x="0" y="296"/>
                  </a:cubicBezTo>
                  <a:cubicBezTo>
                    <a:pt x="5" y="318"/>
                    <a:pt x="13" y="329"/>
                    <a:pt x="5" y="352"/>
                  </a:cubicBezTo>
                  <a:cubicBezTo>
                    <a:pt x="11" y="378"/>
                    <a:pt x="23" y="406"/>
                    <a:pt x="48" y="419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Freeform 214"/>
            <p:cNvSpPr>
              <a:spLocks/>
            </p:cNvSpPr>
            <p:nvPr/>
          </p:nvSpPr>
          <p:spPr bwMode="auto">
            <a:xfrm>
              <a:off x="1792" y="2727"/>
              <a:ext cx="128" cy="341"/>
            </a:xfrm>
            <a:custGeom>
              <a:avLst/>
              <a:gdLst/>
              <a:ahLst/>
              <a:cxnLst>
                <a:cxn ang="0">
                  <a:pos x="0" y="129"/>
                </a:cxn>
                <a:cxn ang="0">
                  <a:pos x="32" y="73"/>
                </a:cxn>
                <a:cxn ang="0">
                  <a:pos x="75" y="0"/>
                </a:cxn>
                <a:cxn ang="0">
                  <a:pos x="117" y="67"/>
                </a:cxn>
                <a:cxn ang="0">
                  <a:pos x="112" y="95"/>
                </a:cxn>
                <a:cxn ang="0">
                  <a:pos x="101" y="129"/>
                </a:cxn>
                <a:cxn ang="0">
                  <a:pos x="123" y="313"/>
                </a:cxn>
                <a:cxn ang="0">
                  <a:pos x="128" y="341"/>
                </a:cxn>
              </a:cxnLst>
              <a:rect l="0" t="0" r="r" b="b"/>
              <a:pathLst>
                <a:path w="128" h="341">
                  <a:moveTo>
                    <a:pt x="0" y="129"/>
                  </a:moveTo>
                  <a:cubicBezTo>
                    <a:pt x="11" y="111"/>
                    <a:pt x="24" y="92"/>
                    <a:pt x="32" y="73"/>
                  </a:cubicBezTo>
                  <a:cubicBezTo>
                    <a:pt x="46" y="42"/>
                    <a:pt x="42" y="12"/>
                    <a:pt x="75" y="0"/>
                  </a:cubicBezTo>
                  <a:cubicBezTo>
                    <a:pt x="107" y="11"/>
                    <a:pt x="108" y="37"/>
                    <a:pt x="117" y="67"/>
                  </a:cubicBezTo>
                  <a:cubicBezTo>
                    <a:pt x="115" y="76"/>
                    <a:pt x="115" y="86"/>
                    <a:pt x="112" y="95"/>
                  </a:cubicBezTo>
                  <a:cubicBezTo>
                    <a:pt x="109" y="106"/>
                    <a:pt x="101" y="129"/>
                    <a:pt x="101" y="129"/>
                  </a:cubicBezTo>
                  <a:cubicBezTo>
                    <a:pt x="103" y="172"/>
                    <a:pt x="92" y="265"/>
                    <a:pt x="123" y="313"/>
                  </a:cubicBezTo>
                  <a:cubicBezTo>
                    <a:pt x="125" y="322"/>
                    <a:pt x="128" y="341"/>
                    <a:pt x="128" y="341"/>
                  </a:cubicBezTo>
                </a:path>
              </a:pathLst>
            </a:custGeom>
            <a:noFill/>
            <a:ln w="1905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Freeform 215"/>
            <p:cNvSpPr>
              <a:spLocks/>
            </p:cNvSpPr>
            <p:nvPr/>
          </p:nvSpPr>
          <p:spPr bwMode="auto">
            <a:xfrm>
              <a:off x="696" y="2747"/>
              <a:ext cx="56" cy="98"/>
            </a:xfrm>
            <a:custGeom>
              <a:avLst/>
              <a:gdLst/>
              <a:ahLst/>
              <a:cxnLst>
                <a:cxn ang="0">
                  <a:pos x="54" y="98"/>
                </a:cxn>
                <a:cxn ang="0">
                  <a:pos x="12" y="31"/>
                </a:cxn>
                <a:cxn ang="0">
                  <a:pos x="6" y="8"/>
                </a:cxn>
                <a:cxn ang="0">
                  <a:pos x="38" y="36"/>
                </a:cxn>
                <a:cxn ang="0">
                  <a:pos x="54" y="25"/>
                </a:cxn>
              </a:cxnLst>
              <a:rect l="0" t="0" r="r" b="b"/>
              <a:pathLst>
                <a:path w="56" h="98">
                  <a:moveTo>
                    <a:pt x="54" y="98"/>
                  </a:moveTo>
                  <a:cubicBezTo>
                    <a:pt x="39" y="73"/>
                    <a:pt x="32" y="52"/>
                    <a:pt x="12" y="31"/>
                  </a:cubicBezTo>
                  <a:cubicBezTo>
                    <a:pt x="10" y="23"/>
                    <a:pt x="0" y="12"/>
                    <a:pt x="6" y="8"/>
                  </a:cubicBezTo>
                  <a:cubicBezTo>
                    <a:pt x="19" y="0"/>
                    <a:pt x="35" y="31"/>
                    <a:pt x="38" y="36"/>
                  </a:cubicBezTo>
                  <a:cubicBezTo>
                    <a:pt x="56" y="30"/>
                    <a:pt x="54" y="36"/>
                    <a:pt x="54" y="2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Freeform 216"/>
            <p:cNvSpPr>
              <a:spLocks/>
            </p:cNvSpPr>
            <p:nvPr/>
          </p:nvSpPr>
          <p:spPr bwMode="auto">
            <a:xfrm>
              <a:off x="956" y="2923"/>
              <a:ext cx="71" cy="128"/>
            </a:xfrm>
            <a:custGeom>
              <a:avLst/>
              <a:gdLst/>
              <a:ahLst/>
              <a:cxnLst>
                <a:cxn ang="0">
                  <a:pos x="23" y="128"/>
                </a:cxn>
                <a:cxn ang="0">
                  <a:pos x="49" y="0"/>
                </a:cxn>
                <a:cxn ang="0">
                  <a:pos x="71" y="22"/>
                </a:cxn>
                <a:cxn ang="0">
                  <a:pos x="65" y="44"/>
                </a:cxn>
                <a:cxn ang="0">
                  <a:pos x="60" y="61"/>
                </a:cxn>
              </a:cxnLst>
              <a:rect l="0" t="0" r="r" b="b"/>
              <a:pathLst>
                <a:path w="71" h="128">
                  <a:moveTo>
                    <a:pt x="23" y="128"/>
                  </a:moveTo>
                  <a:cubicBezTo>
                    <a:pt x="37" y="83"/>
                    <a:pt x="0" y="17"/>
                    <a:pt x="49" y="0"/>
                  </a:cubicBezTo>
                  <a:cubicBezTo>
                    <a:pt x="63" y="5"/>
                    <a:pt x="71" y="3"/>
                    <a:pt x="71" y="22"/>
                  </a:cubicBezTo>
                  <a:cubicBezTo>
                    <a:pt x="71" y="30"/>
                    <a:pt x="67" y="37"/>
                    <a:pt x="65" y="44"/>
                  </a:cubicBezTo>
                  <a:cubicBezTo>
                    <a:pt x="64" y="50"/>
                    <a:pt x="60" y="61"/>
                    <a:pt x="60" y="6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Freeform 217"/>
            <p:cNvSpPr>
              <a:spLocks/>
            </p:cNvSpPr>
            <p:nvPr/>
          </p:nvSpPr>
          <p:spPr bwMode="auto">
            <a:xfrm>
              <a:off x="1232" y="3025"/>
              <a:ext cx="69" cy="72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7" y="9"/>
                </a:cxn>
                <a:cxn ang="0">
                  <a:pos x="45" y="32"/>
                </a:cxn>
                <a:cxn ang="0">
                  <a:pos x="66" y="37"/>
                </a:cxn>
                <a:cxn ang="0">
                  <a:pos x="66" y="9"/>
                </a:cxn>
              </a:cxnLst>
              <a:rect l="0" t="0" r="r" b="b"/>
              <a:pathLst>
                <a:path w="69" h="72">
                  <a:moveTo>
                    <a:pt x="2" y="37"/>
                  </a:moveTo>
                  <a:cubicBezTo>
                    <a:pt x="4" y="28"/>
                    <a:pt x="0" y="15"/>
                    <a:pt x="7" y="9"/>
                  </a:cubicBezTo>
                  <a:cubicBezTo>
                    <a:pt x="19" y="0"/>
                    <a:pt x="41" y="28"/>
                    <a:pt x="45" y="32"/>
                  </a:cubicBezTo>
                  <a:cubicBezTo>
                    <a:pt x="47" y="37"/>
                    <a:pt x="52" y="72"/>
                    <a:pt x="66" y="37"/>
                  </a:cubicBezTo>
                  <a:cubicBezTo>
                    <a:pt x="69" y="29"/>
                    <a:pt x="66" y="19"/>
                    <a:pt x="66" y="9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8" name="Freeform 218"/>
            <p:cNvSpPr>
              <a:spLocks/>
            </p:cNvSpPr>
            <p:nvPr/>
          </p:nvSpPr>
          <p:spPr bwMode="auto">
            <a:xfrm>
              <a:off x="1383" y="2979"/>
              <a:ext cx="124" cy="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80" y="44"/>
                </a:cxn>
                <a:cxn ang="0">
                  <a:pos x="106" y="16"/>
                </a:cxn>
                <a:cxn ang="0">
                  <a:pos x="117" y="50"/>
                </a:cxn>
                <a:cxn ang="0">
                  <a:pos x="112" y="0"/>
                </a:cxn>
              </a:cxnLst>
              <a:rect l="0" t="0" r="r" b="b"/>
              <a:pathLst>
                <a:path w="124" h="72">
                  <a:moveTo>
                    <a:pt x="0" y="72"/>
                  </a:moveTo>
                  <a:cubicBezTo>
                    <a:pt x="29" y="62"/>
                    <a:pt x="55" y="62"/>
                    <a:pt x="80" y="44"/>
                  </a:cubicBezTo>
                  <a:cubicBezTo>
                    <a:pt x="80" y="44"/>
                    <a:pt x="98" y="10"/>
                    <a:pt x="106" y="16"/>
                  </a:cubicBezTo>
                  <a:cubicBezTo>
                    <a:pt x="115" y="24"/>
                    <a:pt x="117" y="50"/>
                    <a:pt x="117" y="50"/>
                  </a:cubicBezTo>
                  <a:cubicBezTo>
                    <a:pt x="124" y="30"/>
                    <a:pt x="121" y="18"/>
                    <a:pt x="112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9" name="Freeform 219"/>
            <p:cNvSpPr>
              <a:spLocks/>
            </p:cNvSpPr>
            <p:nvPr/>
          </p:nvSpPr>
          <p:spPr bwMode="auto">
            <a:xfrm>
              <a:off x="1511" y="2873"/>
              <a:ext cx="148" cy="108"/>
            </a:xfrm>
            <a:custGeom>
              <a:avLst/>
              <a:gdLst/>
              <a:ahLst/>
              <a:cxnLst>
                <a:cxn ang="0">
                  <a:pos x="122" y="83"/>
                </a:cxn>
                <a:cxn ang="0">
                  <a:pos x="37" y="33"/>
                </a:cxn>
                <a:cxn ang="0">
                  <a:pos x="26" y="67"/>
                </a:cxn>
                <a:cxn ang="0">
                  <a:pos x="31" y="100"/>
                </a:cxn>
                <a:cxn ang="0">
                  <a:pos x="0" y="100"/>
                </a:cxn>
              </a:cxnLst>
              <a:rect l="0" t="0" r="r" b="b"/>
              <a:pathLst>
                <a:path w="148" h="108">
                  <a:moveTo>
                    <a:pt x="122" y="83"/>
                  </a:moveTo>
                  <a:cubicBezTo>
                    <a:pt x="148" y="0"/>
                    <a:pt x="105" y="29"/>
                    <a:pt x="37" y="33"/>
                  </a:cubicBezTo>
                  <a:cubicBezTo>
                    <a:pt x="33" y="44"/>
                    <a:pt x="29" y="55"/>
                    <a:pt x="26" y="67"/>
                  </a:cubicBezTo>
                  <a:cubicBezTo>
                    <a:pt x="23" y="77"/>
                    <a:pt x="38" y="92"/>
                    <a:pt x="31" y="100"/>
                  </a:cubicBezTo>
                  <a:cubicBezTo>
                    <a:pt x="25" y="108"/>
                    <a:pt x="10" y="100"/>
                    <a:pt x="0" y="10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0" name="Freeform 220"/>
            <p:cNvSpPr>
              <a:spLocks/>
            </p:cNvSpPr>
            <p:nvPr/>
          </p:nvSpPr>
          <p:spPr bwMode="auto">
            <a:xfrm>
              <a:off x="878" y="2873"/>
              <a:ext cx="143" cy="44"/>
            </a:xfrm>
            <a:custGeom>
              <a:avLst/>
              <a:gdLst/>
              <a:ahLst/>
              <a:cxnLst>
                <a:cxn ang="0">
                  <a:pos x="143" y="0"/>
                </a:cxn>
                <a:cxn ang="0">
                  <a:pos x="101" y="33"/>
                </a:cxn>
                <a:cxn ang="0">
                  <a:pos x="74" y="11"/>
                </a:cxn>
                <a:cxn ang="0">
                  <a:pos x="37" y="0"/>
                </a:cxn>
                <a:cxn ang="0">
                  <a:pos x="0" y="27"/>
                </a:cxn>
              </a:cxnLst>
              <a:rect l="0" t="0" r="r" b="b"/>
              <a:pathLst>
                <a:path w="143" h="44">
                  <a:moveTo>
                    <a:pt x="143" y="0"/>
                  </a:moveTo>
                  <a:cubicBezTo>
                    <a:pt x="135" y="25"/>
                    <a:pt x="125" y="27"/>
                    <a:pt x="101" y="33"/>
                  </a:cubicBezTo>
                  <a:cubicBezTo>
                    <a:pt x="49" y="15"/>
                    <a:pt x="122" y="44"/>
                    <a:pt x="74" y="11"/>
                  </a:cubicBezTo>
                  <a:cubicBezTo>
                    <a:pt x="64" y="3"/>
                    <a:pt x="49" y="4"/>
                    <a:pt x="37" y="0"/>
                  </a:cubicBezTo>
                  <a:cubicBezTo>
                    <a:pt x="14" y="7"/>
                    <a:pt x="19" y="18"/>
                    <a:pt x="0" y="27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1" name="Freeform 221"/>
            <p:cNvSpPr>
              <a:spLocks/>
            </p:cNvSpPr>
            <p:nvPr/>
          </p:nvSpPr>
          <p:spPr bwMode="auto">
            <a:xfrm>
              <a:off x="968" y="2515"/>
              <a:ext cx="41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11"/>
                </a:cxn>
                <a:cxn ang="0">
                  <a:pos x="37" y="17"/>
                </a:cxn>
                <a:cxn ang="0">
                  <a:pos x="27" y="89"/>
                </a:cxn>
                <a:cxn ang="0">
                  <a:pos x="11" y="34"/>
                </a:cxn>
              </a:cxnLst>
              <a:rect l="0" t="0" r="r" b="b"/>
              <a:pathLst>
                <a:path w="41" h="89">
                  <a:moveTo>
                    <a:pt x="0" y="0"/>
                  </a:moveTo>
                  <a:cubicBezTo>
                    <a:pt x="6" y="4"/>
                    <a:pt x="10" y="8"/>
                    <a:pt x="16" y="11"/>
                  </a:cubicBezTo>
                  <a:cubicBezTo>
                    <a:pt x="23" y="14"/>
                    <a:pt x="35" y="9"/>
                    <a:pt x="37" y="17"/>
                  </a:cubicBezTo>
                  <a:cubicBezTo>
                    <a:pt x="41" y="31"/>
                    <a:pt x="31" y="71"/>
                    <a:pt x="27" y="89"/>
                  </a:cubicBezTo>
                  <a:cubicBezTo>
                    <a:pt x="22" y="75"/>
                    <a:pt x="11" y="51"/>
                    <a:pt x="11" y="34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2" name="Freeform 222"/>
            <p:cNvSpPr>
              <a:spLocks/>
            </p:cNvSpPr>
            <p:nvPr/>
          </p:nvSpPr>
          <p:spPr bwMode="auto">
            <a:xfrm>
              <a:off x="1061" y="2537"/>
              <a:ext cx="45" cy="13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30" y="17"/>
                </a:cxn>
                <a:cxn ang="0">
                  <a:pos x="14" y="84"/>
                </a:cxn>
                <a:cxn ang="0">
                  <a:pos x="3" y="129"/>
                </a:cxn>
                <a:cxn ang="0">
                  <a:pos x="24" y="123"/>
                </a:cxn>
                <a:cxn ang="0">
                  <a:pos x="45" y="101"/>
                </a:cxn>
              </a:cxnLst>
              <a:rect l="0" t="0" r="r" b="b"/>
              <a:pathLst>
                <a:path w="45" h="135">
                  <a:moveTo>
                    <a:pt x="35" y="0"/>
                  </a:moveTo>
                  <a:cubicBezTo>
                    <a:pt x="33" y="6"/>
                    <a:pt x="31" y="12"/>
                    <a:pt x="30" y="17"/>
                  </a:cubicBezTo>
                  <a:cubicBezTo>
                    <a:pt x="24" y="39"/>
                    <a:pt x="20" y="63"/>
                    <a:pt x="14" y="84"/>
                  </a:cubicBezTo>
                  <a:cubicBezTo>
                    <a:pt x="11" y="92"/>
                    <a:pt x="0" y="125"/>
                    <a:pt x="3" y="129"/>
                  </a:cubicBezTo>
                  <a:cubicBezTo>
                    <a:pt x="8" y="135"/>
                    <a:pt x="17" y="125"/>
                    <a:pt x="24" y="123"/>
                  </a:cubicBezTo>
                  <a:cubicBezTo>
                    <a:pt x="37" y="103"/>
                    <a:pt x="29" y="109"/>
                    <a:pt x="45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3" name="Freeform 223"/>
            <p:cNvSpPr>
              <a:spLocks/>
            </p:cNvSpPr>
            <p:nvPr/>
          </p:nvSpPr>
          <p:spPr bwMode="auto">
            <a:xfrm>
              <a:off x="1419" y="2483"/>
              <a:ext cx="59" cy="206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21" y="67"/>
                </a:cxn>
                <a:cxn ang="0">
                  <a:pos x="0" y="157"/>
                </a:cxn>
                <a:cxn ang="0">
                  <a:pos x="32" y="151"/>
                </a:cxn>
                <a:cxn ang="0">
                  <a:pos x="43" y="101"/>
                </a:cxn>
              </a:cxnLst>
              <a:rect l="0" t="0" r="r" b="b"/>
              <a:pathLst>
                <a:path w="59" h="206">
                  <a:moveTo>
                    <a:pt x="59" y="0"/>
                  </a:moveTo>
                  <a:cubicBezTo>
                    <a:pt x="39" y="21"/>
                    <a:pt x="36" y="44"/>
                    <a:pt x="21" y="67"/>
                  </a:cubicBezTo>
                  <a:cubicBezTo>
                    <a:pt x="14" y="98"/>
                    <a:pt x="9" y="128"/>
                    <a:pt x="0" y="157"/>
                  </a:cubicBezTo>
                  <a:cubicBezTo>
                    <a:pt x="9" y="206"/>
                    <a:pt x="7" y="177"/>
                    <a:pt x="32" y="151"/>
                  </a:cubicBezTo>
                  <a:cubicBezTo>
                    <a:pt x="45" y="112"/>
                    <a:pt x="43" y="130"/>
                    <a:pt x="43" y="101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4" name="Freeform 224"/>
            <p:cNvSpPr>
              <a:spLocks/>
            </p:cNvSpPr>
            <p:nvPr/>
          </p:nvSpPr>
          <p:spPr bwMode="auto">
            <a:xfrm>
              <a:off x="1670" y="2811"/>
              <a:ext cx="7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106"/>
                </a:cxn>
                <a:cxn ang="0">
                  <a:pos x="64" y="56"/>
                </a:cxn>
              </a:cxnLst>
              <a:rect l="0" t="0" r="r" b="b"/>
              <a:pathLst>
                <a:path w="77" h="115">
                  <a:moveTo>
                    <a:pt x="0" y="0"/>
                  </a:moveTo>
                  <a:cubicBezTo>
                    <a:pt x="9" y="58"/>
                    <a:pt x="18" y="74"/>
                    <a:pt x="64" y="106"/>
                  </a:cubicBezTo>
                  <a:cubicBezTo>
                    <a:pt x="77" y="115"/>
                    <a:pt x="64" y="73"/>
                    <a:pt x="64" y="56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5" name="Freeform 225"/>
            <p:cNvSpPr>
              <a:spLocks/>
            </p:cNvSpPr>
            <p:nvPr/>
          </p:nvSpPr>
          <p:spPr bwMode="auto">
            <a:xfrm>
              <a:off x="803" y="2234"/>
              <a:ext cx="64" cy="181"/>
            </a:xfrm>
            <a:custGeom>
              <a:avLst/>
              <a:gdLst/>
              <a:ahLst/>
              <a:cxnLst>
                <a:cxn ang="0">
                  <a:pos x="54" y="181"/>
                </a:cxn>
                <a:cxn ang="0">
                  <a:pos x="48" y="91"/>
                </a:cxn>
                <a:cxn ang="0">
                  <a:pos x="59" y="58"/>
                </a:cxn>
                <a:cxn ang="0">
                  <a:pos x="64" y="41"/>
                </a:cxn>
                <a:cxn ang="0">
                  <a:pos x="0" y="63"/>
                </a:cxn>
              </a:cxnLst>
              <a:rect l="0" t="0" r="r" b="b"/>
              <a:pathLst>
                <a:path w="64" h="181">
                  <a:moveTo>
                    <a:pt x="54" y="181"/>
                  </a:moveTo>
                  <a:cubicBezTo>
                    <a:pt x="45" y="144"/>
                    <a:pt x="40" y="135"/>
                    <a:pt x="48" y="91"/>
                  </a:cubicBezTo>
                  <a:cubicBezTo>
                    <a:pt x="50" y="79"/>
                    <a:pt x="56" y="69"/>
                    <a:pt x="59" y="58"/>
                  </a:cubicBezTo>
                  <a:cubicBezTo>
                    <a:pt x="61" y="52"/>
                    <a:pt x="64" y="41"/>
                    <a:pt x="64" y="41"/>
                  </a:cubicBezTo>
                  <a:cubicBezTo>
                    <a:pt x="38" y="0"/>
                    <a:pt x="0" y="22"/>
                    <a:pt x="0" y="63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826" name="AutoShape 226"/>
          <p:cNvSpPr>
            <a:spLocks noChangeAspect="1" noChangeArrowheads="1" noTextEdit="1"/>
          </p:cNvSpPr>
          <p:nvPr/>
        </p:nvSpPr>
        <p:spPr bwMode="auto">
          <a:xfrm>
            <a:off x="6078538" y="2265363"/>
            <a:ext cx="2171700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836" name="Group 236"/>
          <p:cNvGrpSpPr>
            <a:grpSpLocks/>
          </p:cNvGrpSpPr>
          <p:nvPr/>
        </p:nvGrpSpPr>
        <p:grpSpPr bwMode="auto">
          <a:xfrm>
            <a:off x="6859588" y="3033713"/>
            <a:ext cx="212725" cy="495300"/>
            <a:chOff x="2193" y="1602"/>
            <a:chExt cx="134" cy="312"/>
          </a:xfrm>
        </p:grpSpPr>
        <p:sp>
          <p:nvSpPr>
            <p:cNvPr id="25837" name="Freeform 237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238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39" name="Group 239"/>
          <p:cNvGrpSpPr>
            <a:grpSpLocks/>
          </p:cNvGrpSpPr>
          <p:nvPr/>
        </p:nvGrpSpPr>
        <p:grpSpPr bwMode="auto">
          <a:xfrm>
            <a:off x="6524625" y="2868613"/>
            <a:ext cx="274638" cy="504825"/>
            <a:chOff x="1982" y="1498"/>
            <a:chExt cx="173" cy="318"/>
          </a:xfrm>
        </p:grpSpPr>
        <p:sp>
          <p:nvSpPr>
            <p:cNvPr id="25840" name="Freeform 240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1" name="Freeform 241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45" name="Group 245"/>
          <p:cNvGrpSpPr>
            <a:grpSpLocks/>
          </p:cNvGrpSpPr>
          <p:nvPr/>
        </p:nvGrpSpPr>
        <p:grpSpPr bwMode="auto">
          <a:xfrm>
            <a:off x="7186613" y="3028950"/>
            <a:ext cx="266700" cy="504825"/>
            <a:chOff x="2399" y="1599"/>
            <a:chExt cx="168" cy="318"/>
          </a:xfrm>
        </p:grpSpPr>
        <p:sp>
          <p:nvSpPr>
            <p:cNvPr id="25846" name="Freeform 246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7" name="Freeform 247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63" name="Group 263"/>
          <p:cNvGrpSpPr>
            <a:grpSpLocks/>
          </p:cNvGrpSpPr>
          <p:nvPr/>
        </p:nvGrpSpPr>
        <p:grpSpPr bwMode="auto">
          <a:xfrm rot="5400000">
            <a:off x="7700963" y="3322638"/>
            <a:ext cx="233362" cy="500062"/>
            <a:chOff x="2633" y="1868"/>
            <a:chExt cx="147" cy="315"/>
          </a:xfrm>
        </p:grpSpPr>
        <p:sp>
          <p:nvSpPr>
            <p:cNvPr id="25864" name="Freeform 264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5" name="Freeform 265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866" name="Freeform 266"/>
          <p:cNvSpPr>
            <a:spLocks/>
          </p:cNvSpPr>
          <p:nvPr/>
        </p:nvSpPr>
        <p:spPr bwMode="auto">
          <a:xfrm>
            <a:off x="6088063" y="3128963"/>
            <a:ext cx="2143125" cy="51593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67" name="Freeform 267"/>
          <p:cNvSpPr>
            <a:spLocks/>
          </p:cNvSpPr>
          <p:nvPr/>
        </p:nvSpPr>
        <p:spPr bwMode="auto">
          <a:xfrm>
            <a:off x="6307138" y="2411413"/>
            <a:ext cx="1924050" cy="12779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68" name="Freeform 268"/>
          <p:cNvSpPr>
            <a:spLocks/>
          </p:cNvSpPr>
          <p:nvPr/>
        </p:nvSpPr>
        <p:spPr bwMode="auto">
          <a:xfrm>
            <a:off x="6450013" y="2838450"/>
            <a:ext cx="119062" cy="398463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69" name="Freeform 269"/>
          <p:cNvSpPr>
            <a:spLocks/>
          </p:cNvSpPr>
          <p:nvPr/>
        </p:nvSpPr>
        <p:spPr bwMode="auto">
          <a:xfrm>
            <a:off x="7108825" y="2917825"/>
            <a:ext cx="76200" cy="66516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0" name="Freeform 270"/>
          <p:cNvSpPr>
            <a:spLocks/>
          </p:cNvSpPr>
          <p:nvPr/>
        </p:nvSpPr>
        <p:spPr bwMode="auto">
          <a:xfrm>
            <a:off x="7969250" y="3121025"/>
            <a:ext cx="203200" cy="541338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1" name="Freeform 271"/>
          <p:cNvSpPr>
            <a:spLocks/>
          </p:cNvSpPr>
          <p:nvPr/>
        </p:nvSpPr>
        <p:spPr bwMode="auto">
          <a:xfrm>
            <a:off x="6229350" y="3152775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2" name="Freeform 272"/>
          <p:cNvSpPr>
            <a:spLocks/>
          </p:cNvSpPr>
          <p:nvPr/>
        </p:nvSpPr>
        <p:spPr bwMode="auto">
          <a:xfrm>
            <a:off x="6642100" y="3432175"/>
            <a:ext cx="112713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3" name="Freeform 273"/>
          <p:cNvSpPr>
            <a:spLocks/>
          </p:cNvSpPr>
          <p:nvPr/>
        </p:nvSpPr>
        <p:spPr bwMode="auto">
          <a:xfrm>
            <a:off x="7080250" y="3594100"/>
            <a:ext cx="109538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4" name="Freeform 274"/>
          <p:cNvSpPr>
            <a:spLocks/>
          </p:cNvSpPr>
          <p:nvPr/>
        </p:nvSpPr>
        <p:spPr bwMode="auto">
          <a:xfrm>
            <a:off x="7319963" y="3521075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5" name="Freeform 275"/>
          <p:cNvSpPr>
            <a:spLocks/>
          </p:cNvSpPr>
          <p:nvPr/>
        </p:nvSpPr>
        <p:spPr bwMode="auto">
          <a:xfrm>
            <a:off x="7523163" y="3352800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6" name="Freeform 276"/>
          <p:cNvSpPr>
            <a:spLocks/>
          </p:cNvSpPr>
          <p:nvPr/>
        </p:nvSpPr>
        <p:spPr bwMode="auto">
          <a:xfrm>
            <a:off x="6518275" y="3352800"/>
            <a:ext cx="227013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7" name="Freeform 277"/>
          <p:cNvSpPr>
            <a:spLocks/>
          </p:cNvSpPr>
          <p:nvPr/>
        </p:nvSpPr>
        <p:spPr bwMode="auto">
          <a:xfrm>
            <a:off x="6661150" y="2784475"/>
            <a:ext cx="65088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8" name="Freeform 278"/>
          <p:cNvSpPr>
            <a:spLocks/>
          </p:cNvSpPr>
          <p:nvPr/>
        </p:nvSpPr>
        <p:spPr bwMode="auto">
          <a:xfrm>
            <a:off x="6808788" y="2819400"/>
            <a:ext cx="71437" cy="214313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30" y="17"/>
              </a:cxn>
              <a:cxn ang="0">
                <a:pos x="14" y="84"/>
              </a:cxn>
              <a:cxn ang="0">
                <a:pos x="3" y="129"/>
              </a:cxn>
              <a:cxn ang="0">
                <a:pos x="24" y="123"/>
              </a:cxn>
              <a:cxn ang="0">
                <a:pos x="45" y="101"/>
              </a:cxn>
            </a:cxnLst>
            <a:rect l="0" t="0" r="r" b="b"/>
            <a:pathLst>
              <a:path w="45" h="135">
                <a:moveTo>
                  <a:pt x="35" y="0"/>
                </a:moveTo>
                <a:cubicBezTo>
                  <a:pt x="33" y="6"/>
                  <a:pt x="31" y="12"/>
                  <a:pt x="30" y="17"/>
                </a:cubicBezTo>
                <a:cubicBezTo>
                  <a:pt x="24" y="39"/>
                  <a:pt x="20" y="63"/>
                  <a:pt x="14" y="84"/>
                </a:cubicBezTo>
                <a:cubicBezTo>
                  <a:pt x="11" y="92"/>
                  <a:pt x="0" y="125"/>
                  <a:pt x="3" y="129"/>
                </a:cubicBezTo>
                <a:cubicBezTo>
                  <a:pt x="8" y="135"/>
                  <a:pt x="17" y="125"/>
                  <a:pt x="24" y="123"/>
                </a:cubicBezTo>
                <a:cubicBezTo>
                  <a:pt x="37" y="103"/>
                  <a:pt x="29" y="109"/>
                  <a:pt x="45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79" name="Freeform 279"/>
          <p:cNvSpPr>
            <a:spLocks/>
          </p:cNvSpPr>
          <p:nvPr/>
        </p:nvSpPr>
        <p:spPr bwMode="auto">
          <a:xfrm>
            <a:off x="7404100" y="2881313"/>
            <a:ext cx="93663" cy="327025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80" name="Freeform 280"/>
          <p:cNvSpPr>
            <a:spLocks/>
          </p:cNvSpPr>
          <p:nvPr/>
        </p:nvSpPr>
        <p:spPr bwMode="auto">
          <a:xfrm>
            <a:off x="7775575" y="3254375"/>
            <a:ext cx="122238" cy="182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881" name="Freeform 281"/>
          <p:cNvSpPr>
            <a:spLocks/>
          </p:cNvSpPr>
          <p:nvPr/>
        </p:nvSpPr>
        <p:spPr bwMode="auto">
          <a:xfrm>
            <a:off x="6399213" y="2338388"/>
            <a:ext cx="101600" cy="287337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882" name="Group 282"/>
          <p:cNvGrpSpPr>
            <a:grpSpLocks/>
          </p:cNvGrpSpPr>
          <p:nvPr/>
        </p:nvGrpSpPr>
        <p:grpSpPr bwMode="auto">
          <a:xfrm rot="-2435404">
            <a:off x="6272213" y="2603500"/>
            <a:ext cx="271462" cy="504825"/>
            <a:chOff x="1823" y="1331"/>
            <a:chExt cx="171" cy="318"/>
          </a:xfrm>
        </p:grpSpPr>
        <p:sp>
          <p:nvSpPr>
            <p:cNvPr id="25883" name="Freeform 283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4" name="Freeform 284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85" name="Group 285"/>
          <p:cNvGrpSpPr>
            <a:grpSpLocks/>
          </p:cNvGrpSpPr>
          <p:nvPr/>
        </p:nvGrpSpPr>
        <p:grpSpPr bwMode="auto">
          <a:xfrm rot="6724210">
            <a:off x="6227763" y="3295650"/>
            <a:ext cx="258762" cy="503238"/>
            <a:chOff x="1795" y="1767"/>
            <a:chExt cx="163" cy="317"/>
          </a:xfrm>
        </p:grpSpPr>
        <p:sp>
          <p:nvSpPr>
            <p:cNvPr id="25886" name="Freeform 286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7" name="Freeform 287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88" name="Group 288"/>
          <p:cNvGrpSpPr>
            <a:grpSpLocks/>
          </p:cNvGrpSpPr>
          <p:nvPr/>
        </p:nvGrpSpPr>
        <p:grpSpPr bwMode="auto">
          <a:xfrm rot="5137751">
            <a:off x="6985794" y="2513807"/>
            <a:ext cx="249237" cy="501650"/>
            <a:chOff x="2149" y="1164"/>
            <a:chExt cx="157" cy="316"/>
          </a:xfrm>
        </p:grpSpPr>
        <p:sp>
          <p:nvSpPr>
            <p:cNvPr id="25889" name="Freeform 289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0" name="Freeform 290"/>
            <p:cNvSpPr>
              <a:spLocks/>
            </p:cNvSpPr>
            <p:nvPr/>
          </p:nvSpPr>
          <p:spPr bwMode="auto">
            <a:xfrm>
              <a:off x="2149" y="1164"/>
              <a:ext cx="157" cy="316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294"/>
                </a:cxn>
                <a:cxn ang="0">
                  <a:pos x="94" y="316"/>
                </a:cxn>
                <a:cxn ang="0">
                  <a:pos x="157" y="22"/>
                </a:cxn>
                <a:cxn ang="0">
                  <a:pos x="64" y="0"/>
                </a:cxn>
              </a:cxnLst>
              <a:rect l="0" t="0" r="r" b="b"/>
              <a:pathLst>
                <a:path w="157" h="316">
                  <a:moveTo>
                    <a:pt x="64" y="0"/>
                  </a:moveTo>
                  <a:lnTo>
                    <a:pt x="0" y="294"/>
                  </a:lnTo>
                  <a:lnTo>
                    <a:pt x="94" y="316"/>
                  </a:lnTo>
                  <a:lnTo>
                    <a:pt x="157" y="22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91" name="Group 291"/>
          <p:cNvGrpSpPr>
            <a:grpSpLocks/>
          </p:cNvGrpSpPr>
          <p:nvPr/>
        </p:nvGrpSpPr>
        <p:grpSpPr bwMode="auto">
          <a:xfrm>
            <a:off x="6859588" y="3033713"/>
            <a:ext cx="212725" cy="495300"/>
            <a:chOff x="2193" y="1602"/>
            <a:chExt cx="134" cy="312"/>
          </a:xfrm>
        </p:grpSpPr>
        <p:sp>
          <p:nvSpPr>
            <p:cNvPr id="25892" name="Freeform 292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3" name="Freeform 293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94" name="Group 294"/>
          <p:cNvGrpSpPr>
            <a:grpSpLocks/>
          </p:cNvGrpSpPr>
          <p:nvPr/>
        </p:nvGrpSpPr>
        <p:grpSpPr bwMode="auto">
          <a:xfrm>
            <a:off x="6524625" y="2868613"/>
            <a:ext cx="274638" cy="504825"/>
            <a:chOff x="1982" y="1498"/>
            <a:chExt cx="173" cy="318"/>
          </a:xfrm>
        </p:grpSpPr>
        <p:sp>
          <p:nvSpPr>
            <p:cNvPr id="25895" name="Freeform 295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6" name="Freeform 296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897" name="Group 297"/>
          <p:cNvGrpSpPr>
            <a:grpSpLocks/>
          </p:cNvGrpSpPr>
          <p:nvPr/>
        </p:nvGrpSpPr>
        <p:grpSpPr bwMode="auto">
          <a:xfrm rot="3822841">
            <a:off x="7242969" y="3628231"/>
            <a:ext cx="152400" cy="477838"/>
            <a:chOff x="2435" y="1976"/>
            <a:chExt cx="96" cy="301"/>
          </a:xfrm>
        </p:grpSpPr>
        <p:sp>
          <p:nvSpPr>
            <p:cNvPr id="25898" name="Rectangle 298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9" name="Rectangle 299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00" name="Group 300"/>
          <p:cNvGrpSpPr>
            <a:grpSpLocks/>
          </p:cNvGrpSpPr>
          <p:nvPr/>
        </p:nvGrpSpPr>
        <p:grpSpPr bwMode="auto">
          <a:xfrm>
            <a:off x="7186613" y="3028950"/>
            <a:ext cx="266700" cy="504825"/>
            <a:chOff x="2399" y="1599"/>
            <a:chExt cx="168" cy="318"/>
          </a:xfrm>
        </p:grpSpPr>
        <p:sp>
          <p:nvSpPr>
            <p:cNvPr id="25901" name="Freeform 301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2" name="Freeform 302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03" name="Group 303"/>
          <p:cNvGrpSpPr>
            <a:grpSpLocks/>
          </p:cNvGrpSpPr>
          <p:nvPr/>
        </p:nvGrpSpPr>
        <p:grpSpPr bwMode="auto">
          <a:xfrm rot="3856687">
            <a:off x="7561263" y="2505075"/>
            <a:ext cx="252412" cy="503238"/>
            <a:chOff x="2467" y="1197"/>
            <a:chExt cx="159" cy="317"/>
          </a:xfrm>
        </p:grpSpPr>
        <p:sp>
          <p:nvSpPr>
            <p:cNvPr id="25904" name="Freeform 304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5" name="Freeform 305"/>
            <p:cNvSpPr>
              <a:spLocks/>
            </p:cNvSpPr>
            <p:nvPr/>
          </p:nvSpPr>
          <p:spPr bwMode="auto">
            <a:xfrm>
              <a:off x="2467" y="1197"/>
              <a:ext cx="159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66" y="317"/>
                </a:cxn>
                <a:cxn ang="0">
                  <a:pos x="159" y="294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59" h="317">
                  <a:moveTo>
                    <a:pt x="0" y="24"/>
                  </a:moveTo>
                  <a:lnTo>
                    <a:pt x="66" y="317"/>
                  </a:lnTo>
                  <a:lnTo>
                    <a:pt x="159" y="294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06" name="Group 306"/>
          <p:cNvGrpSpPr>
            <a:grpSpLocks/>
          </p:cNvGrpSpPr>
          <p:nvPr/>
        </p:nvGrpSpPr>
        <p:grpSpPr bwMode="auto">
          <a:xfrm rot="-1903174">
            <a:off x="6796088" y="3616325"/>
            <a:ext cx="338137" cy="500063"/>
            <a:chOff x="2153" y="1969"/>
            <a:chExt cx="213" cy="315"/>
          </a:xfrm>
        </p:grpSpPr>
        <p:sp>
          <p:nvSpPr>
            <p:cNvPr id="25907" name="Freeform 307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" name="Freeform 308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09" name="Group 309"/>
          <p:cNvGrpSpPr>
            <a:grpSpLocks/>
          </p:cNvGrpSpPr>
          <p:nvPr/>
        </p:nvGrpSpPr>
        <p:grpSpPr bwMode="auto">
          <a:xfrm rot="15941038">
            <a:off x="7816057" y="2740819"/>
            <a:ext cx="254000" cy="503237"/>
            <a:chOff x="2658" y="1432"/>
            <a:chExt cx="160" cy="317"/>
          </a:xfrm>
        </p:grpSpPr>
        <p:sp>
          <p:nvSpPr>
            <p:cNvPr id="25910" name="Freeform 310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11" name="Freeform 311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12" name="Group 312"/>
          <p:cNvGrpSpPr>
            <a:grpSpLocks/>
          </p:cNvGrpSpPr>
          <p:nvPr/>
        </p:nvGrpSpPr>
        <p:grpSpPr bwMode="auto">
          <a:xfrm rot="-4515386">
            <a:off x="6668294" y="3537744"/>
            <a:ext cx="212725" cy="496887"/>
            <a:chOff x="2001" y="1970"/>
            <a:chExt cx="134" cy="313"/>
          </a:xfrm>
        </p:grpSpPr>
        <p:sp>
          <p:nvSpPr>
            <p:cNvPr id="25913" name="Freeform 313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14" name="Freeform 314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15" name="Group 315"/>
          <p:cNvGrpSpPr>
            <a:grpSpLocks/>
          </p:cNvGrpSpPr>
          <p:nvPr/>
        </p:nvGrpSpPr>
        <p:grpSpPr bwMode="auto">
          <a:xfrm rot="-3620717">
            <a:off x="6519863" y="2439988"/>
            <a:ext cx="225425" cy="498475"/>
            <a:chOff x="1997" y="1132"/>
            <a:chExt cx="142" cy="314"/>
          </a:xfrm>
        </p:grpSpPr>
        <p:sp>
          <p:nvSpPr>
            <p:cNvPr id="25916" name="Freeform 316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17" name="Freeform 317"/>
            <p:cNvSpPr>
              <a:spLocks/>
            </p:cNvSpPr>
            <p:nvPr/>
          </p:nvSpPr>
          <p:spPr bwMode="auto">
            <a:xfrm>
              <a:off x="1997" y="1132"/>
              <a:ext cx="142" cy="31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0" y="297"/>
                </a:cxn>
                <a:cxn ang="0">
                  <a:pos x="94" y="314"/>
                </a:cxn>
                <a:cxn ang="0">
                  <a:pos x="142" y="16"/>
                </a:cxn>
                <a:cxn ang="0">
                  <a:pos x="48" y="0"/>
                </a:cxn>
              </a:cxnLst>
              <a:rect l="0" t="0" r="r" b="b"/>
              <a:pathLst>
                <a:path w="142" h="314">
                  <a:moveTo>
                    <a:pt x="48" y="0"/>
                  </a:moveTo>
                  <a:lnTo>
                    <a:pt x="0" y="297"/>
                  </a:lnTo>
                  <a:lnTo>
                    <a:pt x="94" y="314"/>
                  </a:lnTo>
                  <a:lnTo>
                    <a:pt x="142" y="16"/>
                  </a:lnTo>
                  <a:lnTo>
                    <a:pt x="4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921" name="Freeform 321"/>
          <p:cNvSpPr>
            <a:spLocks/>
          </p:cNvSpPr>
          <p:nvPr/>
        </p:nvSpPr>
        <p:spPr bwMode="auto">
          <a:xfrm>
            <a:off x="6088063" y="3128963"/>
            <a:ext cx="2143125" cy="515937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2" name="Freeform 322"/>
          <p:cNvSpPr>
            <a:spLocks/>
          </p:cNvSpPr>
          <p:nvPr/>
        </p:nvSpPr>
        <p:spPr bwMode="auto">
          <a:xfrm>
            <a:off x="6307138" y="2411413"/>
            <a:ext cx="1924050" cy="1277937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3" name="Freeform 323"/>
          <p:cNvSpPr>
            <a:spLocks/>
          </p:cNvSpPr>
          <p:nvPr/>
        </p:nvSpPr>
        <p:spPr bwMode="auto">
          <a:xfrm>
            <a:off x="6450013" y="2838450"/>
            <a:ext cx="119062" cy="398463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4" name="Freeform 324"/>
          <p:cNvSpPr>
            <a:spLocks/>
          </p:cNvSpPr>
          <p:nvPr/>
        </p:nvSpPr>
        <p:spPr bwMode="auto">
          <a:xfrm>
            <a:off x="7108825" y="2917825"/>
            <a:ext cx="76200" cy="665163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5" name="Freeform 325"/>
          <p:cNvSpPr>
            <a:spLocks/>
          </p:cNvSpPr>
          <p:nvPr/>
        </p:nvSpPr>
        <p:spPr bwMode="auto">
          <a:xfrm>
            <a:off x="7969250" y="3121025"/>
            <a:ext cx="203200" cy="541338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6" name="Freeform 326"/>
          <p:cNvSpPr>
            <a:spLocks/>
          </p:cNvSpPr>
          <p:nvPr/>
        </p:nvSpPr>
        <p:spPr bwMode="auto">
          <a:xfrm>
            <a:off x="6229350" y="3152775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7" name="Freeform 327"/>
          <p:cNvSpPr>
            <a:spLocks/>
          </p:cNvSpPr>
          <p:nvPr/>
        </p:nvSpPr>
        <p:spPr bwMode="auto">
          <a:xfrm>
            <a:off x="6642100" y="3432175"/>
            <a:ext cx="112713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8" name="Freeform 328"/>
          <p:cNvSpPr>
            <a:spLocks/>
          </p:cNvSpPr>
          <p:nvPr/>
        </p:nvSpPr>
        <p:spPr bwMode="auto">
          <a:xfrm>
            <a:off x="6951663" y="3594100"/>
            <a:ext cx="238125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29" name="Freeform 329"/>
          <p:cNvSpPr>
            <a:spLocks/>
          </p:cNvSpPr>
          <p:nvPr/>
        </p:nvSpPr>
        <p:spPr bwMode="auto">
          <a:xfrm flipH="1">
            <a:off x="7516813" y="3521075"/>
            <a:ext cx="42862" cy="24765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31" name="Freeform 331"/>
          <p:cNvSpPr>
            <a:spLocks/>
          </p:cNvSpPr>
          <p:nvPr/>
        </p:nvSpPr>
        <p:spPr bwMode="auto">
          <a:xfrm>
            <a:off x="6518275" y="3352800"/>
            <a:ext cx="227013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32" name="Freeform 332"/>
          <p:cNvSpPr>
            <a:spLocks/>
          </p:cNvSpPr>
          <p:nvPr/>
        </p:nvSpPr>
        <p:spPr bwMode="auto">
          <a:xfrm>
            <a:off x="6661150" y="2784475"/>
            <a:ext cx="65088" cy="141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33" name="Freeform 333"/>
          <p:cNvSpPr>
            <a:spLocks/>
          </p:cNvSpPr>
          <p:nvPr/>
        </p:nvSpPr>
        <p:spPr bwMode="auto">
          <a:xfrm>
            <a:off x="6808788" y="2819400"/>
            <a:ext cx="71437" cy="214313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30" y="17"/>
              </a:cxn>
              <a:cxn ang="0">
                <a:pos x="14" y="84"/>
              </a:cxn>
              <a:cxn ang="0">
                <a:pos x="3" y="129"/>
              </a:cxn>
              <a:cxn ang="0">
                <a:pos x="24" y="123"/>
              </a:cxn>
              <a:cxn ang="0">
                <a:pos x="45" y="101"/>
              </a:cxn>
            </a:cxnLst>
            <a:rect l="0" t="0" r="r" b="b"/>
            <a:pathLst>
              <a:path w="45" h="135">
                <a:moveTo>
                  <a:pt x="35" y="0"/>
                </a:moveTo>
                <a:cubicBezTo>
                  <a:pt x="33" y="6"/>
                  <a:pt x="31" y="12"/>
                  <a:pt x="30" y="17"/>
                </a:cubicBezTo>
                <a:cubicBezTo>
                  <a:pt x="24" y="39"/>
                  <a:pt x="20" y="63"/>
                  <a:pt x="14" y="84"/>
                </a:cubicBezTo>
                <a:cubicBezTo>
                  <a:pt x="11" y="92"/>
                  <a:pt x="0" y="125"/>
                  <a:pt x="3" y="129"/>
                </a:cubicBezTo>
                <a:cubicBezTo>
                  <a:pt x="8" y="135"/>
                  <a:pt x="17" y="125"/>
                  <a:pt x="24" y="123"/>
                </a:cubicBezTo>
                <a:cubicBezTo>
                  <a:pt x="37" y="103"/>
                  <a:pt x="29" y="109"/>
                  <a:pt x="45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34" name="Freeform 334"/>
          <p:cNvSpPr>
            <a:spLocks/>
          </p:cNvSpPr>
          <p:nvPr/>
        </p:nvSpPr>
        <p:spPr bwMode="auto">
          <a:xfrm>
            <a:off x="7404100" y="2881313"/>
            <a:ext cx="93663" cy="327025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35" name="Freeform 335"/>
          <p:cNvSpPr>
            <a:spLocks/>
          </p:cNvSpPr>
          <p:nvPr/>
        </p:nvSpPr>
        <p:spPr bwMode="auto">
          <a:xfrm>
            <a:off x="7727950" y="3092450"/>
            <a:ext cx="169863" cy="344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36" name="Freeform 336"/>
          <p:cNvSpPr>
            <a:spLocks/>
          </p:cNvSpPr>
          <p:nvPr/>
        </p:nvSpPr>
        <p:spPr bwMode="auto">
          <a:xfrm>
            <a:off x="6399213" y="2338388"/>
            <a:ext cx="101600" cy="287337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947" name="Group 347"/>
          <p:cNvGrpSpPr>
            <a:grpSpLocks/>
          </p:cNvGrpSpPr>
          <p:nvPr/>
        </p:nvGrpSpPr>
        <p:grpSpPr bwMode="auto">
          <a:xfrm>
            <a:off x="6529388" y="3921125"/>
            <a:ext cx="274637" cy="504825"/>
            <a:chOff x="1982" y="1498"/>
            <a:chExt cx="173" cy="318"/>
          </a:xfrm>
        </p:grpSpPr>
        <p:sp>
          <p:nvSpPr>
            <p:cNvPr id="25948" name="Freeform 348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49" name="Freeform 349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56" name="Group 356"/>
          <p:cNvGrpSpPr>
            <a:grpSpLocks/>
          </p:cNvGrpSpPr>
          <p:nvPr/>
        </p:nvGrpSpPr>
        <p:grpSpPr bwMode="auto">
          <a:xfrm>
            <a:off x="6800850" y="4668838"/>
            <a:ext cx="338138" cy="500062"/>
            <a:chOff x="2153" y="1969"/>
            <a:chExt cx="213" cy="315"/>
          </a:xfrm>
        </p:grpSpPr>
        <p:sp>
          <p:nvSpPr>
            <p:cNvPr id="25957" name="Freeform 357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58" name="Freeform 358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968" name="Freeform 368"/>
          <p:cNvSpPr>
            <a:spLocks/>
          </p:cNvSpPr>
          <p:nvPr/>
        </p:nvSpPr>
        <p:spPr bwMode="auto">
          <a:xfrm>
            <a:off x="6092825" y="4181475"/>
            <a:ext cx="2143125" cy="5159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69" name="Freeform 369"/>
          <p:cNvSpPr>
            <a:spLocks/>
          </p:cNvSpPr>
          <p:nvPr/>
        </p:nvSpPr>
        <p:spPr bwMode="auto">
          <a:xfrm>
            <a:off x="6149975" y="3759200"/>
            <a:ext cx="1924050" cy="127793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85" y="23"/>
              </a:cxn>
              <a:cxn ang="0">
                <a:pos x="90" y="40"/>
              </a:cxn>
              <a:cxn ang="0">
                <a:pos x="101" y="56"/>
              </a:cxn>
              <a:cxn ang="0">
                <a:pos x="133" y="90"/>
              </a:cxn>
              <a:cxn ang="0">
                <a:pos x="154" y="140"/>
              </a:cxn>
              <a:cxn ang="0">
                <a:pos x="266" y="269"/>
              </a:cxn>
              <a:cxn ang="0">
                <a:pos x="292" y="313"/>
              </a:cxn>
              <a:cxn ang="0">
                <a:pos x="335" y="324"/>
              </a:cxn>
              <a:cxn ang="0">
                <a:pos x="351" y="358"/>
              </a:cxn>
              <a:cxn ang="0">
                <a:pos x="409" y="330"/>
              </a:cxn>
              <a:cxn ang="0">
                <a:pos x="425" y="313"/>
              </a:cxn>
              <a:cxn ang="0">
                <a:pos x="468" y="308"/>
              </a:cxn>
              <a:cxn ang="0">
                <a:pos x="516" y="330"/>
              </a:cxn>
              <a:cxn ang="0">
                <a:pos x="585" y="285"/>
              </a:cxn>
              <a:cxn ang="0">
                <a:pos x="643" y="330"/>
              </a:cxn>
              <a:cxn ang="0">
                <a:pos x="691" y="347"/>
              </a:cxn>
              <a:cxn ang="0">
                <a:pos x="712" y="369"/>
              </a:cxn>
              <a:cxn ang="0">
                <a:pos x="734" y="403"/>
              </a:cxn>
              <a:cxn ang="0">
                <a:pos x="750" y="397"/>
              </a:cxn>
              <a:cxn ang="0">
                <a:pos x="782" y="464"/>
              </a:cxn>
              <a:cxn ang="0">
                <a:pos x="829" y="565"/>
              </a:cxn>
              <a:cxn ang="0">
                <a:pos x="899" y="593"/>
              </a:cxn>
              <a:cxn ang="0">
                <a:pos x="968" y="632"/>
              </a:cxn>
              <a:cxn ang="0">
                <a:pos x="989" y="654"/>
              </a:cxn>
              <a:cxn ang="0">
                <a:pos x="1047" y="687"/>
              </a:cxn>
              <a:cxn ang="0">
                <a:pos x="1101" y="727"/>
              </a:cxn>
              <a:cxn ang="0">
                <a:pos x="1148" y="743"/>
              </a:cxn>
              <a:cxn ang="0">
                <a:pos x="1196" y="794"/>
              </a:cxn>
              <a:cxn ang="0">
                <a:pos x="1212" y="805"/>
              </a:cxn>
            </a:cxnLst>
            <a:rect l="0" t="0" r="r" b="b"/>
            <a:pathLst>
              <a:path w="1212" h="805">
                <a:moveTo>
                  <a:pt x="0" y="6"/>
                </a:moveTo>
                <a:cubicBezTo>
                  <a:pt x="12" y="7"/>
                  <a:pt x="67" y="0"/>
                  <a:pt x="85" y="23"/>
                </a:cubicBezTo>
                <a:cubicBezTo>
                  <a:pt x="88" y="28"/>
                  <a:pt x="88" y="34"/>
                  <a:pt x="90" y="40"/>
                </a:cubicBezTo>
                <a:cubicBezTo>
                  <a:pt x="93" y="46"/>
                  <a:pt x="97" y="51"/>
                  <a:pt x="101" y="56"/>
                </a:cubicBezTo>
                <a:cubicBezTo>
                  <a:pt x="111" y="68"/>
                  <a:pt x="133" y="90"/>
                  <a:pt x="133" y="90"/>
                </a:cubicBezTo>
                <a:cubicBezTo>
                  <a:pt x="145" y="130"/>
                  <a:pt x="137" y="114"/>
                  <a:pt x="154" y="140"/>
                </a:cubicBezTo>
                <a:cubicBezTo>
                  <a:pt x="161" y="292"/>
                  <a:pt x="133" y="260"/>
                  <a:pt x="266" y="269"/>
                </a:cubicBezTo>
                <a:cubicBezTo>
                  <a:pt x="278" y="308"/>
                  <a:pt x="267" y="296"/>
                  <a:pt x="292" y="313"/>
                </a:cubicBezTo>
                <a:cubicBezTo>
                  <a:pt x="304" y="350"/>
                  <a:pt x="286" y="313"/>
                  <a:pt x="335" y="324"/>
                </a:cubicBezTo>
                <a:cubicBezTo>
                  <a:pt x="342" y="326"/>
                  <a:pt x="349" y="352"/>
                  <a:pt x="351" y="358"/>
                </a:cubicBezTo>
                <a:cubicBezTo>
                  <a:pt x="372" y="352"/>
                  <a:pt x="392" y="345"/>
                  <a:pt x="409" y="330"/>
                </a:cubicBezTo>
                <a:cubicBezTo>
                  <a:pt x="415" y="325"/>
                  <a:pt x="418" y="316"/>
                  <a:pt x="425" y="313"/>
                </a:cubicBezTo>
                <a:cubicBezTo>
                  <a:pt x="439" y="308"/>
                  <a:pt x="454" y="310"/>
                  <a:pt x="468" y="308"/>
                </a:cubicBezTo>
                <a:cubicBezTo>
                  <a:pt x="492" y="299"/>
                  <a:pt x="502" y="308"/>
                  <a:pt x="516" y="330"/>
                </a:cubicBezTo>
                <a:cubicBezTo>
                  <a:pt x="541" y="321"/>
                  <a:pt x="560" y="299"/>
                  <a:pt x="585" y="285"/>
                </a:cubicBezTo>
                <a:cubicBezTo>
                  <a:pt x="612" y="295"/>
                  <a:pt x="621" y="314"/>
                  <a:pt x="643" y="330"/>
                </a:cubicBezTo>
                <a:cubicBezTo>
                  <a:pt x="662" y="359"/>
                  <a:pt x="660" y="363"/>
                  <a:pt x="691" y="347"/>
                </a:cubicBezTo>
                <a:cubicBezTo>
                  <a:pt x="718" y="357"/>
                  <a:pt x="700" y="345"/>
                  <a:pt x="712" y="369"/>
                </a:cubicBezTo>
                <a:cubicBezTo>
                  <a:pt x="718" y="381"/>
                  <a:pt x="734" y="403"/>
                  <a:pt x="734" y="403"/>
                </a:cubicBezTo>
                <a:cubicBezTo>
                  <a:pt x="739" y="401"/>
                  <a:pt x="744" y="395"/>
                  <a:pt x="750" y="397"/>
                </a:cubicBezTo>
                <a:cubicBezTo>
                  <a:pt x="758" y="401"/>
                  <a:pt x="776" y="454"/>
                  <a:pt x="782" y="464"/>
                </a:cubicBezTo>
                <a:cubicBezTo>
                  <a:pt x="807" y="512"/>
                  <a:pt x="813" y="512"/>
                  <a:pt x="829" y="565"/>
                </a:cubicBezTo>
                <a:cubicBezTo>
                  <a:pt x="836" y="586"/>
                  <a:pt x="883" y="589"/>
                  <a:pt x="899" y="593"/>
                </a:cubicBezTo>
                <a:cubicBezTo>
                  <a:pt x="938" y="618"/>
                  <a:pt x="916" y="604"/>
                  <a:pt x="968" y="632"/>
                </a:cubicBezTo>
                <a:cubicBezTo>
                  <a:pt x="976" y="637"/>
                  <a:pt x="982" y="647"/>
                  <a:pt x="989" y="654"/>
                </a:cubicBezTo>
                <a:cubicBezTo>
                  <a:pt x="1002" y="666"/>
                  <a:pt x="1037" y="683"/>
                  <a:pt x="1047" y="687"/>
                </a:cubicBezTo>
                <a:cubicBezTo>
                  <a:pt x="1067" y="698"/>
                  <a:pt x="1081" y="717"/>
                  <a:pt x="1101" y="727"/>
                </a:cubicBezTo>
                <a:cubicBezTo>
                  <a:pt x="1116" y="734"/>
                  <a:pt x="1148" y="743"/>
                  <a:pt x="1148" y="743"/>
                </a:cubicBezTo>
                <a:cubicBezTo>
                  <a:pt x="1162" y="764"/>
                  <a:pt x="1178" y="777"/>
                  <a:pt x="1196" y="794"/>
                </a:cubicBezTo>
                <a:cubicBezTo>
                  <a:pt x="1201" y="798"/>
                  <a:pt x="1212" y="805"/>
                  <a:pt x="1212" y="80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0" name="Freeform 370"/>
          <p:cNvSpPr>
            <a:spLocks/>
          </p:cNvSpPr>
          <p:nvPr/>
        </p:nvSpPr>
        <p:spPr bwMode="auto">
          <a:xfrm>
            <a:off x="6454775" y="3890963"/>
            <a:ext cx="119063" cy="398462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1" name="Freeform 371"/>
          <p:cNvSpPr>
            <a:spLocks/>
          </p:cNvSpPr>
          <p:nvPr/>
        </p:nvSpPr>
        <p:spPr bwMode="auto">
          <a:xfrm>
            <a:off x="7113588" y="3970338"/>
            <a:ext cx="76200" cy="665162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2" name="Freeform 372"/>
          <p:cNvSpPr>
            <a:spLocks/>
          </p:cNvSpPr>
          <p:nvPr/>
        </p:nvSpPr>
        <p:spPr bwMode="auto">
          <a:xfrm>
            <a:off x="7974013" y="4173538"/>
            <a:ext cx="203200" cy="541337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3" name="Freeform 373"/>
          <p:cNvSpPr>
            <a:spLocks/>
          </p:cNvSpPr>
          <p:nvPr/>
        </p:nvSpPr>
        <p:spPr bwMode="auto">
          <a:xfrm>
            <a:off x="6234113" y="4205288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4" name="Freeform 374"/>
          <p:cNvSpPr>
            <a:spLocks/>
          </p:cNvSpPr>
          <p:nvPr/>
        </p:nvSpPr>
        <p:spPr bwMode="auto">
          <a:xfrm>
            <a:off x="6646863" y="4484688"/>
            <a:ext cx="112712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5" name="Freeform 375"/>
          <p:cNvSpPr>
            <a:spLocks/>
          </p:cNvSpPr>
          <p:nvPr/>
        </p:nvSpPr>
        <p:spPr bwMode="auto">
          <a:xfrm>
            <a:off x="7085013" y="4646613"/>
            <a:ext cx="109537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6" name="Freeform 376"/>
          <p:cNvSpPr>
            <a:spLocks/>
          </p:cNvSpPr>
          <p:nvPr/>
        </p:nvSpPr>
        <p:spPr bwMode="auto">
          <a:xfrm>
            <a:off x="7324725" y="4573588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7" name="Freeform 377"/>
          <p:cNvSpPr>
            <a:spLocks/>
          </p:cNvSpPr>
          <p:nvPr/>
        </p:nvSpPr>
        <p:spPr bwMode="auto">
          <a:xfrm>
            <a:off x="7527925" y="4405313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8" name="Freeform 378"/>
          <p:cNvSpPr>
            <a:spLocks/>
          </p:cNvSpPr>
          <p:nvPr/>
        </p:nvSpPr>
        <p:spPr bwMode="auto">
          <a:xfrm>
            <a:off x="6523038" y="4405313"/>
            <a:ext cx="227012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79" name="Freeform 379"/>
          <p:cNvSpPr>
            <a:spLocks/>
          </p:cNvSpPr>
          <p:nvPr/>
        </p:nvSpPr>
        <p:spPr bwMode="auto">
          <a:xfrm>
            <a:off x="6665913" y="3836988"/>
            <a:ext cx="65087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81" name="Freeform 381"/>
          <p:cNvSpPr>
            <a:spLocks/>
          </p:cNvSpPr>
          <p:nvPr/>
        </p:nvSpPr>
        <p:spPr bwMode="auto">
          <a:xfrm>
            <a:off x="7151688" y="3948113"/>
            <a:ext cx="398462" cy="360362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21" y="67"/>
              </a:cxn>
              <a:cxn ang="0">
                <a:pos x="0" y="157"/>
              </a:cxn>
              <a:cxn ang="0">
                <a:pos x="32" y="151"/>
              </a:cxn>
              <a:cxn ang="0">
                <a:pos x="43" y="101"/>
              </a:cxn>
            </a:cxnLst>
            <a:rect l="0" t="0" r="r" b="b"/>
            <a:pathLst>
              <a:path w="59" h="206">
                <a:moveTo>
                  <a:pt x="59" y="0"/>
                </a:moveTo>
                <a:cubicBezTo>
                  <a:pt x="39" y="21"/>
                  <a:pt x="36" y="44"/>
                  <a:pt x="21" y="67"/>
                </a:cubicBezTo>
                <a:cubicBezTo>
                  <a:pt x="14" y="98"/>
                  <a:pt x="9" y="128"/>
                  <a:pt x="0" y="157"/>
                </a:cubicBezTo>
                <a:cubicBezTo>
                  <a:pt x="9" y="206"/>
                  <a:pt x="7" y="177"/>
                  <a:pt x="32" y="151"/>
                </a:cubicBezTo>
                <a:cubicBezTo>
                  <a:pt x="45" y="112"/>
                  <a:pt x="43" y="130"/>
                  <a:pt x="43" y="10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82" name="Freeform 382"/>
          <p:cNvSpPr>
            <a:spLocks/>
          </p:cNvSpPr>
          <p:nvPr/>
        </p:nvSpPr>
        <p:spPr bwMode="auto">
          <a:xfrm>
            <a:off x="7780338" y="4306888"/>
            <a:ext cx="122237" cy="182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983" name="Freeform 383"/>
          <p:cNvSpPr>
            <a:spLocks/>
          </p:cNvSpPr>
          <p:nvPr/>
        </p:nvSpPr>
        <p:spPr bwMode="auto">
          <a:xfrm>
            <a:off x="6242050" y="3686175"/>
            <a:ext cx="101600" cy="287338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5984" name="Group 384"/>
          <p:cNvGrpSpPr>
            <a:grpSpLocks/>
          </p:cNvGrpSpPr>
          <p:nvPr/>
        </p:nvGrpSpPr>
        <p:grpSpPr bwMode="auto">
          <a:xfrm rot="17281362">
            <a:off x="6277769" y="3655219"/>
            <a:ext cx="271463" cy="504825"/>
            <a:chOff x="1823" y="1331"/>
            <a:chExt cx="171" cy="318"/>
          </a:xfrm>
        </p:grpSpPr>
        <p:sp>
          <p:nvSpPr>
            <p:cNvPr id="25985" name="Freeform 385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86" name="Freeform 386"/>
            <p:cNvSpPr>
              <a:spLocks/>
            </p:cNvSpPr>
            <p:nvPr/>
          </p:nvSpPr>
          <p:spPr bwMode="auto">
            <a:xfrm>
              <a:off x="1823" y="1331"/>
              <a:ext cx="171" cy="318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290"/>
                </a:cxn>
                <a:cxn ang="0">
                  <a:pos x="92" y="318"/>
                </a:cxn>
                <a:cxn ang="0">
                  <a:pos x="171" y="28"/>
                </a:cxn>
                <a:cxn ang="0">
                  <a:pos x="79" y="0"/>
                </a:cxn>
              </a:cxnLst>
              <a:rect l="0" t="0" r="r" b="b"/>
              <a:pathLst>
                <a:path w="171" h="318">
                  <a:moveTo>
                    <a:pt x="79" y="0"/>
                  </a:moveTo>
                  <a:lnTo>
                    <a:pt x="0" y="290"/>
                  </a:lnTo>
                  <a:lnTo>
                    <a:pt x="92" y="318"/>
                  </a:lnTo>
                  <a:lnTo>
                    <a:pt x="171" y="28"/>
                  </a:lnTo>
                  <a:lnTo>
                    <a:pt x="7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87" name="Group 387"/>
          <p:cNvGrpSpPr>
            <a:grpSpLocks/>
          </p:cNvGrpSpPr>
          <p:nvPr/>
        </p:nvGrpSpPr>
        <p:grpSpPr bwMode="auto">
          <a:xfrm rot="-2708801">
            <a:off x="6070600" y="4138613"/>
            <a:ext cx="258763" cy="503237"/>
            <a:chOff x="1795" y="1767"/>
            <a:chExt cx="163" cy="317"/>
          </a:xfrm>
        </p:grpSpPr>
        <p:sp>
          <p:nvSpPr>
            <p:cNvPr id="25988" name="Freeform 388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89" name="Freeform 389"/>
            <p:cNvSpPr>
              <a:spLocks/>
            </p:cNvSpPr>
            <p:nvPr/>
          </p:nvSpPr>
          <p:spPr bwMode="auto">
            <a:xfrm>
              <a:off x="1795" y="1767"/>
              <a:ext cx="163" cy="31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70" y="317"/>
                </a:cxn>
                <a:cxn ang="0">
                  <a:pos x="163" y="292"/>
                </a:cxn>
                <a:cxn ang="0">
                  <a:pos x="93" y="0"/>
                </a:cxn>
                <a:cxn ang="0">
                  <a:pos x="0" y="24"/>
                </a:cxn>
              </a:cxnLst>
              <a:rect l="0" t="0" r="r" b="b"/>
              <a:pathLst>
                <a:path w="163" h="317">
                  <a:moveTo>
                    <a:pt x="0" y="24"/>
                  </a:moveTo>
                  <a:lnTo>
                    <a:pt x="70" y="317"/>
                  </a:lnTo>
                  <a:lnTo>
                    <a:pt x="163" y="292"/>
                  </a:lnTo>
                  <a:lnTo>
                    <a:pt x="93" y="0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90" name="Group 390"/>
          <p:cNvGrpSpPr>
            <a:grpSpLocks/>
          </p:cNvGrpSpPr>
          <p:nvPr/>
        </p:nvGrpSpPr>
        <p:grpSpPr bwMode="auto">
          <a:xfrm rot="-1790132">
            <a:off x="6864350" y="4086225"/>
            <a:ext cx="212725" cy="495300"/>
            <a:chOff x="2193" y="1602"/>
            <a:chExt cx="134" cy="312"/>
          </a:xfrm>
        </p:grpSpPr>
        <p:sp>
          <p:nvSpPr>
            <p:cNvPr id="25991" name="Freeform 391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92" name="Freeform 392"/>
            <p:cNvSpPr>
              <a:spLocks/>
            </p:cNvSpPr>
            <p:nvPr/>
          </p:nvSpPr>
          <p:spPr bwMode="auto">
            <a:xfrm>
              <a:off x="2193" y="1602"/>
              <a:ext cx="134" cy="3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298"/>
                </a:cxn>
                <a:cxn ang="0">
                  <a:pos x="94" y="312"/>
                </a:cxn>
                <a:cxn ang="0">
                  <a:pos x="134" y="13"/>
                </a:cxn>
                <a:cxn ang="0">
                  <a:pos x="39" y="0"/>
                </a:cxn>
              </a:cxnLst>
              <a:rect l="0" t="0" r="r" b="b"/>
              <a:pathLst>
                <a:path w="134" h="312">
                  <a:moveTo>
                    <a:pt x="39" y="0"/>
                  </a:moveTo>
                  <a:lnTo>
                    <a:pt x="0" y="298"/>
                  </a:lnTo>
                  <a:lnTo>
                    <a:pt x="94" y="312"/>
                  </a:lnTo>
                  <a:lnTo>
                    <a:pt x="134" y="13"/>
                  </a:lnTo>
                  <a:lnTo>
                    <a:pt x="39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93" name="Group 393"/>
          <p:cNvGrpSpPr>
            <a:grpSpLocks/>
          </p:cNvGrpSpPr>
          <p:nvPr/>
        </p:nvGrpSpPr>
        <p:grpSpPr bwMode="auto">
          <a:xfrm>
            <a:off x="6529388" y="3921125"/>
            <a:ext cx="274637" cy="504825"/>
            <a:chOff x="1982" y="1498"/>
            <a:chExt cx="173" cy="318"/>
          </a:xfrm>
        </p:grpSpPr>
        <p:sp>
          <p:nvSpPr>
            <p:cNvPr id="25994" name="Freeform 394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95" name="Freeform 395"/>
            <p:cNvSpPr>
              <a:spLocks/>
            </p:cNvSpPr>
            <p:nvPr/>
          </p:nvSpPr>
          <p:spPr bwMode="auto">
            <a:xfrm>
              <a:off x="1982" y="1498"/>
              <a:ext cx="173" cy="318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81" y="318"/>
                </a:cxn>
                <a:cxn ang="0">
                  <a:pos x="173" y="290"/>
                </a:cxn>
                <a:cxn ang="0">
                  <a:pos x="92" y="0"/>
                </a:cxn>
                <a:cxn ang="0">
                  <a:pos x="0" y="29"/>
                </a:cxn>
              </a:cxnLst>
              <a:rect l="0" t="0" r="r" b="b"/>
              <a:pathLst>
                <a:path w="173" h="318">
                  <a:moveTo>
                    <a:pt x="0" y="29"/>
                  </a:moveTo>
                  <a:lnTo>
                    <a:pt x="81" y="318"/>
                  </a:lnTo>
                  <a:lnTo>
                    <a:pt x="173" y="290"/>
                  </a:lnTo>
                  <a:lnTo>
                    <a:pt x="92" y="0"/>
                  </a:lnTo>
                  <a:lnTo>
                    <a:pt x="0" y="29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96" name="Group 396"/>
          <p:cNvGrpSpPr>
            <a:grpSpLocks/>
          </p:cNvGrpSpPr>
          <p:nvPr/>
        </p:nvGrpSpPr>
        <p:grpSpPr bwMode="auto">
          <a:xfrm rot="-4100331">
            <a:off x="7423944" y="4580731"/>
            <a:ext cx="152400" cy="477838"/>
            <a:chOff x="2435" y="1976"/>
            <a:chExt cx="96" cy="301"/>
          </a:xfrm>
        </p:grpSpPr>
        <p:sp>
          <p:nvSpPr>
            <p:cNvPr id="25997" name="Rectangle 397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solidFill>
              <a:srgbClr val="00CC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98" name="Rectangle 398"/>
            <p:cNvSpPr>
              <a:spLocks noChangeArrowheads="1"/>
            </p:cNvSpPr>
            <p:nvPr/>
          </p:nvSpPr>
          <p:spPr bwMode="auto">
            <a:xfrm>
              <a:off x="2435" y="1976"/>
              <a:ext cx="96" cy="30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999" name="Group 399"/>
          <p:cNvGrpSpPr>
            <a:grpSpLocks/>
          </p:cNvGrpSpPr>
          <p:nvPr/>
        </p:nvGrpSpPr>
        <p:grpSpPr bwMode="auto">
          <a:xfrm rot="4610547">
            <a:off x="7191376" y="4081462"/>
            <a:ext cx="266700" cy="504825"/>
            <a:chOff x="2399" y="1599"/>
            <a:chExt cx="168" cy="318"/>
          </a:xfrm>
        </p:grpSpPr>
        <p:sp>
          <p:nvSpPr>
            <p:cNvPr id="26000" name="Freeform 400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01" name="Freeform 401"/>
            <p:cNvSpPr>
              <a:spLocks/>
            </p:cNvSpPr>
            <p:nvPr/>
          </p:nvSpPr>
          <p:spPr bwMode="auto">
            <a:xfrm>
              <a:off x="2399" y="1599"/>
              <a:ext cx="168" cy="31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76" y="318"/>
                </a:cxn>
                <a:cxn ang="0">
                  <a:pos x="168" y="291"/>
                </a:cxn>
                <a:cxn ang="0">
                  <a:pos x="92" y="0"/>
                </a:cxn>
                <a:cxn ang="0">
                  <a:pos x="0" y="27"/>
                </a:cxn>
              </a:cxnLst>
              <a:rect l="0" t="0" r="r" b="b"/>
              <a:pathLst>
                <a:path w="168" h="318">
                  <a:moveTo>
                    <a:pt x="0" y="27"/>
                  </a:moveTo>
                  <a:lnTo>
                    <a:pt x="76" y="318"/>
                  </a:lnTo>
                  <a:lnTo>
                    <a:pt x="168" y="291"/>
                  </a:lnTo>
                  <a:lnTo>
                    <a:pt x="92" y="0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02" name="Group 402"/>
          <p:cNvGrpSpPr>
            <a:grpSpLocks/>
          </p:cNvGrpSpPr>
          <p:nvPr/>
        </p:nvGrpSpPr>
        <p:grpSpPr bwMode="auto">
          <a:xfrm>
            <a:off x="6800850" y="4668838"/>
            <a:ext cx="338138" cy="500062"/>
            <a:chOff x="2153" y="1969"/>
            <a:chExt cx="213" cy="315"/>
          </a:xfrm>
        </p:grpSpPr>
        <p:sp>
          <p:nvSpPr>
            <p:cNvPr id="26003" name="Freeform 403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04" name="Freeform 404"/>
            <p:cNvSpPr>
              <a:spLocks/>
            </p:cNvSpPr>
            <p:nvPr/>
          </p:nvSpPr>
          <p:spPr bwMode="auto">
            <a:xfrm>
              <a:off x="2153" y="1969"/>
              <a:ext cx="213" cy="31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0" y="270"/>
                </a:cxn>
                <a:cxn ang="0">
                  <a:pos x="86" y="315"/>
                </a:cxn>
                <a:cxn ang="0">
                  <a:pos x="213" y="45"/>
                </a:cxn>
                <a:cxn ang="0">
                  <a:pos x="128" y="0"/>
                </a:cxn>
              </a:cxnLst>
              <a:rect l="0" t="0" r="r" b="b"/>
              <a:pathLst>
                <a:path w="213" h="315">
                  <a:moveTo>
                    <a:pt x="128" y="0"/>
                  </a:moveTo>
                  <a:lnTo>
                    <a:pt x="0" y="270"/>
                  </a:lnTo>
                  <a:lnTo>
                    <a:pt x="86" y="315"/>
                  </a:lnTo>
                  <a:lnTo>
                    <a:pt x="213" y="45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05" name="Group 405"/>
          <p:cNvGrpSpPr>
            <a:grpSpLocks/>
          </p:cNvGrpSpPr>
          <p:nvPr/>
        </p:nvGrpSpPr>
        <p:grpSpPr bwMode="auto">
          <a:xfrm rot="-2302754">
            <a:off x="7602538" y="3816350"/>
            <a:ext cx="254000" cy="503238"/>
            <a:chOff x="2658" y="1432"/>
            <a:chExt cx="160" cy="317"/>
          </a:xfrm>
        </p:grpSpPr>
        <p:sp>
          <p:nvSpPr>
            <p:cNvPr id="26006" name="Freeform 406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07" name="Freeform 407"/>
            <p:cNvSpPr>
              <a:spLocks/>
            </p:cNvSpPr>
            <p:nvPr/>
          </p:nvSpPr>
          <p:spPr bwMode="auto">
            <a:xfrm>
              <a:off x="2658" y="1432"/>
              <a:ext cx="160" cy="317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67" y="317"/>
                </a:cxn>
                <a:cxn ang="0">
                  <a:pos x="160" y="293"/>
                </a:cxn>
                <a:cxn ang="0">
                  <a:pos x="93" y="0"/>
                </a:cxn>
                <a:cxn ang="0">
                  <a:pos x="0" y="23"/>
                </a:cxn>
              </a:cxnLst>
              <a:rect l="0" t="0" r="r" b="b"/>
              <a:pathLst>
                <a:path w="160" h="317">
                  <a:moveTo>
                    <a:pt x="0" y="23"/>
                  </a:moveTo>
                  <a:lnTo>
                    <a:pt x="67" y="317"/>
                  </a:lnTo>
                  <a:lnTo>
                    <a:pt x="160" y="293"/>
                  </a:lnTo>
                  <a:lnTo>
                    <a:pt x="93" y="0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08" name="Group 408"/>
          <p:cNvGrpSpPr>
            <a:grpSpLocks/>
          </p:cNvGrpSpPr>
          <p:nvPr/>
        </p:nvGrpSpPr>
        <p:grpSpPr bwMode="auto">
          <a:xfrm rot="2839922">
            <a:off x="6406356" y="4566444"/>
            <a:ext cx="212725" cy="496888"/>
            <a:chOff x="2001" y="1970"/>
            <a:chExt cx="134" cy="313"/>
          </a:xfrm>
        </p:grpSpPr>
        <p:sp>
          <p:nvSpPr>
            <p:cNvPr id="26009" name="Freeform 409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10" name="Freeform 410"/>
            <p:cNvSpPr>
              <a:spLocks/>
            </p:cNvSpPr>
            <p:nvPr/>
          </p:nvSpPr>
          <p:spPr bwMode="auto">
            <a:xfrm>
              <a:off x="2001" y="1970"/>
              <a:ext cx="134" cy="3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0" y="299"/>
                </a:cxn>
                <a:cxn ang="0">
                  <a:pos x="95" y="313"/>
                </a:cxn>
                <a:cxn ang="0">
                  <a:pos x="134" y="14"/>
                </a:cxn>
                <a:cxn ang="0">
                  <a:pos x="40" y="0"/>
                </a:cxn>
              </a:cxnLst>
              <a:rect l="0" t="0" r="r" b="b"/>
              <a:pathLst>
                <a:path w="134" h="313">
                  <a:moveTo>
                    <a:pt x="40" y="0"/>
                  </a:moveTo>
                  <a:lnTo>
                    <a:pt x="0" y="299"/>
                  </a:lnTo>
                  <a:lnTo>
                    <a:pt x="95" y="313"/>
                  </a:lnTo>
                  <a:lnTo>
                    <a:pt x="134" y="14"/>
                  </a:lnTo>
                  <a:lnTo>
                    <a:pt x="40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11" name="Group 411"/>
          <p:cNvGrpSpPr>
            <a:grpSpLocks/>
          </p:cNvGrpSpPr>
          <p:nvPr/>
        </p:nvGrpSpPr>
        <p:grpSpPr bwMode="auto">
          <a:xfrm rot="-4921130">
            <a:off x="7866062" y="4295776"/>
            <a:ext cx="233363" cy="500062"/>
            <a:chOff x="2633" y="1868"/>
            <a:chExt cx="147" cy="315"/>
          </a:xfrm>
        </p:grpSpPr>
        <p:sp>
          <p:nvSpPr>
            <p:cNvPr id="26012" name="Freeform 412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13" name="Freeform 413"/>
            <p:cNvSpPr>
              <a:spLocks/>
            </p:cNvSpPr>
            <p:nvPr/>
          </p:nvSpPr>
          <p:spPr bwMode="auto">
            <a:xfrm>
              <a:off x="2633" y="1868"/>
              <a:ext cx="147" cy="315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97"/>
                </a:cxn>
                <a:cxn ang="0">
                  <a:pos x="94" y="315"/>
                </a:cxn>
                <a:cxn ang="0">
                  <a:pos x="147" y="19"/>
                </a:cxn>
                <a:cxn ang="0">
                  <a:pos x="53" y="0"/>
                </a:cxn>
              </a:cxnLst>
              <a:rect l="0" t="0" r="r" b="b"/>
              <a:pathLst>
                <a:path w="147" h="315">
                  <a:moveTo>
                    <a:pt x="53" y="0"/>
                  </a:moveTo>
                  <a:lnTo>
                    <a:pt x="0" y="297"/>
                  </a:lnTo>
                  <a:lnTo>
                    <a:pt x="94" y="315"/>
                  </a:lnTo>
                  <a:lnTo>
                    <a:pt x="147" y="19"/>
                  </a:lnTo>
                  <a:lnTo>
                    <a:pt x="53" y="0"/>
                  </a:lnTo>
                  <a:close/>
                </a:path>
              </a:pathLst>
            </a:custGeom>
            <a:noFill/>
            <a:ln w="19050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014" name="Freeform 414"/>
          <p:cNvSpPr>
            <a:spLocks/>
          </p:cNvSpPr>
          <p:nvPr/>
        </p:nvSpPr>
        <p:spPr bwMode="auto">
          <a:xfrm>
            <a:off x="6092825" y="4181475"/>
            <a:ext cx="2143125" cy="515938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122" y="12"/>
              </a:cxn>
              <a:cxn ang="0">
                <a:pos x="180" y="68"/>
              </a:cxn>
              <a:cxn ang="0">
                <a:pos x="239" y="74"/>
              </a:cxn>
              <a:cxn ang="0">
                <a:pos x="281" y="180"/>
              </a:cxn>
              <a:cxn ang="0">
                <a:pos x="313" y="191"/>
              </a:cxn>
              <a:cxn ang="0">
                <a:pos x="345" y="213"/>
              </a:cxn>
              <a:cxn ang="0">
                <a:pos x="383" y="258"/>
              </a:cxn>
              <a:cxn ang="0">
                <a:pos x="404" y="252"/>
              </a:cxn>
              <a:cxn ang="0">
                <a:pos x="420" y="247"/>
              </a:cxn>
              <a:cxn ang="0">
                <a:pos x="441" y="302"/>
              </a:cxn>
              <a:cxn ang="0">
                <a:pos x="457" y="308"/>
              </a:cxn>
              <a:cxn ang="0">
                <a:pos x="537" y="297"/>
              </a:cxn>
              <a:cxn ang="0">
                <a:pos x="558" y="319"/>
              </a:cxn>
              <a:cxn ang="0">
                <a:pos x="590" y="297"/>
              </a:cxn>
              <a:cxn ang="0">
                <a:pos x="670" y="275"/>
              </a:cxn>
              <a:cxn ang="0">
                <a:pos x="733" y="297"/>
              </a:cxn>
              <a:cxn ang="0">
                <a:pos x="776" y="263"/>
              </a:cxn>
              <a:cxn ang="0">
                <a:pos x="866" y="269"/>
              </a:cxn>
              <a:cxn ang="0">
                <a:pos x="914" y="235"/>
              </a:cxn>
              <a:cxn ang="0">
                <a:pos x="962" y="168"/>
              </a:cxn>
              <a:cxn ang="0">
                <a:pos x="1175" y="129"/>
              </a:cxn>
              <a:cxn ang="0">
                <a:pos x="1265" y="79"/>
              </a:cxn>
              <a:cxn ang="0">
                <a:pos x="1308" y="34"/>
              </a:cxn>
              <a:cxn ang="0">
                <a:pos x="1350" y="18"/>
              </a:cxn>
            </a:cxnLst>
            <a:rect l="0" t="0" r="r" b="b"/>
            <a:pathLst>
              <a:path w="1350" h="325">
                <a:moveTo>
                  <a:pt x="0" y="12"/>
                </a:moveTo>
                <a:cubicBezTo>
                  <a:pt x="18" y="11"/>
                  <a:pt x="93" y="0"/>
                  <a:pt x="122" y="12"/>
                </a:cubicBezTo>
                <a:cubicBezTo>
                  <a:pt x="130" y="16"/>
                  <a:pt x="163" y="64"/>
                  <a:pt x="180" y="68"/>
                </a:cubicBezTo>
                <a:cubicBezTo>
                  <a:pt x="200" y="72"/>
                  <a:pt x="220" y="71"/>
                  <a:pt x="239" y="74"/>
                </a:cubicBezTo>
                <a:cubicBezTo>
                  <a:pt x="262" y="105"/>
                  <a:pt x="269" y="143"/>
                  <a:pt x="281" y="180"/>
                </a:cubicBezTo>
                <a:cubicBezTo>
                  <a:pt x="285" y="191"/>
                  <a:pt x="303" y="187"/>
                  <a:pt x="313" y="191"/>
                </a:cubicBezTo>
                <a:cubicBezTo>
                  <a:pt x="325" y="195"/>
                  <a:pt x="345" y="213"/>
                  <a:pt x="345" y="213"/>
                </a:cubicBezTo>
                <a:cubicBezTo>
                  <a:pt x="353" y="242"/>
                  <a:pt x="354" y="250"/>
                  <a:pt x="383" y="258"/>
                </a:cubicBezTo>
                <a:cubicBezTo>
                  <a:pt x="390" y="256"/>
                  <a:pt x="396" y="254"/>
                  <a:pt x="404" y="252"/>
                </a:cubicBezTo>
                <a:cubicBezTo>
                  <a:pt x="409" y="251"/>
                  <a:pt x="415" y="244"/>
                  <a:pt x="420" y="247"/>
                </a:cubicBezTo>
                <a:cubicBezTo>
                  <a:pt x="426" y="251"/>
                  <a:pt x="441" y="302"/>
                  <a:pt x="441" y="302"/>
                </a:cubicBezTo>
                <a:cubicBezTo>
                  <a:pt x="443" y="308"/>
                  <a:pt x="452" y="306"/>
                  <a:pt x="457" y="308"/>
                </a:cubicBezTo>
                <a:cubicBezTo>
                  <a:pt x="493" y="293"/>
                  <a:pt x="496" y="291"/>
                  <a:pt x="537" y="297"/>
                </a:cubicBezTo>
                <a:cubicBezTo>
                  <a:pt x="539" y="306"/>
                  <a:pt x="541" y="325"/>
                  <a:pt x="558" y="319"/>
                </a:cubicBezTo>
                <a:cubicBezTo>
                  <a:pt x="570" y="315"/>
                  <a:pt x="590" y="297"/>
                  <a:pt x="590" y="297"/>
                </a:cubicBezTo>
                <a:cubicBezTo>
                  <a:pt x="614" y="259"/>
                  <a:pt x="621" y="270"/>
                  <a:pt x="670" y="275"/>
                </a:cubicBezTo>
                <a:cubicBezTo>
                  <a:pt x="695" y="314"/>
                  <a:pt x="686" y="312"/>
                  <a:pt x="733" y="297"/>
                </a:cubicBezTo>
                <a:cubicBezTo>
                  <a:pt x="751" y="284"/>
                  <a:pt x="756" y="270"/>
                  <a:pt x="776" y="263"/>
                </a:cubicBezTo>
                <a:cubicBezTo>
                  <a:pt x="816" y="272"/>
                  <a:pt x="821" y="275"/>
                  <a:pt x="866" y="269"/>
                </a:cubicBezTo>
                <a:cubicBezTo>
                  <a:pt x="884" y="257"/>
                  <a:pt x="894" y="242"/>
                  <a:pt x="914" y="235"/>
                </a:cubicBezTo>
                <a:cubicBezTo>
                  <a:pt x="934" y="214"/>
                  <a:pt x="939" y="188"/>
                  <a:pt x="962" y="168"/>
                </a:cubicBezTo>
                <a:cubicBezTo>
                  <a:pt x="1015" y="122"/>
                  <a:pt x="1120" y="131"/>
                  <a:pt x="1175" y="129"/>
                </a:cubicBezTo>
                <a:cubicBezTo>
                  <a:pt x="1203" y="110"/>
                  <a:pt x="1233" y="90"/>
                  <a:pt x="1265" y="79"/>
                </a:cubicBezTo>
                <a:cubicBezTo>
                  <a:pt x="1280" y="64"/>
                  <a:pt x="1289" y="44"/>
                  <a:pt x="1308" y="34"/>
                </a:cubicBezTo>
                <a:cubicBezTo>
                  <a:pt x="1322" y="27"/>
                  <a:pt x="1339" y="30"/>
                  <a:pt x="1350" y="18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6" name="Freeform 416"/>
          <p:cNvSpPr>
            <a:spLocks/>
          </p:cNvSpPr>
          <p:nvPr/>
        </p:nvSpPr>
        <p:spPr bwMode="auto">
          <a:xfrm>
            <a:off x="6454775" y="3890963"/>
            <a:ext cx="119063" cy="398462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32" y="39"/>
              </a:cxn>
              <a:cxn ang="0">
                <a:pos x="11" y="162"/>
              </a:cxn>
              <a:cxn ang="0">
                <a:pos x="0" y="251"/>
              </a:cxn>
            </a:cxnLst>
            <a:rect l="0" t="0" r="r" b="b"/>
            <a:pathLst>
              <a:path w="75" h="251">
                <a:moveTo>
                  <a:pt x="75" y="0"/>
                </a:moveTo>
                <a:cubicBezTo>
                  <a:pt x="44" y="6"/>
                  <a:pt x="41" y="9"/>
                  <a:pt x="32" y="39"/>
                </a:cubicBezTo>
                <a:cubicBezTo>
                  <a:pt x="25" y="164"/>
                  <a:pt x="32" y="94"/>
                  <a:pt x="11" y="162"/>
                </a:cubicBezTo>
                <a:cubicBezTo>
                  <a:pt x="14" y="187"/>
                  <a:pt x="28" y="236"/>
                  <a:pt x="0" y="25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7" name="Freeform 417"/>
          <p:cNvSpPr>
            <a:spLocks/>
          </p:cNvSpPr>
          <p:nvPr/>
        </p:nvSpPr>
        <p:spPr bwMode="auto">
          <a:xfrm>
            <a:off x="7113588" y="3970338"/>
            <a:ext cx="76200" cy="665162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1" y="72"/>
              </a:cxn>
              <a:cxn ang="0">
                <a:pos x="21" y="117"/>
              </a:cxn>
              <a:cxn ang="0">
                <a:pos x="5" y="229"/>
              </a:cxn>
              <a:cxn ang="0">
                <a:pos x="11" y="257"/>
              </a:cxn>
              <a:cxn ang="0">
                <a:pos x="21" y="274"/>
              </a:cxn>
              <a:cxn ang="0">
                <a:pos x="0" y="296"/>
              </a:cxn>
              <a:cxn ang="0">
                <a:pos x="5" y="352"/>
              </a:cxn>
              <a:cxn ang="0">
                <a:pos x="48" y="419"/>
              </a:cxn>
            </a:cxnLst>
            <a:rect l="0" t="0" r="r" b="b"/>
            <a:pathLst>
              <a:path w="48" h="419">
                <a:moveTo>
                  <a:pt x="5" y="0"/>
                </a:moveTo>
                <a:cubicBezTo>
                  <a:pt x="7" y="24"/>
                  <a:pt x="7" y="49"/>
                  <a:pt x="11" y="72"/>
                </a:cubicBezTo>
                <a:cubicBezTo>
                  <a:pt x="13" y="88"/>
                  <a:pt x="21" y="117"/>
                  <a:pt x="21" y="117"/>
                </a:cubicBezTo>
                <a:cubicBezTo>
                  <a:pt x="17" y="154"/>
                  <a:pt x="17" y="193"/>
                  <a:pt x="5" y="229"/>
                </a:cubicBezTo>
                <a:cubicBezTo>
                  <a:pt x="7" y="238"/>
                  <a:pt x="7" y="248"/>
                  <a:pt x="11" y="257"/>
                </a:cubicBezTo>
                <a:cubicBezTo>
                  <a:pt x="13" y="263"/>
                  <a:pt x="23" y="267"/>
                  <a:pt x="21" y="274"/>
                </a:cubicBezTo>
                <a:cubicBezTo>
                  <a:pt x="19" y="284"/>
                  <a:pt x="7" y="288"/>
                  <a:pt x="0" y="296"/>
                </a:cubicBezTo>
                <a:cubicBezTo>
                  <a:pt x="5" y="318"/>
                  <a:pt x="13" y="329"/>
                  <a:pt x="5" y="352"/>
                </a:cubicBezTo>
                <a:cubicBezTo>
                  <a:pt x="11" y="378"/>
                  <a:pt x="23" y="406"/>
                  <a:pt x="48" y="419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8" name="Freeform 418"/>
          <p:cNvSpPr>
            <a:spLocks/>
          </p:cNvSpPr>
          <p:nvPr/>
        </p:nvSpPr>
        <p:spPr bwMode="auto">
          <a:xfrm>
            <a:off x="7974013" y="4173538"/>
            <a:ext cx="203200" cy="541337"/>
          </a:xfrm>
          <a:custGeom>
            <a:avLst/>
            <a:gdLst/>
            <a:ahLst/>
            <a:cxnLst>
              <a:cxn ang="0">
                <a:pos x="0" y="129"/>
              </a:cxn>
              <a:cxn ang="0">
                <a:pos x="32" y="73"/>
              </a:cxn>
              <a:cxn ang="0">
                <a:pos x="75" y="0"/>
              </a:cxn>
              <a:cxn ang="0">
                <a:pos x="117" y="67"/>
              </a:cxn>
              <a:cxn ang="0">
                <a:pos x="112" y="95"/>
              </a:cxn>
              <a:cxn ang="0">
                <a:pos x="101" y="129"/>
              </a:cxn>
              <a:cxn ang="0">
                <a:pos x="123" y="313"/>
              </a:cxn>
              <a:cxn ang="0">
                <a:pos x="128" y="341"/>
              </a:cxn>
            </a:cxnLst>
            <a:rect l="0" t="0" r="r" b="b"/>
            <a:pathLst>
              <a:path w="128" h="341">
                <a:moveTo>
                  <a:pt x="0" y="129"/>
                </a:moveTo>
                <a:cubicBezTo>
                  <a:pt x="11" y="111"/>
                  <a:pt x="24" y="92"/>
                  <a:pt x="32" y="73"/>
                </a:cubicBezTo>
                <a:cubicBezTo>
                  <a:pt x="46" y="42"/>
                  <a:pt x="42" y="12"/>
                  <a:pt x="75" y="0"/>
                </a:cubicBezTo>
                <a:cubicBezTo>
                  <a:pt x="107" y="11"/>
                  <a:pt x="108" y="37"/>
                  <a:pt x="117" y="67"/>
                </a:cubicBezTo>
                <a:cubicBezTo>
                  <a:pt x="115" y="76"/>
                  <a:pt x="115" y="86"/>
                  <a:pt x="112" y="95"/>
                </a:cubicBezTo>
                <a:cubicBezTo>
                  <a:pt x="109" y="106"/>
                  <a:pt x="101" y="129"/>
                  <a:pt x="101" y="129"/>
                </a:cubicBezTo>
                <a:cubicBezTo>
                  <a:pt x="103" y="172"/>
                  <a:pt x="92" y="265"/>
                  <a:pt x="123" y="313"/>
                </a:cubicBezTo>
                <a:cubicBezTo>
                  <a:pt x="125" y="322"/>
                  <a:pt x="128" y="341"/>
                  <a:pt x="128" y="341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19" name="Freeform 419"/>
          <p:cNvSpPr>
            <a:spLocks/>
          </p:cNvSpPr>
          <p:nvPr/>
        </p:nvSpPr>
        <p:spPr bwMode="auto">
          <a:xfrm>
            <a:off x="6234113" y="4205288"/>
            <a:ext cx="88900" cy="155575"/>
          </a:xfrm>
          <a:custGeom>
            <a:avLst/>
            <a:gdLst/>
            <a:ahLst/>
            <a:cxnLst>
              <a:cxn ang="0">
                <a:pos x="54" y="98"/>
              </a:cxn>
              <a:cxn ang="0">
                <a:pos x="12" y="31"/>
              </a:cxn>
              <a:cxn ang="0">
                <a:pos x="6" y="8"/>
              </a:cxn>
              <a:cxn ang="0">
                <a:pos x="38" y="36"/>
              </a:cxn>
              <a:cxn ang="0">
                <a:pos x="54" y="25"/>
              </a:cxn>
            </a:cxnLst>
            <a:rect l="0" t="0" r="r" b="b"/>
            <a:pathLst>
              <a:path w="56" h="98">
                <a:moveTo>
                  <a:pt x="54" y="98"/>
                </a:moveTo>
                <a:cubicBezTo>
                  <a:pt x="39" y="73"/>
                  <a:pt x="32" y="52"/>
                  <a:pt x="12" y="31"/>
                </a:cubicBezTo>
                <a:cubicBezTo>
                  <a:pt x="10" y="23"/>
                  <a:pt x="0" y="12"/>
                  <a:pt x="6" y="8"/>
                </a:cubicBezTo>
                <a:cubicBezTo>
                  <a:pt x="19" y="0"/>
                  <a:pt x="35" y="31"/>
                  <a:pt x="38" y="36"/>
                </a:cubicBezTo>
                <a:cubicBezTo>
                  <a:pt x="56" y="30"/>
                  <a:pt x="54" y="36"/>
                  <a:pt x="54" y="25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0" name="Freeform 420"/>
          <p:cNvSpPr>
            <a:spLocks/>
          </p:cNvSpPr>
          <p:nvPr/>
        </p:nvSpPr>
        <p:spPr bwMode="auto">
          <a:xfrm>
            <a:off x="6646863" y="4484688"/>
            <a:ext cx="112712" cy="203200"/>
          </a:xfrm>
          <a:custGeom>
            <a:avLst/>
            <a:gdLst/>
            <a:ahLst/>
            <a:cxnLst>
              <a:cxn ang="0">
                <a:pos x="23" y="128"/>
              </a:cxn>
              <a:cxn ang="0">
                <a:pos x="49" y="0"/>
              </a:cxn>
              <a:cxn ang="0">
                <a:pos x="71" y="22"/>
              </a:cxn>
              <a:cxn ang="0">
                <a:pos x="65" y="44"/>
              </a:cxn>
              <a:cxn ang="0">
                <a:pos x="60" y="61"/>
              </a:cxn>
            </a:cxnLst>
            <a:rect l="0" t="0" r="r" b="b"/>
            <a:pathLst>
              <a:path w="71" h="128">
                <a:moveTo>
                  <a:pt x="23" y="128"/>
                </a:moveTo>
                <a:cubicBezTo>
                  <a:pt x="37" y="83"/>
                  <a:pt x="0" y="17"/>
                  <a:pt x="49" y="0"/>
                </a:cubicBezTo>
                <a:cubicBezTo>
                  <a:pt x="63" y="5"/>
                  <a:pt x="71" y="3"/>
                  <a:pt x="71" y="22"/>
                </a:cubicBezTo>
                <a:cubicBezTo>
                  <a:pt x="71" y="30"/>
                  <a:pt x="67" y="37"/>
                  <a:pt x="65" y="44"/>
                </a:cubicBezTo>
                <a:cubicBezTo>
                  <a:pt x="64" y="50"/>
                  <a:pt x="60" y="61"/>
                  <a:pt x="60" y="61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1" name="Freeform 421"/>
          <p:cNvSpPr>
            <a:spLocks/>
          </p:cNvSpPr>
          <p:nvPr/>
        </p:nvSpPr>
        <p:spPr bwMode="auto">
          <a:xfrm>
            <a:off x="7085013" y="4646613"/>
            <a:ext cx="109537" cy="114300"/>
          </a:xfrm>
          <a:custGeom>
            <a:avLst/>
            <a:gdLst/>
            <a:ahLst/>
            <a:cxnLst>
              <a:cxn ang="0">
                <a:pos x="2" y="37"/>
              </a:cxn>
              <a:cxn ang="0">
                <a:pos x="7" y="9"/>
              </a:cxn>
              <a:cxn ang="0">
                <a:pos x="45" y="32"/>
              </a:cxn>
              <a:cxn ang="0">
                <a:pos x="66" y="37"/>
              </a:cxn>
              <a:cxn ang="0">
                <a:pos x="66" y="9"/>
              </a:cxn>
            </a:cxnLst>
            <a:rect l="0" t="0" r="r" b="b"/>
            <a:pathLst>
              <a:path w="69" h="72">
                <a:moveTo>
                  <a:pt x="2" y="37"/>
                </a:moveTo>
                <a:cubicBezTo>
                  <a:pt x="4" y="28"/>
                  <a:pt x="0" y="15"/>
                  <a:pt x="7" y="9"/>
                </a:cubicBezTo>
                <a:cubicBezTo>
                  <a:pt x="19" y="0"/>
                  <a:pt x="41" y="28"/>
                  <a:pt x="45" y="32"/>
                </a:cubicBezTo>
                <a:cubicBezTo>
                  <a:pt x="47" y="37"/>
                  <a:pt x="52" y="72"/>
                  <a:pt x="66" y="37"/>
                </a:cubicBezTo>
                <a:cubicBezTo>
                  <a:pt x="69" y="29"/>
                  <a:pt x="66" y="19"/>
                  <a:pt x="66" y="9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2" name="Freeform 422"/>
          <p:cNvSpPr>
            <a:spLocks/>
          </p:cNvSpPr>
          <p:nvPr/>
        </p:nvSpPr>
        <p:spPr bwMode="auto">
          <a:xfrm>
            <a:off x="7324725" y="4573588"/>
            <a:ext cx="196850" cy="114300"/>
          </a:xfrm>
          <a:custGeom>
            <a:avLst/>
            <a:gdLst/>
            <a:ahLst/>
            <a:cxnLst>
              <a:cxn ang="0">
                <a:pos x="0" y="72"/>
              </a:cxn>
              <a:cxn ang="0">
                <a:pos x="80" y="44"/>
              </a:cxn>
              <a:cxn ang="0">
                <a:pos x="106" y="16"/>
              </a:cxn>
              <a:cxn ang="0">
                <a:pos x="117" y="50"/>
              </a:cxn>
              <a:cxn ang="0">
                <a:pos x="112" y="0"/>
              </a:cxn>
            </a:cxnLst>
            <a:rect l="0" t="0" r="r" b="b"/>
            <a:pathLst>
              <a:path w="124" h="72">
                <a:moveTo>
                  <a:pt x="0" y="72"/>
                </a:moveTo>
                <a:cubicBezTo>
                  <a:pt x="29" y="62"/>
                  <a:pt x="55" y="62"/>
                  <a:pt x="80" y="44"/>
                </a:cubicBezTo>
                <a:cubicBezTo>
                  <a:pt x="80" y="44"/>
                  <a:pt x="98" y="10"/>
                  <a:pt x="106" y="16"/>
                </a:cubicBezTo>
                <a:cubicBezTo>
                  <a:pt x="115" y="24"/>
                  <a:pt x="117" y="50"/>
                  <a:pt x="117" y="50"/>
                </a:cubicBezTo>
                <a:cubicBezTo>
                  <a:pt x="124" y="30"/>
                  <a:pt x="121" y="18"/>
                  <a:pt x="112" y="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3" name="Freeform 423"/>
          <p:cNvSpPr>
            <a:spLocks/>
          </p:cNvSpPr>
          <p:nvPr/>
        </p:nvSpPr>
        <p:spPr bwMode="auto">
          <a:xfrm>
            <a:off x="7527925" y="4405313"/>
            <a:ext cx="234950" cy="171450"/>
          </a:xfrm>
          <a:custGeom>
            <a:avLst/>
            <a:gdLst/>
            <a:ahLst/>
            <a:cxnLst>
              <a:cxn ang="0">
                <a:pos x="122" y="83"/>
              </a:cxn>
              <a:cxn ang="0">
                <a:pos x="37" y="33"/>
              </a:cxn>
              <a:cxn ang="0">
                <a:pos x="26" y="67"/>
              </a:cxn>
              <a:cxn ang="0">
                <a:pos x="31" y="100"/>
              </a:cxn>
              <a:cxn ang="0">
                <a:pos x="0" y="100"/>
              </a:cxn>
            </a:cxnLst>
            <a:rect l="0" t="0" r="r" b="b"/>
            <a:pathLst>
              <a:path w="148" h="108">
                <a:moveTo>
                  <a:pt x="122" y="83"/>
                </a:moveTo>
                <a:cubicBezTo>
                  <a:pt x="148" y="0"/>
                  <a:pt x="105" y="29"/>
                  <a:pt x="37" y="33"/>
                </a:cubicBezTo>
                <a:cubicBezTo>
                  <a:pt x="33" y="44"/>
                  <a:pt x="29" y="55"/>
                  <a:pt x="26" y="67"/>
                </a:cubicBezTo>
                <a:cubicBezTo>
                  <a:pt x="23" y="77"/>
                  <a:pt x="38" y="92"/>
                  <a:pt x="31" y="100"/>
                </a:cubicBezTo>
                <a:cubicBezTo>
                  <a:pt x="25" y="108"/>
                  <a:pt x="10" y="100"/>
                  <a:pt x="0" y="100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4" name="Freeform 424"/>
          <p:cNvSpPr>
            <a:spLocks/>
          </p:cNvSpPr>
          <p:nvPr/>
        </p:nvSpPr>
        <p:spPr bwMode="auto">
          <a:xfrm>
            <a:off x="6523038" y="4405313"/>
            <a:ext cx="227012" cy="69850"/>
          </a:xfrm>
          <a:custGeom>
            <a:avLst/>
            <a:gdLst/>
            <a:ahLst/>
            <a:cxnLst>
              <a:cxn ang="0">
                <a:pos x="143" y="0"/>
              </a:cxn>
              <a:cxn ang="0">
                <a:pos x="101" y="33"/>
              </a:cxn>
              <a:cxn ang="0">
                <a:pos x="74" y="11"/>
              </a:cxn>
              <a:cxn ang="0">
                <a:pos x="37" y="0"/>
              </a:cxn>
              <a:cxn ang="0">
                <a:pos x="0" y="27"/>
              </a:cxn>
            </a:cxnLst>
            <a:rect l="0" t="0" r="r" b="b"/>
            <a:pathLst>
              <a:path w="143" h="44">
                <a:moveTo>
                  <a:pt x="143" y="0"/>
                </a:moveTo>
                <a:cubicBezTo>
                  <a:pt x="135" y="25"/>
                  <a:pt x="125" y="27"/>
                  <a:pt x="101" y="33"/>
                </a:cubicBezTo>
                <a:cubicBezTo>
                  <a:pt x="49" y="15"/>
                  <a:pt x="122" y="44"/>
                  <a:pt x="74" y="11"/>
                </a:cubicBezTo>
                <a:cubicBezTo>
                  <a:pt x="64" y="3"/>
                  <a:pt x="49" y="4"/>
                  <a:pt x="37" y="0"/>
                </a:cubicBezTo>
                <a:cubicBezTo>
                  <a:pt x="14" y="7"/>
                  <a:pt x="19" y="18"/>
                  <a:pt x="0" y="27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5" name="Freeform 425"/>
          <p:cNvSpPr>
            <a:spLocks/>
          </p:cNvSpPr>
          <p:nvPr/>
        </p:nvSpPr>
        <p:spPr bwMode="auto">
          <a:xfrm>
            <a:off x="6665913" y="3836988"/>
            <a:ext cx="65087" cy="141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1"/>
              </a:cxn>
              <a:cxn ang="0">
                <a:pos x="37" y="17"/>
              </a:cxn>
              <a:cxn ang="0">
                <a:pos x="27" y="89"/>
              </a:cxn>
              <a:cxn ang="0">
                <a:pos x="11" y="34"/>
              </a:cxn>
            </a:cxnLst>
            <a:rect l="0" t="0" r="r" b="b"/>
            <a:pathLst>
              <a:path w="41" h="89">
                <a:moveTo>
                  <a:pt x="0" y="0"/>
                </a:moveTo>
                <a:cubicBezTo>
                  <a:pt x="6" y="4"/>
                  <a:pt x="10" y="8"/>
                  <a:pt x="16" y="11"/>
                </a:cubicBezTo>
                <a:cubicBezTo>
                  <a:pt x="23" y="14"/>
                  <a:pt x="35" y="9"/>
                  <a:pt x="37" y="17"/>
                </a:cubicBezTo>
                <a:cubicBezTo>
                  <a:pt x="41" y="31"/>
                  <a:pt x="31" y="71"/>
                  <a:pt x="27" y="89"/>
                </a:cubicBezTo>
                <a:cubicBezTo>
                  <a:pt x="22" y="75"/>
                  <a:pt x="11" y="51"/>
                  <a:pt x="11" y="34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8" name="Freeform 428"/>
          <p:cNvSpPr>
            <a:spLocks/>
          </p:cNvSpPr>
          <p:nvPr/>
        </p:nvSpPr>
        <p:spPr bwMode="auto">
          <a:xfrm>
            <a:off x="7780338" y="4306888"/>
            <a:ext cx="122237" cy="182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4" y="106"/>
              </a:cxn>
              <a:cxn ang="0">
                <a:pos x="64" y="56"/>
              </a:cxn>
            </a:cxnLst>
            <a:rect l="0" t="0" r="r" b="b"/>
            <a:pathLst>
              <a:path w="77" h="115">
                <a:moveTo>
                  <a:pt x="0" y="0"/>
                </a:moveTo>
                <a:cubicBezTo>
                  <a:pt x="9" y="58"/>
                  <a:pt x="18" y="74"/>
                  <a:pt x="64" y="106"/>
                </a:cubicBezTo>
                <a:cubicBezTo>
                  <a:pt x="77" y="115"/>
                  <a:pt x="64" y="73"/>
                  <a:pt x="64" y="56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29" name="Freeform 429"/>
          <p:cNvSpPr>
            <a:spLocks/>
          </p:cNvSpPr>
          <p:nvPr/>
        </p:nvSpPr>
        <p:spPr bwMode="auto">
          <a:xfrm>
            <a:off x="6242050" y="3686175"/>
            <a:ext cx="101600" cy="287338"/>
          </a:xfrm>
          <a:custGeom>
            <a:avLst/>
            <a:gdLst/>
            <a:ahLst/>
            <a:cxnLst>
              <a:cxn ang="0">
                <a:pos x="54" y="181"/>
              </a:cxn>
              <a:cxn ang="0">
                <a:pos x="48" y="91"/>
              </a:cxn>
              <a:cxn ang="0">
                <a:pos x="59" y="58"/>
              </a:cxn>
              <a:cxn ang="0">
                <a:pos x="64" y="41"/>
              </a:cxn>
              <a:cxn ang="0">
                <a:pos x="0" y="63"/>
              </a:cxn>
            </a:cxnLst>
            <a:rect l="0" t="0" r="r" b="b"/>
            <a:pathLst>
              <a:path w="64" h="181">
                <a:moveTo>
                  <a:pt x="54" y="181"/>
                </a:moveTo>
                <a:cubicBezTo>
                  <a:pt x="45" y="144"/>
                  <a:pt x="40" y="135"/>
                  <a:pt x="48" y="91"/>
                </a:cubicBezTo>
                <a:cubicBezTo>
                  <a:pt x="50" y="79"/>
                  <a:pt x="56" y="69"/>
                  <a:pt x="59" y="58"/>
                </a:cubicBezTo>
                <a:cubicBezTo>
                  <a:pt x="61" y="52"/>
                  <a:pt x="64" y="41"/>
                  <a:pt x="64" y="41"/>
                </a:cubicBezTo>
                <a:cubicBezTo>
                  <a:pt x="38" y="0"/>
                  <a:pt x="0" y="22"/>
                  <a:pt x="0" y="63"/>
                </a:cubicBezTo>
              </a:path>
            </a:pathLst>
          </a:custGeom>
          <a:noFill/>
          <a:ln w="1905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030" name="Line 430"/>
          <p:cNvSpPr>
            <a:spLocks noChangeShapeType="1"/>
          </p:cNvSpPr>
          <p:nvPr/>
        </p:nvSpPr>
        <p:spPr bwMode="auto">
          <a:xfrm>
            <a:off x="3940175" y="3267075"/>
            <a:ext cx="18161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31" name="Text Box 431"/>
          <p:cNvSpPr txBox="1">
            <a:spLocks noChangeArrowheads="1"/>
          </p:cNvSpPr>
          <p:nvPr/>
        </p:nvSpPr>
        <p:spPr bwMode="auto">
          <a:xfrm>
            <a:off x="3994150" y="3524250"/>
            <a:ext cx="1882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Heating</a:t>
            </a:r>
          </a:p>
        </p:txBody>
      </p:sp>
      <p:sp>
        <p:nvSpPr>
          <p:cNvPr id="26033" name="Text Box 433"/>
          <p:cNvSpPr txBox="1">
            <a:spLocks noChangeArrowheads="1"/>
          </p:cNvSpPr>
          <p:nvPr/>
        </p:nvSpPr>
        <p:spPr bwMode="auto">
          <a:xfrm>
            <a:off x="660400" y="32432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L</a:t>
            </a:r>
          </a:p>
        </p:txBody>
      </p:sp>
      <p:sp>
        <p:nvSpPr>
          <p:cNvPr id="26034" name="Line 434"/>
          <p:cNvSpPr>
            <a:spLocks noChangeShapeType="1"/>
          </p:cNvSpPr>
          <p:nvPr/>
        </p:nvSpPr>
        <p:spPr bwMode="auto">
          <a:xfrm>
            <a:off x="874713" y="3994150"/>
            <a:ext cx="0" cy="1344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35" name="Line 435"/>
          <p:cNvSpPr>
            <a:spLocks noChangeShapeType="1"/>
          </p:cNvSpPr>
          <p:nvPr/>
        </p:nvSpPr>
        <p:spPr bwMode="auto">
          <a:xfrm flipV="1">
            <a:off x="874713" y="1801813"/>
            <a:ext cx="0" cy="139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36" name="Text Box 436"/>
          <p:cNvSpPr txBox="1">
            <a:spLocks noChangeArrowheads="1"/>
          </p:cNvSpPr>
          <p:nvPr/>
        </p:nvSpPr>
        <p:spPr bwMode="auto">
          <a:xfrm>
            <a:off x="8424863" y="347662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L</a:t>
            </a:r>
          </a:p>
        </p:txBody>
      </p:sp>
      <p:sp>
        <p:nvSpPr>
          <p:cNvPr id="26037" name="Line 437"/>
          <p:cNvSpPr>
            <a:spLocks noChangeShapeType="1"/>
          </p:cNvSpPr>
          <p:nvPr/>
        </p:nvSpPr>
        <p:spPr bwMode="auto">
          <a:xfrm>
            <a:off x="8647113" y="4154488"/>
            <a:ext cx="26987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38" name="Line 438"/>
          <p:cNvSpPr>
            <a:spLocks noChangeShapeType="1"/>
          </p:cNvSpPr>
          <p:nvPr/>
        </p:nvSpPr>
        <p:spPr bwMode="auto">
          <a:xfrm flipV="1">
            <a:off x="8659813" y="2474913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39" name="Oval 439"/>
          <p:cNvSpPr>
            <a:spLocks noChangeArrowheads="1"/>
          </p:cNvSpPr>
          <p:nvPr/>
        </p:nvSpPr>
        <p:spPr bwMode="auto">
          <a:xfrm>
            <a:off x="1022350" y="3630613"/>
            <a:ext cx="88900" cy="93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40" name="Text Box 440"/>
          <p:cNvSpPr txBox="1">
            <a:spLocks noChangeArrowheads="1"/>
          </p:cNvSpPr>
          <p:nvPr/>
        </p:nvSpPr>
        <p:spPr bwMode="auto">
          <a:xfrm>
            <a:off x="1835150" y="5556250"/>
            <a:ext cx="874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26041" name="Oval 441"/>
          <p:cNvSpPr>
            <a:spLocks noChangeArrowheads="1"/>
          </p:cNvSpPr>
          <p:nvPr/>
        </p:nvSpPr>
        <p:spPr bwMode="auto">
          <a:xfrm>
            <a:off x="2330450" y="5919788"/>
            <a:ext cx="88900" cy="936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042" name="Line 442"/>
          <p:cNvSpPr>
            <a:spLocks noChangeShapeType="1"/>
          </p:cNvSpPr>
          <p:nvPr/>
        </p:nvSpPr>
        <p:spPr bwMode="auto">
          <a:xfrm flipH="1">
            <a:off x="1492250" y="5849938"/>
            <a:ext cx="34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43" name="Line 443"/>
          <p:cNvSpPr>
            <a:spLocks noChangeShapeType="1"/>
          </p:cNvSpPr>
          <p:nvPr/>
        </p:nvSpPr>
        <p:spPr bwMode="auto">
          <a:xfrm>
            <a:off x="2487613" y="5849938"/>
            <a:ext cx="41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44" name="Text Box 444"/>
          <p:cNvSpPr txBox="1">
            <a:spLocks noChangeArrowheads="1"/>
          </p:cNvSpPr>
          <p:nvPr/>
        </p:nvSpPr>
        <p:spPr bwMode="auto">
          <a:xfrm>
            <a:off x="6761163" y="5303838"/>
            <a:ext cx="8747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W</a:t>
            </a:r>
          </a:p>
        </p:txBody>
      </p:sp>
      <p:sp>
        <p:nvSpPr>
          <p:cNvPr id="26046" name="Line 446"/>
          <p:cNvSpPr>
            <a:spLocks noChangeShapeType="1"/>
          </p:cNvSpPr>
          <p:nvPr/>
        </p:nvSpPr>
        <p:spPr bwMode="auto">
          <a:xfrm flipH="1">
            <a:off x="6083300" y="5597525"/>
            <a:ext cx="671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047" name="Line 447"/>
          <p:cNvSpPr>
            <a:spLocks noChangeShapeType="1"/>
          </p:cNvSpPr>
          <p:nvPr/>
        </p:nvSpPr>
        <p:spPr bwMode="auto">
          <a:xfrm flipV="1">
            <a:off x="7346950" y="5597525"/>
            <a:ext cx="712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8" y="484188"/>
            <a:ext cx="7439025" cy="1143000"/>
          </a:xfrm>
        </p:spPr>
        <p:txBody>
          <a:bodyPr/>
          <a:lstStyle/>
          <a:p>
            <a:r>
              <a:rPr lang="en-US" sz="4000" b="1">
                <a:solidFill>
                  <a:srgbClr val="FF0000"/>
                </a:solidFill>
              </a:rPr>
              <a:t>Light Induced Bending of LCEs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71575" y="1611313"/>
            <a:ext cx="693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 laser illumination causes the elastomer to bend towards the beam, as shown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28725" y="4600575"/>
            <a:ext cx="1233488" cy="79375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551113" y="3736975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Sample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2363788" y="4116388"/>
            <a:ext cx="615950" cy="4746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465263" y="3025775"/>
            <a:ext cx="862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</a:rPr>
              <a:t>Ar</a:t>
            </a:r>
          </a:p>
          <a:p>
            <a:pPr algn="ctr"/>
            <a:r>
              <a:rPr lang="en-US" sz="2400">
                <a:latin typeface="Times New Roman" pitchFamily="18" charset="0"/>
              </a:rPr>
              <a:t>Laser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757363" y="4819650"/>
            <a:ext cx="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228725" y="4976813"/>
            <a:ext cx="528638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158875" y="5056188"/>
            <a:ext cx="600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3300"/>
                </a:solidFill>
                <a:latin typeface="Times New Roman" pitchFamily="18" charset="0"/>
              </a:rPr>
              <a:t>1.5 cm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1228725" y="4819650"/>
            <a:ext cx="0" cy="236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Rectangle 15" descr="Wide upward diagonal"/>
          <p:cNvSpPr>
            <a:spLocks noChangeArrowheads="1"/>
          </p:cNvSpPr>
          <p:nvPr/>
        </p:nvSpPr>
        <p:spPr bwMode="auto">
          <a:xfrm>
            <a:off x="2230438" y="4681538"/>
            <a:ext cx="1003300" cy="43338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flipH="1" flipV="1">
            <a:off x="1414463" y="4143375"/>
            <a:ext cx="863600" cy="454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29"/>
              <a:gd name="T1" fmla="*/ 0 h 21600"/>
              <a:gd name="T2" fmla="*/ 20829 w 20829"/>
              <a:gd name="T3" fmla="*/ 15881 h 21600"/>
              <a:gd name="T4" fmla="*/ 0 w 208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9" h="21600" fill="none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</a:path>
              <a:path w="20829" h="21600" stroke="0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flipH="1" flipV="1">
            <a:off x="1358900" y="4221163"/>
            <a:ext cx="865188" cy="4556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829"/>
              <a:gd name="T1" fmla="*/ 0 h 21600"/>
              <a:gd name="T2" fmla="*/ 20829 w 20829"/>
              <a:gd name="T3" fmla="*/ 15881 h 21600"/>
              <a:gd name="T4" fmla="*/ 0 w 208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829" h="21600" fill="none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</a:path>
              <a:path w="20829" h="21600" stroke="0" extrusionOk="0">
                <a:moveTo>
                  <a:pt x="-1" y="0"/>
                </a:moveTo>
                <a:cubicBezTo>
                  <a:pt x="9726" y="0"/>
                  <a:pt x="18253" y="6501"/>
                  <a:pt x="20829" y="1588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1377950" y="4271963"/>
            <a:ext cx="53975" cy="6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1924050" y="3792538"/>
            <a:ext cx="0" cy="75565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1924050" y="3890963"/>
            <a:ext cx="0" cy="4191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313" name="Bending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33888" y="2852738"/>
            <a:ext cx="3048000" cy="22860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3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31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3300"/>
                </a:solidFill>
              </a:rPr>
              <a:t>Elastomer Fish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4292600" y="1309688"/>
            <a:ext cx="3860800" cy="35829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722438" y="4497388"/>
            <a:ext cx="1117600" cy="7112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833563" y="4573588"/>
            <a:ext cx="877887" cy="541337"/>
          </a:xfrm>
          <a:prstGeom prst="roundRect">
            <a:avLst>
              <a:gd name="adj" fmla="val 16667"/>
            </a:avLst>
          </a:prstGeom>
          <a:solidFill>
            <a:srgbClr val="B2B2B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778000" y="4665663"/>
            <a:ext cx="1008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LabVIEW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1606550" y="1684338"/>
            <a:ext cx="4635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981200" y="1509713"/>
            <a:ext cx="1716088" cy="35401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609725" y="1689100"/>
            <a:ext cx="17463" cy="1919288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495425" y="3032125"/>
            <a:ext cx="250825" cy="88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522413" y="1573213"/>
            <a:ext cx="179387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362200" y="3597275"/>
            <a:ext cx="1255713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3125788" y="2908300"/>
            <a:ext cx="481012" cy="1588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2692400" y="2909888"/>
            <a:ext cx="401638" cy="0"/>
          </a:xfrm>
          <a:prstGeom prst="line">
            <a:avLst/>
          </a:prstGeom>
          <a:noFill/>
          <a:ln w="1905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008313" y="2792413"/>
            <a:ext cx="212725" cy="495300"/>
          </a:xfrm>
          <a:prstGeom prst="rect">
            <a:avLst/>
          </a:prstGeom>
          <a:solidFill>
            <a:srgbClr val="0783FF">
              <a:alpha val="50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2801749">
            <a:off x="2616201" y="3663950"/>
            <a:ext cx="119062" cy="185737"/>
          </a:xfrm>
          <a:prstGeom prst="roundRect">
            <a:avLst>
              <a:gd name="adj" fmla="val 16667"/>
            </a:avLst>
          </a:prstGeom>
          <a:solidFill>
            <a:srgbClr val="777777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3603625" y="2908300"/>
            <a:ext cx="3175" cy="6858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2695575" y="2903538"/>
            <a:ext cx="4763" cy="695325"/>
          </a:xfrm>
          <a:prstGeom prst="line">
            <a:avLst/>
          </a:prstGeom>
          <a:noFill/>
          <a:ln w="1905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32" name="Group 20"/>
          <p:cNvGrpSpPr>
            <a:grpSpLocks/>
          </p:cNvGrpSpPr>
          <p:nvPr/>
        </p:nvGrpSpPr>
        <p:grpSpPr bwMode="auto">
          <a:xfrm rot="10800000" flipH="1">
            <a:off x="3098800" y="2878138"/>
            <a:ext cx="63500" cy="155575"/>
            <a:chOff x="1850" y="1744"/>
            <a:chExt cx="43" cy="104"/>
          </a:xfrm>
        </p:grpSpPr>
        <p:sp>
          <p:nvSpPr>
            <p:cNvPr id="13333" name="Arc 21"/>
            <p:cNvSpPr>
              <a:spLocks/>
            </p:cNvSpPr>
            <p:nvPr/>
          </p:nvSpPr>
          <p:spPr bwMode="auto">
            <a:xfrm flipH="1">
              <a:off x="1868" y="1758"/>
              <a:ext cx="25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Arc 22"/>
            <p:cNvSpPr>
              <a:spLocks/>
            </p:cNvSpPr>
            <p:nvPr/>
          </p:nvSpPr>
          <p:spPr bwMode="auto">
            <a:xfrm flipH="1">
              <a:off x="1850" y="1748"/>
              <a:ext cx="25" cy="89"/>
            </a:xfrm>
            <a:custGeom>
              <a:avLst/>
              <a:gdLst>
                <a:gd name="G0" fmla="+- 0 0 0"/>
                <a:gd name="G1" fmla="+- 21576 0 0"/>
                <a:gd name="G2" fmla="+- 21600 0 0"/>
                <a:gd name="T0" fmla="*/ 1007 w 21600"/>
                <a:gd name="T1" fmla="*/ 0 h 21576"/>
                <a:gd name="T2" fmla="*/ 21600 w 21600"/>
                <a:gd name="T3" fmla="*/ 21576 h 21576"/>
                <a:gd name="T4" fmla="*/ 0 w 21600"/>
                <a:gd name="T5" fmla="*/ 21576 h 2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76" fill="none" extrusionOk="0">
                  <a:moveTo>
                    <a:pt x="1007" y="-1"/>
                  </a:moveTo>
                  <a:cubicBezTo>
                    <a:pt x="12532" y="537"/>
                    <a:pt x="21600" y="10038"/>
                    <a:pt x="21600" y="21576"/>
                  </a:cubicBezTo>
                </a:path>
                <a:path w="21600" h="21576" stroke="0" extrusionOk="0">
                  <a:moveTo>
                    <a:pt x="1007" y="-1"/>
                  </a:moveTo>
                  <a:cubicBezTo>
                    <a:pt x="12532" y="537"/>
                    <a:pt x="21600" y="10038"/>
                    <a:pt x="21600" y="21576"/>
                  </a:cubicBezTo>
                  <a:lnTo>
                    <a:pt x="0" y="2157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 flipH="1">
              <a:off x="1850" y="1848"/>
              <a:ext cx="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 flipV="1">
              <a:off x="1850" y="1826"/>
              <a:ext cx="0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 flipV="1">
              <a:off x="1880" y="1746"/>
              <a:ext cx="13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V="1">
              <a:off x="1871" y="1744"/>
              <a:ext cx="8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3605213" y="3197225"/>
            <a:ext cx="0" cy="18891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rot="-16343708" flipH="1" flipV="1">
            <a:off x="2669382" y="3205956"/>
            <a:ext cx="57150" cy="1587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2454275" y="3597275"/>
            <a:ext cx="13335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3541713" y="3525838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2624138" y="2830513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H="1" flipV="1">
            <a:off x="3524250" y="2827338"/>
            <a:ext cx="14287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2535238" y="3640138"/>
            <a:ext cx="149225" cy="136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2651125" y="3541713"/>
            <a:ext cx="139700" cy="128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1208088" y="3078163"/>
            <a:ext cx="327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1212850" y="3076575"/>
            <a:ext cx="0" cy="1744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1206500" y="4818063"/>
            <a:ext cx="5064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 flipH="1">
            <a:off x="2416175" y="3817938"/>
            <a:ext cx="196850" cy="196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1219200" y="4014788"/>
            <a:ext cx="1196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V="1">
            <a:off x="2987675" y="1408113"/>
            <a:ext cx="259715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960688" y="4175125"/>
            <a:ext cx="2887662" cy="68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354" name="Group 42"/>
          <p:cNvGrpSpPr>
            <a:grpSpLocks/>
          </p:cNvGrpSpPr>
          <p:nvPr/>
        </p:nvGrpSpPr>
        <p:grpSpPr bwMode="auto">
          <a:xfrm>
            <a:off x="3240088" y="4964113"/>
            <a:ext cx="5903912" cy="1025525"/>
            <a:chOff x="1733" y="3001"/>
            <a:chExt cx="3719" cy="646"/>
          </a:xfrm>
        </p:grpSpPr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1733" y="3001"/>
              <a:ext cx="3719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buFontTx/>
                <a:buChar char="•"/>
              </a:pPr>
              <a:r>
                <a:rPr lang="en-US" sz="2400"/>
                <a:t> switchable mirror allows alternate illumination of each side of LCE sample</a:t>
              </a:r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>
              <a:off x="1740" y="3405"/>
              <a:ext cx="3384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endParaRPr lang="en-US" sz="2400"/>
            </a:p>
          </p:txBody>
        </p:sp>
      </p:grpSp>
      <p:grpSp>
        <p:nvGrpSpPr>
          <p:cNvPr id="13357" name="Group 45"/>
          <p:cNvGrpSpPr>
            <a:grpSpLocks/>
          </p:cNvGrpSpPr>
          <p:nvPr/>
        </p:nvGrpSpPr>
        <p:grpSpPr bwMode="auto">
          <a:xfrm>
            <a:off x="4511675" y="1709738"/>
            <a:ext cx="3163888" cy="2946400"/>
            <a:chOff x="2794" y="876"/>
            <a:chExt cx="1993" cy="1856"/>
          </a:xfrm>
        </p:grpSpPr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 flipV="1">
              <a:off x="3174" y="1763"/>
              <a:ext cx="48" cy="7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Line 47"/>
            <p:cNvSpPr>
              <a:spLocks noChangeShapeType="1"/>
            </p:cNvSpPr>
            <p:nvPr/>
          </p:nvSpPr>
          <p:spPr bwMode="auto">
            <a:xfrm flipV="1">
              <a:off x="4014" y="1346"/>
              <a:ext cx="77" cy="0"/>
            </a:xfrm>
            <a:prstGeom prst="line">
              <a:avLst/>
            </a:prstGeom>
            <a:noFill/>
            <a:ln w="57150">
              <a:solidFill>
                <a:srgbClr val="00C8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Line 48"/>
            <p:cNvSpPr>
              <a:spLocks noChangeShapeType="1"/>
            </p:cNvSpPr>
            <p:nvPr/>
          </p:nvSpPr>
          <p:spPr bwMode="auto">
            <a:xfrm flipV="1">
              <a:off x="3756" y="1345"/>
              <a:ext cx="76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Line 49"/>
            <p:cNvSpPr>
              <a:spLocks noChangeShapeType="1"/>
            </p:cNvSpPr>
            <p:nvPr/>
          </p:nvSpPr>
          <p:spPr bwMode="auto">
            <a:xfrm>
              <a:off x="2794" y="1949"/>
              <a:ext cx="1563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 rot="560099">
              <a:off x="3043" y="1812"/>
              <a:ext cx="142" cy="273"/>
            </a:xfrm>
            <a:prstGeom prst="rect">
              <a:avLst/>
            </a:prstGeom>
            <a:solidFill>
              <a:srgbClr val="A3A3A3">
                <a:alpha val="0"/>
              </a:srgbClr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3" name="Rectangle 51"/>
            <p:cNvSpPr>
              <a:spLocks noChangeArrowheads="1"/>
            </p:cNvSpPr>
            <p:nvPr/>
          </p:nvSpPr>
          <p:spPr bwMode="auto">
            <a:xfrm>
              <a:off x="4749" y="1139"/>
              <a:ext cx="38" cy="464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18600000" rev="0"/>
              </a:camera>
              <a:lightRig rig="legacyFlat3" dir="b"/>
            </a:scene3d>
            <a:sp3d extrusionH="35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13364" name="Group 52"/>
            <p:cNvGrpSpPr>
              <a:grpSpLocks/>
            </p:cNvGrpSpPr>
            <p:nvPr/>
          </p:nvGrpSpPr>
          <p:grpSpPr bwMode="auto">
            <a:xfrm>
              <a:off x="2923" y="1823"/>
              <a:ext cx="347" cy="715"/>
              <a:chOff x="2995" y="1579"/>
              <a:chExt cx="397" cy="777"/>
            </a:xfrm>
          </p:grpSpPr>
          <p:sp>
            <p:nvSpPr>
              <p:cNvPr id="13365" name="Rectangle 53"/>
              <p:cNvSpPr>
                <a:spLocks noChangeArrowheads="1"/>
              </p:cNvSpPr>
              <p:nvPr/>
            </p:nvSpPr>
            <p:spPr bwMode="auto">
              <a:xfrm rot="-924232">
                <a:off x="2995" y="1579"/>
                <a:ext cx="175" cy="427"/>
              </a:xfrm>
              <a:prstGeom prst="rect">
                <a:avLst/>
              </a:prstGeom>
              <a:solidFill>
                <a:schemeClr val="bg1"/>
              </a:solidFill>
              <a:ln w="9525">
                <a:prstDash val="dash"/>
                <a:miter lim="800000"/>
                <a:headEnd/>
                <a:tailEnd/>
              </a:ln>
              <a:effectLst/>
              <a:scene3d>
                <a:camera prst="legacyPerspectiveFront">
                  <a:rot lat="1500000" lon="20099999" rev="0"/>
                </a:camera>
                <a:lightRig rig="legacyFlat4" dir="t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FF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366" name="Oval 54"/>
              <p:cNvSpPr>
                <a:spLocks noChangeArrowheads="1"/>
              </p:cNvSpPr>
              <p:nvPr/>
            </p:nvSpPr>
            <p:spPr bwMode="auto">
              <a:xfrm>
                <a:off x="3152" y="1876"/>
                <a:ext cx="240" cy="480"/>
              </a:xfrm>
              <a:prstGeom prst="ellipse">
                <a:avLst/>
              </a:pr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Front">
                  <a:rot lat="1500000" lon="20099999" rev="0"/>
                </a:camera>
                <a:lightRig rig="legacyFlat4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sp>
          <p:nvSpPr>
            <p:cNvPr id="13367" name="AutoShape 55"/>
            <p:cNvSpPr>
              <a:spLocks noChangeArrowheads="1"/>
            </p:cNvSpPr>
            <p:nvPr/>
          </p:nvSpPr>
          <p:spPr bwMode="auto">
            <a:xfrm rot="1620942">
              <a:off x="4549" y="1298"/>
              <a:ext cx="23" cy="696"/>
            </a:xfrm>
            <a:prstGeom prst="can">
              <a:avLst>
                <a:gd name="adj" fmla="val 485995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8" name="Rectangle 56"/>
            <p:cNvSpPr>
              <a:spLocks noChangeArrowheads="1"/>
            </p:cNvSpPr>
            <p:nvPr/>
          </p:nvSpPr>
          <p:spPr bwMode="auto">
            <a:xfrm>
              <a:off x="4319" y="1754"/>
              <a:ext cx="38" cy="4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1500000" rev="0"/>
              </a:camera>
              <a:lightRig rig="legacyFlat3" dir="b"/>
            </a:scene3d>
            <a:sp3d extrusionH="35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69" name="Rectangle 57"/>
            <p:cNvSpPr>
              <a:spLocks noChangeArrowheads="1"/>
            </p:cNvSpPr>
            <p:nvPr/>
          </p:nvSpPr>
          <p:spPr bwMode="auto">
            <a:xfrm>
              <a:off x="3819" y="1384"/>
              <a:ext cx="172" cy="368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535100" prstMaterial="legacyMatte">
              <a:bevelT w="13500" h="13500" prst="angle"/>
              <a:bevelB w="13500" h="13500" prst="angle"/>
              <a:extrusionClr>
                <a:srgbClr val="3399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0" name="Rectangle 58"/>
            <p:cNvSpPr>
              <a:spLocks noChangeArrowheads="1"/>
            </p:cNvSpPr>
            <p:nvPr/>
          </p:nvSpPr>
          <p:spPr bwMode="auto">
            <a:xfrm>
              <a:off x="3815" y="1319"/>
              <a:ext cx="174" cy="435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535100" prstMaterial="legacyWireframe">
              <a:bevelT w="13500" h="13500" prst="angle"/>
              <a:bevelB w="13500" h="13500" prst="angle"/>
              <a:extrusionClr>
                <a:schemeClr val="bg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1" name="Rectangle 59"/>
            <p:cNvSpPr>
              <a:spLocks noChangeArrowheads="1"/>
            </p:cNvSpPr>
            <p:nvPr/>
          </p:nvSpPr>
          <p:spPr bwMode="auto">
            <a:xfrm>
              <a:off x="4129" y="1209"/>
              <a:ext cx="24" cy="135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38100" prstMaterial="legacyMatte">
              <a:bevelT w="13500" h="13500" prst="angle"/>
              <a:bevelB w="13500" h="13500" prst="angle"/>
              <a:extrusionClr>
                <a:srgbClr val="D0EAE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4129" y="1149"/>
              <a:ext cx="24" cy="63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381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4129" y="942"/>
              <a:ext cx="24" cy="206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1381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4" name="Line 62"/>
            <p:cNvSpPr>
              <a:spLocks noChangeShapeType="1"/>
            </p:cNvSpPr>
            <p:nvPr/>
          </p:nvSpPr>
          <p:spPr bwMode="auto">
            <a:xfrm flipV="1">
              <a:off x="4036" y="1030"/>
              <a:ext cx="241" cy="24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Line 63"/>
            <p:cNvSpPr>
              <a:spLocks noChangeShapeType="1"/>
            </p:cNvSpPr>
            <p:nvPr/>
          </p:nvSpPr>
          <p:spPr bwMode="auto">
            <a:xfrm flipV="1">
              <a:off x="4018" y="1346"/>
              <a:ext cx="76" cy="0"/>
            </a:xfrm>
            <a:prstGeom prst="line">
              <a:avLst/>
            </a:prstGeom>
            <a:noFill/>
            <a:ln w="57150">
              <a:solidFill>
                <a:srgbClr val="00C8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>
              <a:off x="3378" y="1146"/>
              <a:ext cx="38" cy="464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1800000" rev="0"/>
              </a:camera>
              <a:lightRig rig="legacyFlat3" dir="b"/>
            </a:scene3d>
            <a:sp3d extrusionH="2905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77" name="Line 65"/>
            <p:cNvSpPr>
              <a:spLocks noChangeShapeType="1"/>
            </p:cNvSpPr>
            <p:nvPr/>
          </p:nvSpPr>
          <p:spPr bwMode="auto">
            <a:xfrm flipV="1">
              <a:off x="3098" y="1877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Line 66"/>
            <p:cNvSpPr>
              <a:spLocks noChangeShapeType="1"/>
            </p:cNvSpPr>
            <p:nvPr/>
          </p:nvSpPr>
          <p:spPr bwMode="auto">
            <a:xfrm flipV="1">
              <a:off x="3253" y="1648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Line 67"/>
            <p:cNvSpPr>
              <a:spLocks noChangeShapeType="1"/>
            </p:cNvSpPr>
            <p:nvPr/>
          </p:nvSpPr>
          <p:spPr bwMode="auto">
            <a:xfrm flipV="1">
              <a:off x="3332" y="1529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Line 68"/>
            <p:cNvSpPr>
              <a:spLocks noChangeShapeType="1"/>
            </p:cNvSpPr>
            <p:nvPr/>
          </p:nvSpPr>
          <p:spPr bwMode="auto">
            <a:xfrm flipV="1">
              <a:off x="3408" y="1416"/>
              <a:ext cx="47" cy="6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1" name="Line 69"/>
            <p:cNvSpPr>
              <a:spLocks noChangeShapeType="1"/>
            </p:cNvSpPr>
            <p:nvPr/>
          </p:nvSpPr>
          <p:spPr bwMode="auto">
            <a:xfrm flipV="1">
              <a:off x="3481" y="1341"/>
              <a:ext cx="23" cy="36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Line 70"/>
            <p:cNvSpPr>
              <a:spLocks noChangeShapeType="1"/>
            </p:cNvSpPr>
            <p:nvPr/>
          </p:nvSpPr>
          <p:spPr bwMode="auto">
            <a:xfrm flipV="1">
              <a:off x="3492" y="1348"/>
              <a:ext cx="76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V="1">
              <a:off x="3623" y="1346"/>
              <a:ext cx="76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Line 72"/>
            <p:cNvSpPr>
              <a:spLocks noChangeShapeType="1"/>
            </p:cNvSpPr>
            <p:nvPr/>
          </p:nvSpPr>
          <p:spPr bwMode="auto">
            <a:xfrm flipV="1">
              <a:off x="3894" y="1346"/>
              <a:ext cx="76" cy="0"/>
            </a:xfrm>
            <a:prstGeom prst="line">
              <a:avLst/>
            </a:prstGeom>
            <a:noFill/>
            <a:ln w="57150">
              <a:solidFill>
                <a:srgbClr val="00C8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Rectangle 73"/>
            <p:cNvSpPr>
              <a:spLocks noChangeArrowheads="1"/>
            </p:cNvSpPr>
            <p:nvPr/>
          </p:nvSpPr>
          <p:spPr bwMode="auto">
            <a:xfrm>
              <a:off x="4036" y="1382"/>
              <a:ext cx="24" cy="58"/>
            </a:xfrm>
            <a:prstGeom prst="rect">
              <a:avLst/>
            </a:prstGeom>
            <a:solidFill>
              <a:srgbClr val="CC00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86" name="AutoShape 74"/>
            <p:cNvSpPr>
              <a:spLocks noChangeArrowheads="1"/>
            </p:cNvSpPr>
            <p:nvPr/>
          </p:nvSpPr>
          <p:spPr bwMode="auto">
            <a:xfrm rot="5400000">
              <a:off x="4402" y="1048"/>
              <a:ext cx="25" cy="594"/>
            </a:xfrm>
            <a:prstGeom prst="can">
              <a:avLst>
                <a:gd name="adj" fmla="val 15741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7" name="Line 75"/>
            <p:cNvSpPr>
              <a:spLocks noChangeShapeType="1"/>
            </p:cNvSpPr>
            <p:nvPr/>
          </p:nvSpPr>
          <p:spPr bwMode="auto">
            <a:xfrm flipH="1" flipV="1">
              <a:off x="3045" y="1793"/>
              <a:ext cx="16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Line 76"/>
            <p:cNvSpPr>
              <a:spLocks noChangeShapeType="1"/>
            </p:cNvSpPr>
            <p:nvPr/>
          </p:nvSpPr>
          <p:spPr bwMode="auto">
            <a:xfrm flipH="1">
              <a:off x="3034" y="1794"/>
              <a:ext cx="11" cy="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Line 77"/>
            <p:cNvSpPr>
              <a:spLocks noChangeShapeType="1"/>
            </p:cNvSpPr>
            <p:nvPr/>
          </p:nvSpPr>
          <p:spPr bwMode="auto">
            <a:xfrm>
              <a:off x="3045" y="1791"/>
              <a:ext cx="142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Line 78"/>
            <p:cNvSpPr>
              <a:spLocks noChangeShapeType="1"/>
            </p:cNvSpPr>
            <p:nvPr/>
          </p:nvSpPr>
          <p:spPr bwMode="auto">
            <a:xfrm flipH="1" flipV="1">
              <a:off x="3189" y="1813"/>
              <a:ext cx="16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>
              <a:off x="3132" y="2005"/>
              <a:ext cx="9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Switchable Mirror</a:t>
              </a:r>
            </a:p>
          </p:txBody>
        </p:sp>
        <p:sp>
          <p:nvSpPr>
            <p:cNvPr id="13392" name="Text Box 80"/>
            <p:cNvSpPr txBox="1">
              <a:spLocks noChangeArrowheads="1"/>
            </p:cNvSpPr>
            <p:nvPr/>
          </p:nvSpPr>
          <p:spPr bwMode="auto">
            <a:xfrm>
              <a:off x="3720" y="2220"/>
              <a:ext cx="996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FF3300"/>
                  </a:solidFill>
                </a:rPr>
                <a:t>Elastomer Fish</a:t>
              </a:r>
            </a:p>
            <a:p>
              <a:pPr algn="ctr">
                <a:lnSpc>
                  <a:spcPct val="20000"/>
                </a:lnSpc>
                <a:spcBef>
                  <a:spcPct val="50000"/>
                </a:spcBef>
              </a:pPr>
              <a:r>
                <a:rPr lang="en-US" sz="1600"/>
                <a:t>(3 x 6 mm)</a:t>
              </a:r>
            </a:p>
          </p:txBody>
        </p:sp>
        <p:sp>
          <p:nvSpPr>
            <p:cNvPr id="13393" name="Line 81"/>
            <p:cNvSpPr>
              <a:spLocks noChangeShapeType="1"/>
            </p:cNvSpPr>
            <p:nvPr/>
          </p:nvSpPr>
          <p:spPr bwMode="auto">
            <a:xfrm flipH="1" flipV="1">
              <a:off x="4072" y="1444"/>
              <a:ext cx="116" cy="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94" name="Text Box 82"/>
            <p:cNvSpPr txBox="1">
              <a:spLocks noChangeArrowheads="1"/>
            </p:cNvSpPr>
            <p:nvPr/>
          </p:nvSpPr>
          <p:spPr bwMode="auto">
            <a:xfrm>
              <a:off x="3240" y="876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Mirror</a:t>
              </a:r>
            </a:p>
          </p:txBody>
        </p:sp>
      </p:grp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2241550" y="1489075"/>
            <a:ext cx="1492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Argon Laser</a:t>
            </a:r>
          </a:p>
        </p:txBody>
      </p:sp>
      <p:sp>
        <p:nvSpPr>
          <p:cNvPr id="13396" name="Line 84"/>
          <p:cNvSpPr>
            <a:spLocks noChangeShapeType="1"/>
          </p:cNvSpPr>
          <p:nvPr/>
        </p:nvSpPr>
        <p:spPr bwMode="auto">
          <a:xfrm>
            <a:off x="1622425" y="3600450"/>
            <a:ext cx="995363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97" name="Oval 85"/>
          <p:cNvSpPr>
            <a:spLocks noChangeArrowheads="1"/>
          </p:cNvSpPr>
          <p:nvPr/>
        </p:nvSpPr>
        <p:spPr bwMode="auto">
          <a:xfrm>
            <a:off x="2244725" y="2255838"/>
            <a:ext cx="1846263" cy="1943100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1527175" y="3530600"/>
            <a:ext cx="1698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571500" y="2719388"/>
            <a:ext cx="95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shutter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Elastomer Fish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93763" y="1236663"/>
            <a:ext cx="7591425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sample immersed in rheoscopic fluid, which allows for flow visualization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/>
              <a:t> sample is illuminated alternately on both sides by light at 514nm from Ar laser</a:t>
            </a:r>
          </a:p>
        </p:txBody>
      </p:sp>
      <p:pic>
        <p:nvPicPr>
          <p:cNvPr id="14342" name="fish001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9088" y="3025775"/>
            <a:ext cx="3829050" cy="2871788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3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42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Elastomer Fish</a:t>
            </a:r>
          </a:p>
        </p:txBody>
      </p:sp>
      <p:pic>
        <p:nvPicPr>
          <p:cNvPr id="22532" name="floating2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468438"/>
            <a:ext cx="3048000" cy="2286000"/>
          </a:xfrm>
          <a:noFill/>
          <a:ln>
            <a:miter lim="800000"/>
            <a:headEnd/>
            <a:tailEnd/>
          </a:ln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835025" y="3941763"/>
            <a:ext cx="72691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Shape changes propagate like a wave down the sample causing it to swim</a:t>
            </a:r>
          </a:p>
          <a:p>
            <a:r>
              <a:rPr lang="en-US" sz="3200"/>
              <a:t>away from the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25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532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LCEs add a LC component to a conventional rubber</a:t>
            </a:r>
          </a:p>
          <a:p>
            <a:r>
              <a:rPr lang="en-US"/>
              <a:t>LCEs have unique properties</a:t>
            </a:r>
          </a:p>
          <a:p>
            <a:endParaRPr lang="en-US"/>
          </a:p>
          <a:p>
            <a:r>
              <a:rPr lang="en-US"/>
              <a:t>Many potential applications for LCEs</a:t>
            </a:r>
          </a:p>
          <a:p>
            <a:endParaRPr lang="en-US"/>
          </a:p>
          <a:p>
            <a:r>
              <a:rPr lang="en-US"/>
              <a:t>Need more research for commercialization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3313</TotalTime>
  <Words>193</Words>
  <Application>Microsoft PowerPoint</Application>
  <PresentationFormat>On-screen Show (4:3)</PresentationFormat>
  <Paragraphs>57</Paragraphs>
  <Slides>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Slide 1</vt:lpstr>
      <vt:lpstr>Liquid Crystal Elastomers</vt:lpstr>
      <vt:lpstr>LCE Composition</vt:lpstr>
      <vt:lpstr>Elastomer Shape Changes</vt:lpstr>
      <vt:lpstr>Light Induced Bending of LCEs</vt:lpstr>
      <vt:lpstr>Elastomer Fish</vt:lpstr>
      <vt:lpstr>Elastomer Fish</vt:lpstr>
      <vt:lpstr>Another Elastomer Fish</vt:lpstr>
      <vt:lpstr>Conclusions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LCI</dc:creator>
  <cp:lastModifiedBy>NLCMF</cp:lastModifiedBy>
  <cp:revision>16</cp:revision>
  <dcterms:created xsi:type="dcterms:W3CDTF">2005-02-20T22:39:40Z</dcterms:created>
  <dcterms:modified xsi:type="dcterms:W3CDTF">2008-11-14T21:36:51Z</dcterms:modified>
</cp:coreProperties>
</file>