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FF00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255588"/>
            <a:ext cx="2060575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5588"/>
            <a:ext cx="6034088" cy="58705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gamma/>
                <a:shade val="46275"/>
                <a:invGamma/>
              </a:schemeClr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17"/>
          <p:cNvSpPr>
            <a:spLocks noChangeArrowheads="1"/>
          </p:cNvSpPr>
          <p:nvPr userDrawn="1"/>
        </p:nvSpPr>
        <p:spPr bwMode="auto">
          <a:xfrm>
            <a:off x="357188" y="387350"/>
            <a:ext cx="685800" cy="762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31" name="Picture 7" descr="texture"/>
          <p:cNvPicPr>
            <a:picLocks noChangeAspect="1" noChangeArrowheads="1"/>
          </p:cNvPicPr>
          <p:nvPr userDrawn="1"/>
        </p:nvPicPr>
        <p:blipFill>
          <a:blip r:embed="rId13"/>
          <a:srcRect l="40457" r="50331"/>
          <a:stretch>
            <a:fillRect/>
          </a:stretch>
        </p:blipFill>
        <p:spPr bwMode="auto">
          <a:xfrm>
            <a:off x="411163" y="449263"/>
            <a:ext cx="584200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357188" y="1196975"/>
            <a:ext cx="0" cy="49482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282575" y="1220788"/>
            <a:ext cx="0" cy="5232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 flipH="1">
            <a:off x="338138" y="387350"/>
            <a:ext cx="73025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 flipH="1">
            <a:off x="357188" y="387350"/>
            <a:ext cx="0" cy="762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6" name="Line 12"/>
          <p:cNvSpPr>
            <a:spLocks noChangeShapeType="1"/>
          </p:cNvSpPr>
          <p:nvPr userDrawn="1"/>
        </p:nvSpPr>
        <p:spPr bwMode="auto">
          <a:xfrm flipH="1">
            <a:off x="261938" y="307975"/>
            <a:ext cx="8358187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7" name="Line 13"/>
          <p:cNvSpPr>
            <a:spLocks noChangeShapeType="1"/>
          </p:cNvSpPr>
          <p:nvPr userDrawn="1"/>
        </p:nvSpPr>
        <p:spPr bwMode="auto">
          <a:xfrm>
            <a:off x="1116013" y="396875"/>
            <a:ext cx="3175" cy="838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8" name="Line 14"/>
          <p:cNvSpPr>
            <a:spLocks noChangeShapeType="1"/>
          </p:cNvSpPr>
          <p:nvPr userDrawn="1"/>
        </p:nvSpPr>
        <p:spPr bwMode="auto">
          <a:xfrm flipH="1">
            <a:off x="280988" y="311150"/>
            <a:ext cx="0" cy="914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9" name="Line 15"/>
          <p:cNvSpPr>
            <a:spLocks noChangeShapeType="1"/>
          </p:cNvSpPr>
          <p:nvPr userDrawn="1"/>
        </p:nvSpPr>
        <p:spPr bwMode="auto">
          <a:xfrm flipH="1">
            <a:off x="1096963" y="385763"/>
            <a:ext cx="73437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1" name="Line 27"/>
          <p:cNvSpPr>
            <a:spLocks noChangeShapeType="1"/>
          </p:cNvSpPr>
          <p:nvPr userDrawn="1"/>
        </p:nvSpPr>
        <p:spPr bwMode="auto">
          <a:xfrm flipH="1">
            <a:off x="338138" y="1139825"/>
            <a:ext cx="7143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2" name="Line 28"/>
          <p:cNvSpPr>
            <a:spLocks noChangeShapeType="1"/>
          </p:cNvSpPr>
          <p:nvPr userDrawn="1"/>
        </p:nvSpPr>
        <p:spPr bwMode="auto">
          <a:xfrm flipH="1">
            <a:off x="338138" y="1216025"/>
            <a:ext cx="7905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3" name="Line 29"/>
          <p:cNvSpPr>
            <a:spLocks noChangeShapeType="1"/>
          </p:cNvSpPr>
          <p:nvPr userDrawn="1"/>
        </p:nvSpPr>
        <p:spPr bwMode="auto">
          <a:xfrm flipH="1">
            <a:off x="1047750" y="396875"/>
            <a:ext cx="0" cy="762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" name="Text Box 30"/>
          <p:cNvSpPr txBox="1">
            <a:spLocks noChangeArrowheads="1"/>
          </p:cNvSpPr>
          <p:nvPr userDrawn="1"/>
        </p:nvSpPr>
        <p:spPr bwMode="auto">
          <a:xfrm>
            <a:off x="650875" y="6207125"/>
            <a:ext cx="2497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March 21, 2005</a:t>
            </a:r>
          </a:p>
        </p:txBody>
      </p:sp>
      <p:sp>
        <p:nvSpPr>
          <p:cNvPr id="1055" name="Text Box 31"/>
          <p:cNvSpPr txBox="1">
            <a:spLocks noChangeArrowheads="1"/>
          </p:cNvSpPr>
          <p:nvPr userDrawn="1"/>
        </p:nvSpPr>
        <p:spPr bwMode="auto">
          <a:xfrm>
            <a:off x="3270250" y="5997575"/>
            <a:ext cx="29892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March Meeting of the APS                             Los Angeles, CA</a:t>
            </a:r>
          </a:p>
        </p:txBody>
      </p:sp>
      <p:sp>
        <p:nvSpPr>
          <p:cNvPr id="1057" name="Rectangle 33"/>
          <p:cNvSpPr>
            <a:spLocks noGrp="1" noChangeArrowheads="1"/>
          </p:cNvSpPr>
          <p:nvPr>
            <p:ph type="title"/>
          </p:nvPr>
        </p:nvSpPr>
        <p:spPr bwMode="auto">
          <a:xfrm>
            <a:off x="1265238" y="255588"/>
            <a:ext cx="74390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Jneal\Desktop\Kent%20Stuff\Palffy%20Lab\Elastomers\Elastomer%20Fish\fish001.avi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14400" y="835025"/>
            <a:ext cx="76327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3300"/>
                </a:solidFill>
              </a:rPr>
              <a:t>An Artificial Light Driven Goldfish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989013" y="2513013"/>
            <a:ext cx="284162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Jeremy Neal </a:t>
            </a:r>
          </a:p>
          <a:p>
            <a:r>
              <a:rPr lang="en-US" sz="2000"/>
              <a:t>Peter Palffy-Muhoray</a:t>
            </a:r>
          </a:p>
          <a:p>
            <a:r>
              <a:rPr lang="en-US" sz="2000"/>
              <a:t>Tibor Toth-Katona </a:t>
            </a:r>
          </a:p>
          <a:p>
            <a:endParaRPr lang="en-US" sz="2000"/>
          </a:p>
          <a:p>
            <a:r>
              <a:rPr lang="en-US" sz="2000"/>
              <a:t>Heino Finkelmann </a:t>
            </a:r>
          </a:p>
          <a:p>
            <a:endParaRPr lang="en-US" sz="2000"/>
          </a:p>
          <a:p>
            <a:endParaRPr lang="en-US" sz="2000"/>
          </a:p>
          <a:p>
            <a:r>
              <a:rPr lang="en-US" sz="2000"/>
              <a:t>Michael Shelley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617913" y="2509838"/>
            <a:ext cx="5229225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i="1"/>
              <a:t>Liquid Crystal Institute</a:t>
            </a:r>
          </a:p>
          <a:p>
            <a:r>
              <a:rPr lang="en-GB" i="1"/>
              <a:t>Kent State University</a:t>
            </a:r>
          </a:p>
          <a:p>
            <a:r>
              <a:rPr lang="en-GB" i="1"/>
              <a:t>Kent, OH </a:t>
            </a:r>
          </a:p>
          <a:p>
            <a:endParaRPr lang="en-GB" i="1"/>
          </a:p>
          <a:p>
            <a:r>
              <a:rPr lang="en-GB" i="1"/>
              <a:t>Institute fur Macromoleculare Chemie, </a:t>
            </a:r>
          </a:p>
          <a:p>
            <a:r>
              <a:rPr lang="en-GB" i="1"/>
              <a:t>Albert-Ludwigs Universitat, Freiburg, Germany</a:t>
            </a:r>
            <a:endParaRPr lang="en-US" i="1"/>
          </a:p>
          <a:p>
            <a:endParaRPr lang="en-US" i="1"/>
          </a:p>
          <a:p>
            <a:r>
              <a:rPr lang="en-GB" i="1"/>
              <a:t>Courant Institute of Mathematical Sciences, </a:t>
            </a:r>
          </a:p>
          <a:p>
            <a:r>
              <a:rPr lang="en-GB" i="1"/>
              <a:t>New York University, NY</a:t>
            </a:r>
            <a:r>
              <a:rPr lang="en-GB"/>
              <a:t> </a:t>
            </a:r>
            <a:endParaRPr lang="en-US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2263775" y="5549900"/>
            <a:ext cx="461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Work supported by NSF-EC  DMR 0132611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3300"/>
                </a:solidFill>
              </a:rPr>
              <a:t>Experiment</a:t>
            </a:r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4292600" y="1309688"/>
            <a:ext cx="3860800" cy="35829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722438" y="4497388"/>
            <a:ext cx="1117600" cy="711200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1833563" y="4573588"/>
            <a:ext cx="877887" cy="541337"/>
          </a:xfrm>
          <a:prstGeom prst="roundRect">
            <a:avLst>
              <a:gd name="adj" fmla="val 16667"/>
            </a:avLst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778000" y="4665663"/>
            <a:ext cx="10080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LabVIEW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H="1">
            <a:off x="1606550" y="1684338"/>
            <a:ext cx="46355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1981200" y="1509713"/>
            <a:ext cx="1716088" cy="354012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1609725" y="1689100"/>
            <a:ext cx="17463" cy="1919288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1495425" y="3032125"/>
            <a:ext cx="250825" cy="88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>
            <a:off x="1522413" y="1573213"/>
            <a:ext cx="179387" cy="187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2362200" y="3597275"/>
            <a:ext cx="1255713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 flipV="1">
            <a:off x="3125788" y="2908300"/>
            <a:ext cx="481012" cy="1588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H="1">
            <a:off x="2692400" y="2909888"/>
            <a:ext cx="401638" cy="0"/>
          </a:xfrm>
          <a:prstGeom prst="line">
            <a:avLst/>
          </a:prstGeom>
          <a:noFill/>
          <a:ln w="19050">
            <a:solidFill>
              <a:srgbClr val="00FF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3008313" y="2792413"/>
            <a:ext cx="212725" cy="495300"/>
          </a:xfrm>
          <a:prstGeom prst="rect">
            <a:avLst/>
          </a:prstGeom>
          <a:solidFill>
            <a:srgbClr val="0783FF">
              <a:alpha val="50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9" name="AutoShape 17"/>
          <p:cNvSpPr>
            <a:spLocks noChangeArrowheads="1"/>
          </p:cNvSpPr>
          <p:nvPr/>
        </p:nvSpPr>
        <p:spPr bwMode="auto">
          <a:xfrm rot="2801749">
            <a:off x="2616201" y="3663950"/>
            <a:ext cx="119062" cy="185737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3603625" y="2908300"/>
            <a:ext cx="3175" cy="68580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 flipV="1">
            <a:off x="2695575" y="2903538"/>
            <a:ext cx="4763" cy="695325"/>
          </a:xfrm>
          <a:prstGeom prst="line">
            <a:avLst/>
          </a:prstGeom>
          <a:noFill/>
          <a:ln w="19050">
            <a:solidFill>
              <a:srgbClr val="00FF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3332" name="Group 20"/>
          <p:cNvGrpSpPr>
            <a:grpSpLocks/>
          </p:cNvGrpSpPr>
          <p:nvPr/>
        </p:nvGrpSpPr>
        <p:grpSpPr bwMode="auto">
          <a:xfrm rot="10800000" flipH="1">
            <a:off x="3098800" y="2878138"/>
            <a:ext cx="63500" cy="155575"/>
            <a:chOff x="1850" y="1744"/>
            <a:chExt cx="43" cy="104"/>
          </a:xfrm>
        </p:grpSpPr>
        <p:sp>
          <p:nvSpPr>
            <p:cNvPr id="13333" name="Arc 21"/>
            <p:cNvSpPr>
              <a:spLocks/>
            </p:cNvSpPr>
            <p:nvPr/>
          </p:nvSpPr>
          <p:spPr bwMode="auto">
            <a:xfrm flipH="1">
              <a:off x="1868" y="1758"/>
              <a:ext cx="25" cy="9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4" name="Arc 22"/>
            <p:cNvSpPr>
              <a:spLocks/>
            </p:cNvSpPr>
            <p:nvPr/>
          </p:nvSpPr>
          <p:spPr bwMode="auto">
            <a:xfrm flipH="1">
              <a:off x="1850" y="1748"/>
              <a:ext cx="25" cy="89"/>
            </a:xfrm>
            <a:custGeom>
              <a:avLst/>
              <a:gdLst>
                <a:gd name="G0" fmla="+- 0 0 0"/>
                <a:gd name="G1" fmla="+- 21576 0 0"/>
                <a:gd name="G2" fmla="+- 21600 0 0"/>
                <a:gd name="T0" fmla="*/ 1007 w 21600"/>
                <a:gd name="T1" fmla="*/ 0 h 21576"/>
                <a:gd name="T2" fmla="*/ 21600 w 21600"/>
                <a:gd name="T3" fmla="*/ 21576 h 21576"/>
                <a:gd name="T4" fmla="*/ 0 w 21600"/>
                <a:gd name="T5" fmla="*/ 21576 h 2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76" fill="none" extrusionOk="0">
                  <a:moveTo>
                    <a:pt x="1007" y="-1"/>
                  </a:moveTo>
                  <a:cubicBezTo>
                    <a:pt x="12532" y="537"/>
                    <a:pt x="21600" y="10038"/>
                    <a:pt x="21600" y="21576"/>
                  </a:cubicBezTo>
                </a:path>
                <a:path w="21600" h="21576" stroke="0" extrusionOk="0">
                  <a:moveTo>
                    <a:pt x="1007" y="-1"/>
                  </a:moveTo>
                  <a:cubicBezTo>
                    <a:pt x="12532" y="537"/>
                    <a:pt x="21600" y="10038"/>
                    <a:pt x="21600" y="21576"/>
                  </a:cubicBezTo>
                  <a:lnTo>
                    <a:pt x="0" y="21576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5" name="Line 23"/>
            <p:cNvSpPr>
              <a:spLocks noChangeShapeType="1"/>
            </p:cNvSpPr>
            <p:nvPr/>
          </p:nvSpPr>
          <p:spPr bwMode="auto">
            <a:xfrm flipH="1">
              <a:off x="1850" y="1848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6" name="Line 24"/>
            <p:cNvSpPr>
              <a:spLocks noChangeShapeType="1"/>
            </p:cNvSpPr>
            <p:nvPr/>
          </p:nvSpPr>
          <p:spPr bwMode="auto">
            <a:xfrm flipH="1" flipV="1">
              <a:off x="1850" y="1826"/>
              <a:ext cx="0" cy="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Line 25"/>
            <p:cNvSpPr>
              <a:spLocks noChangeShapeType="1"/>
            </p:cNvSpPr>
            <p:nvPr/>
          </p:nvSpPr>
          <p:spPr bwMode="auto">
            <a:xfrm flipH="1" flipV="1">
              <a:off x="1880" y="1746"/>
              <a:ext cx="13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8" name="Line 26"/>
            <p:cNvSpPr>
              <a:spLocks noChangeShapeType="1"/>
            </p:cNvSpPr>
            <p:nvPr/>
          </p:nvSpPr>
          <p:spPr bwMode="auto">
            <a:xfrm flipV="1">
              <a:off x="1871" y="1744"/>
              <a:ext cx="8" cy="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39" name="Line 27"/>
          <p:cNvSpPr>
            <a:spLocks noChangeShapeType="1"/>
          </p:cNvSpPr>
          <p:nvPr/>
        </p:nvSpPr>
        <p:spPr bwMode="auto">
          <a:xfrm flipV="1">
            <a:off x="3605213" y="3197225"/>
            <a:ext cx="0" cy="188913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40" name="Line 28"/>
          <p:cNvSpPr>
            <a:spLocks noChangeShapeType="1"/>
          </p:cNvSpPr>
          <p:nvPr/>
        </p:nvSpPr>
        <p:spPr bwMode="auto">
          <a:xfrm rot="-16343708" flipH="1" flipV="1">
            <a:off x="2669382" y="3205956"/>
            <a:ext cx="57150" cy="1587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41" name="Line 29"/>
          <p:cNvSpPr>
            <a:spLocks noChangeShapeType="1"/>
          </p:cNvSpPr>
          <p:nvPr/>
        </p:nvSpPr>
        <p:spPr bwMode="auto">
          <a:xfrm flipV="1">
            <a:off x="2454275" y="3597275"/>
            <a:ext cx="13335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 flipV="1">
            <a:off x="3541713" y="3525838"/>
            <a:ext cx="142875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3" name="Line 31"/>
          <p:cNvSpPr>
            <a:spLocks noChangeShapeType="1"/>
          </p:cNvSpPr>
          <p:nvPr/>
        </p:nvSpPr>
        <p:spPr bwMode="auto">
          <a:xfrm flipV="1">
            <a:off x="2624138" y="2830513"/>
            <a:ext cx="14287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4" name="Line 32"/>
          <p:cNvSpPr>
            <a:spLocks noChangeShapeType="1"/>
          </p:cNvSpPr>
          <p:nvPr/>
        </p:nvSpPr>
        <p:spPr bwMode="auto">
          <a:xfrm flipH="1" flipV="1">
            <a:off x="3524250" y="2827338"/>
            <a:ext cx="142875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 flipV="1">
            <a:off x="2535238" y="3640138"/>
            <a:ext cx="149225" cy="1365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6" name="Line 34"/>
          <p:cNvSpPr>
            <a:spLocks noChangeShapeType="1"/>
          </p:cNvSpPr>
          <p:nvPr/>
        </p:nvSpPr>
        <p:spPr bwMode="auto">
          <a:xfrm flipV="1">
            <a:off x="2651125" y="3541713"/>
            <a:ext cx="139700" cy="1285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7" name="Line 35"/>
          <p:cNvSpPr>
            <a:spLocks noChangeShapeType="1"/>
          </p:cNvSpPr>
          <p:nvPr/>
        </p:nvSpPr>
        <p:spPr bwMode="auto">
          <a:xfrm flipH="1">
            <a:off x="1208088" y="3078163"/>
            <a:ext cx="327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8" name="Line 36"/>
          <p:cNvSpPr>
            <a:spLocks noChangeShapeType="1"/>
          </p:cNvSpPr>
          <p:nvPr/>
        </p:nvSpPr>
        <p:spPr bwMode="auto">
          <a:xfrm flipH="1">
            <a:off x="1212850" y="3076575"/>
            <a:ext cx="0" cy="17446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9" name="Line 37"/>
          <p:cNvSpPr>
            <a:spLocks noChangeShapeType="1"/>
          </p:cNvSpPr>
          <p:nvPr/>
        </p:nvSpPr>
        <p:spPr bwMode="auto">
          <a:xfrm>
            <a:off x="1206500" y="4818063"/>
            <a:ext cx="5064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0" name="Line 38"/>
          <p:cNvSpPr>
            <a:spLocks noChangeShapeType="1"/>
          </p:cNvSpPr>
          <p:nvPr/>
        </p:nvSpPr>
        <p:spPr bwMode="auto">
          <a:xfrm flipH="1">
            <a:off x="2416175" y="3817938"/>
            <a:ext cx="196850" cy="196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1" name="Line 39"/>
          <p:cNvSpPr>
            <a:spLocks noChangeShapeType="1"/>
          </p:cNvSpPr>
          <p:nvPr/>
        </p:nvSpPr>
        <p:spPr bwMode="auto">
          <a:xfrm flipH="1">
            <a:off x="1219200" y="4014788"/>
            <a:ext cx="11969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2" name="Line 40"/>
          <p:cNvSpPr>
            <a:spLocks noChangeShapeType="1"/>
          </p:cNvSpPr>
          <p:nvPr/>
        </p:nvSpPr>
        <p:spPr bwMode="auto">
          <a:xfrm flipV="1">
            <a:off x="2987675" y="1408113"/>
            <a:ext cx="259715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3" name="Line 41"/>
          <p:cNvSpPr>
            <a:spLocks noChangeShapeType="1"/>
          </p:cNvSpPr>
          <p:nvPr/>
        </p:nvSpPr>
        <p:spPr bwMode="auto">
          <a:xfrm>
            <a:off x="2960688" y="4175125"/>
            <a:ext cx="2887662" cy="681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3354" name="Group 42"/>
          <p:cNvGrpSpPr>
            <a:grpSpLocks/>
          </p:cNvGrpSpPr>
          <p:nvPr/>
        </p:nvGrpSpPr>
        <p:grpSpPr bwMode="auto">
          <a:xfrm>
            <a:off x="3240088" y="4964113"/>
            <a:ext cx="5903912" cy="1025525"/>
            <a:chOff x="1733" y="3001"/>
            <a:chExt cx="3719" cy="646"/>
          </a:xfrm>
        </p:grpSpPr>
        <p:sp>
          <p:nvSpPr>
            <p:cNvPr id="13355" name="Text Box 43"/>
            <p:cNvSpPr txBox="1">
              <a:spLocks noChangeArrowheads="1"/>
            </p:cNvSpPr>
            <p:nvPr/>
          </p:nvSpPr>
          <p:spPr bwMode="auto">
            <a:xfrm>
              <a:off x="1733" y="3001"/>
              <a:ext cx="3719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  <a:buFontTx/>
                <a:buChar char="•"/>
              </a:pPr>
              <a:r>
                <a:rPr lang="en-US" sz="2400"/>
                <a:t> switchable mirror allows alternate illumination of each side of LCE sample</a:t>
              </a:r>
            </a:p>
          </p:txBody>
        </p:sp>
        <p:sp>
          <p:nvSpPr>
            <p:cNvPr id="13356" name="Text Box 44"/>
            <p:cNvSpPr txBox="1">
              <a:spLocks noChangeArrowheads="1"/>
            </p:cNvSpPr>
            <p:nvPr/>
          </p:nvSpPr>
          <p:spPr bwMode="auto">
            <a:xfrm>
              <a:off x="1740" y="3405"/>
              <a:ext cx="3384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2400"/>
            </a:p>
          </p:txBody>
        </p:sp>
      </p:grpSp>
      <p:grpSp>
        <p:nvGrpSpPr>
          <p:cNvPr id="13357" name="Group 45"/>
          <p:cNvGrpSpPr>
            <a:grpSpLocks/>
          </p:cNvGrpSpPr>
          <p:nvPr/>
        </p:nvGrpSpPr>
        <p:grpSpPr bwMode="auto">
          <a:xfrm>
            <a:off x="4511675" y="1709738"/>
            <a:ext cx="3163888" cy="2946400"/>
            <a:chOff x="2794" y="876"/>
            <a:chExt cx="1993" cy="1856"/>
          </a:xfrm>
        </p:grpSpPr>
        <p:sp>
          <p:nvSpPr>
            <p:cNvPr id="13358" name="Line 46"/>
            <p:cNvSpPr>
              <a:spLocks noChangeShapeType="1"/>
            </p:cNvSpPr>
            <p:nvPr/>
          </p:nvSpPr>
          <p:spPr bwMode="auto">
            <a:xfrm flipV="1">
              <a:off x="3174" y="1763"/>
              <a:ext cx="48" cy="70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59" name="Line 47"/>
            <p:cNvSpPr>
              <a:spLocks noChangeShapeType="1"/>
            </p:cNvSpPr>
            <p:nvPr/>
          </p:nvSpPr>
          <p:spPr bwMode="auto">
            <a:xfrm flipV="1">
              <a:off x="4014" y="1346"/>
              <a:ext cx="77" cy="0"/>
            </a:xfrm>
            <a:prstGeom prst="line">
              <a:avLst/>
            </a:prstGeom>
            <a:noFill/>
            <a:ln w="57150">
              <a:solidFill>
                <a:srgbClr val="00C8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60" name="Line 48"/>
            <p:cNvSpPr>
              <a:spLocks noChangeShapeType="1"/>
            </p:cNvSpPr>
            <p:nvPr/>
          </p:nvSpPr>
          <p:spPr bwMode="auto">
            <a:xfrm flipV="1">
              <a:off x="3756" y="1345"/>
              <a:ext cx="76" cy="0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61" name="Line 49"/>
            <p:cNvSpPr>
              <a:spLocks noChangeShapeType="1"/>
            </p:cNvSpPr>
            <p:nvPr/>
          </p:nvSpPr>
          <p:spPr bwMode="auto">
            <a:xfrm>
              <a:off x="2794" y="1949"/>
              <a:ext cx="1563" cy="0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62" name="Rectangle 50"/>
            <p:cNvSpPr>
              <a:spLocks noChangeArrowheads="1"/>
            </p:cNvSpPr>
            <p:nvPr/>
          </p:nvSpPr>
          <p:spPr bwMode="auto">
            <a:xfrm rot="560099">
              <a:off x="3043" y="1812"/>
              <a:ext cx="142" cy="273"/>
            </a:xfrm>
            <a:prstGeom prst="rect">
              <a:avLst/>
            </a:prstGeom>
            <a:solidFill>
              <a:srgbClr val="A3A3A3">
                <a:alpha val="0"/>
              </a:srgbClr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3" name="Rectangle 51"/>
            <p:cNvSpPr>
              <a:spLocks noChangeArrowheads="1"/>
            </p:cNvSpPr>
            <p:nvPr/>
          </p:nvSpPr>
          <p:spPr bwMode="auto">
            <a:xfrm>
              <a:off x="4749" y="1139"/>
              <a:ext cx="38" cy="464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ObliqueTopRight">
                <a:rot lat="0" lon="18600000" rev="0"/>
              </a:camera>
              <a:lightRig rig="legacyFlat3" dir="b"/>
            </a:scene3d>
            <a:sp3d extrusionH="354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13364" name="Group 52"/>
            <p:cNvGrpSpPr>
              <a:grpSpLocks/>
            </p:cNvGrpSpPr>
            <p:nvPr/>
          </p:nvGrpSpPr>
          <p:grpSpPr bwMode="auto">
            <a:xfrm>
              <a:off x="2923" y="1823"/>
              <a:ext cx="347" cy="715"/>
              <a:chOff x="2995" y="1579"/>
              <a:chExt cx="397" cy="777"/>
            </a:xfrm>
          </p:grpSpPr>
          <p:sp>
            <p:nvSpPr>
              <p:cNvPr id="13365" name="Rectangle 53"/>
              <p:cNvSpPr>
                <a:spLocks noChangeArrowheads="1"/>
              </p:cNvSpPr>
              <p:nvPr/>
            </p:nvSpPr>
            <p:spPr bwMode="auto">
              <a:xfrm rot="-924232">
                <a:off x="2995" y="1579"/>
                <a:ext cx="175" cy="427"/>
              </a:xfrm>
              <a:prstGeom prst="rect">
                <a:avLst/>
              </a:prstGeom>
              <a:solidFill>
                <a:schemeClr val="bg1"/>
              </a:solidFill>
              <a:ln w="9525">
                <a:prstDash val="dash"/>
                <a:miter lim="800000"/>
                <a:headEnd/>
                <a:tailEnd/>
              </a:ln>
              <a:effectLst/>
              <a:scene3d>
                <a:camera prst="legacyPerspectiveFront">
                  <a:rot lat="1500000" lon="20099999" rev="0"/>
                </a:camera>
                <a:lightRig rig="legacyFlat4" dir="t"/>
              </a:scene3d>
              <a:sp3d extrusionH="36500" prstMaterial="legacyMatte">
                <a:bevelT w="13500" h="13500" prst="angle"/>
                <a:bevelB w="13500" h="13500" prst="angle"/>
                <a:extrusionClr>
                  <a:srgbClr val="FFFF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366" name="Oval 54"/>
              <p:cNvSpPr>
                <a:spLocks noChangeArrowheads="1"/>
              </p:cNvSpPr>
              <p:nvPr/>
            </p:nvSpPr>
            <p:spPr bwMode="auto">
              <a:xfrm>
                <a:off x="3152" y="1876"/>
                <a:ext cx="240" cy="480"/>
              </a:xfrm>
              <a:prstGeom prst="ellipse">
                <a:avLst/>
              </a:prstGeom>
              <a:solidFill>
                <a:srgbClr val="C0C0C0"/>
              </a:solidFill>
              <a:ln w="9525">
                <a:round/>
                <a:headEnd/>
                <a:tailEnd/>
              </a:ln>
              <a:effectLst/>
              <a:scene3d>
                <a:camera prst="legacyPerspectiveFront">
                  <a:rot lat="1500000" lon="20099999" rev="0"/>
                </a:camera>
                <a:lightRig rig="legacyFlat4" dir="t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0C0C0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</p:grpSp>
        <p:sp>
          <p:nvSpPr>
            <p:cNvPr id="13367" name="AutoShape 55"/>
            <p:cNvSpPr>
              <a:spLocks noChangeArrowheads="1"/>
            </p:cNvSpPr>
            <p:nvPr/>
          </p:nvSpPr>
          <p:spPr bwMode="auto">
            <a:xfrm rot="1620942">
              <a:off x="4549" y="1298"/>
              <a:ext cx="23" cy="696"/>
            </a:xfrm>
            <a:prstGeom prst="can">
              <a:avLst>
                <a:gd name="adj" fmla="val 485995"/>
              </a:avLst>
            </a:prstGeom>
            <a:solidFill>
              <a:srgbClr val="00FF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8" name="Rectangle 56"/>
            <p:cNvSpPr>
              <a:spLocks noChangeArrowheads="1"/>
            </p:cNvSpPr>
            <p:nvPr/>
          </p:nvSpPr>
          <p:spPr bwMode="auto">
            <a:xfrm>
              <a:off x="4319" y="1754"/>
              <a:ext cx="38" cy="463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ObliqueTopRight">
                <a:rot lat="0" lon="1500000" rev="0"/>
              </a:camera>
              <a:lightRig rig="legacyFlat3" dir="b"/>
            </a:scene3d>
            <a:sp3d extrusionH="354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3369" name="Rectangle 57"/>
            <p:cNvSpPr>
              <a:spLocks noChangeArrowheads="1"/>
            </p:cNvSpPr>
            <p:nvPr/>
          </p:nvSpPr>
          <p:spPr bwMode="auto">
            <a:xfrm>
              <a:off x="3819" y="1384"/>
              <a:ext cx="172" cy="368"/>
            </a:xfrm>
            <a:prstGeom prst="rect">
              <a:avLst/>
            </a:prstGeom>
            <a:solidFill>
              <a:srgbClr val="3399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535100" prstMaterial="legacyMatte">
              <a:bevelT w="13500" h="13500" prst="angle"/>
              <a:bevelB w="13500" h="13500" prst="angle"/>
              <a:extrusionClr>
                <a:srgbClr val="3399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3370" name="Rectangle 58"/>
            <p:cNvSpPr>
              <a:spLocks noChangeArrowheads="1"/>
            </p:cNvSpPr>
            <p:nvPr/>
          </p:nvSpPr>
          <p:spPr bwMode="auto">
            <a:xfrm>
              <a:off x="3815" y="1319"/>
              <a:ext cx="174" cy="435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535100" prstMaterial="legacyWirefram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3371" name="Rectangle 59"/>
            <p:cNvSpPr>
              <a:spLocks noChangeArrowheads="1"/>
            </p:cNvSpPr>
            <p:nvPr/>
          </p:nvSpPr>
          <p:spPr bwMode="auto">
            <a:xfrm>
              <a:off x="4129" y="1209"/>
              <a:ext cx="24" cy="135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38100" prstMaterial="legacyMatte">
              <a:bevelT w="13500" h="13500" prst="angle"/>
              <a:bevelB w="13500" h="13500" prst="angle"/>
              <a:extrusionClr>
                <a:srgbClr val="D0EAEC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3372" name="Rectangle 60"/>
            <p:cNvSpPr>
              <a:spLocks noChangeArrowheads="1"/>
            </p:cNvSpPr>
            <p:nvPr/>
          </p:nvSpPr>
          <p:spPr bwMode="auto">
            <a:xfrm>
              <a:off x="4129" y="1149"/>
              <a:ext cx="24" cy="63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381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3373" name="Rectangle 61"/>
            <p:cNvSpPr>
              <a:spLocks noChangeArrowheads="1"/>
            </p:cNvSpPr>
            <p:nvPr/>
          </p:nvSpPr>
          <p:spPr bwMode="auto">
            <a:xfrm>
              <a:off x="4129" y="942"/>
              <a:ext cx="24" cy="206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381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3374" name="Line 62"/>
            <p:cNvSpPr>
              <a:spLocks noChangeShapeType="1"/>
            </p:cNvSpPr>
            <p:nvPr/>
          </p:nvSpPr>
          <p:spPr bwMode="auto">
            <a:xfrm flipV="1">
              <a:off x="4036" y="1030"/>
              <a:ext cx="241" cy="24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75" name="Line 63"/>
            <p:cNvSpPr>
              <a:spLocks noChangeShapeType="1"/>
            </p:cNvSpPr>
            <p:nvPr/>
          </p:nvSpPr>
          <p:spPr bwMode="auto">
            <a:xfrm flipV="1">
              <a:off x="4018" y="1346"/>
              <a:ext cx="76" cy="0"/>
            </a:xfrm>
            <a:prstGeom prst="line">
              <a:avLst/>
            </a:prstGeom>
            <a:noFill/>
            <a:ln w="57150">
              <a:solidFill>
                <a:srgbClr val="00C8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76" name="Rectangle 64"/>
            <p:cNvSpPr>
              <a:spLocks noChangeArrowheads="1"/>
            </p:cNvSpPr>
            <p:nvPr/>
          </p:nvSpPr>
          <p:spPr bwMode="auto">
            <a:xfrm>
              <a:off x="3378" y="1146"/>
              <a:ext cx="38" cy="464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ObliqueTopRight">
                <a:rot lat="0" lon="1800000" rev="0"/>
              </a:camera>
              <a:lightRig rig="legacyFlat3" dir="b"/>
            </a:scene3d>
            <a:sp3d extrusionH="2905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3377" name="Line 65"/>
            <p:cNvSpPr>
              <a:spLocks noChangeShapeType="1"/>
            </p:cNvSpPr>
            <p:nvPr/>
          </p:nvSpPr>
          <p:spPr bwMode="auto">
            <a:xfrm flipV="1">
              <a:off x="3098" y="1877"/>
              <a:ext cx="47" cy="69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78" name="Line 66"/>
            <p:cNvSpPr>
              <a:spLocks noChangeShapeType="1"/>
            </p:cNvSpPr>
            <p:nvPr/>
          </p:nvSpPr>
          <p:spPr bwMode="auto">
            <a:xfrm flipV="1">
              <a:off x="3253" y="1648"/>
              <a:ext cx="47" cy="69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79" name="Line 67"/>
            <p:cNvSpPr>
              <a:spLocks noChangeShapeType="1"/>
            </p:cNvSpPr>
            <p:nvPr/>
          </p:nvSpPr>
          <p:spPr bwMode="auto">
            <a:xfrm flipV="1">
              <a:off x="3332" y="1529"/>
              <a:ext cx="47" cy="69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80" name="Line 68"/>
            <p:cNvSpPr>
              <a:spLocks noChangeShapeType="1"/>
            </p:cNvSpPr>
            <p:nvPr/>
          </p:nvSpPr>
          <p:spPr bwMode="auto">
            <a:xfrm flipV="1">
              <a:off x="3408" y="1416"/>
              <a:ext cx="47" cy="69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81" name="Line 69"/>
            <p:cNvSpPr>
              <a:spLocks noChangeShapeType="1"/>
            </p:cNvSpPr>
            <p:nvPr/>
          </p:nvSpPr>
          <p:spPr bwMode="auto">
            <a:xfrm flipV="1">
              <a:off x="3481" y="1341"/>
              <a:ext cx="23" cy="36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82" name="Line 70"/>
            <p:cNvSpPr>
              <a:spLocks noChangeShapeType="1"/>
            </p:cNvSpPr>
            <p:nvPr/>
          </p:nvSpPr>
          <p:spPr bwMode="auto">
            <a:xfrm flipV="1">
              <a:off x="3492" y="1348"/>
              <a:ext cx="76" cy="0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83" name="Line 71"/>
            <p:cNvSpPr>
              <a:spLocks noChangeShapeType="1"/>
            </p:cNvSpPr>
            <p:nvPr/>
          </p:nvSpPr>
          <p:spPr bwMode="auto">
            <a:xfrm flipV="1">
              <a:off x="3623" y="1346"/>
              <a:ext cx="76" cy="0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84" name="Line 72"/>
            <p:cNvSpPr>
              <a:spLocks noChangeShapeType="1"/>
            </p:cNvSpPr>
            <p:nvPr/>
          </p:nvSpPr>
          <p:spPr bwMode="auto">
            <a:xfrm flipV="1">
              <a:off x="3894" y="1346"/>
              <a:ext cx="76" cy="0"/>
            </a:xfrm>
            <a:prstGeom prst="line">
              <a:avLst/>
            </a:prstGeom>
            <a:noFill/>
            <a:ln w="57150">
              <a:solidFill>
                <a:srgbClr val="00C8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85" name="Rectangle 73"/>
            <p:cNvSpPr>
              <a:spLocks noChangeArrowheads="1"/>
            </p:cNvSpPr>
            <p:nvPr/>
          </p:nvSpPr>
          <p:spPr bwMode="auto">
            <a:xfrm>
              <a:off x="4036" y="1382"/>
              <a:ext cx="24" cy="58"/>
            </a:xfrm>
            <a:prstGeom prst="rect">
              <a:avLst/>
            </a:prstGeom>
            <a:solidFill>
              <a:srgbClr val="CC00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33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3386" name="AutoShape 74"/>
            <p:cNvSpPr>
              <a:spLocks noChangeArrowheads="1"/>
            </p:cNvSpPr>
            <p:nvPr/>
          </p:nvSpPr>
          <p:spPr bwMode="auto">
            <a:xfrm rot="5400000">
              <a:off x="4402" y="1048"/>
              <a:ext cx="25" cy="594"/>
            </a:xfrm>
            <a:prstGeom prst="can">
              <a:avLst>
                <a:gd name="adj" fmla="val 157410"/>
              </a:avLst>
            </a:prstGeom>
            <a:solidFill>
              <a:srgbClr val="00FF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7" name="Line 75"/>
            <p:cNvSpPr>
              <a:spLocks noChangeShapeType="1"/>
            </p:cNvSpPr>
            <p:nvPr/>
          </p:nvSpPr>
          <p:spPr bwMode="auto">
            <a:xfrm flipH="1" flipV="1">
              <a:off x="3045" y="1793"/>
              <a:ext cx="16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88" name="Line 76"/>
            <p:cNvSpPr>
              <a:spLocks noChangeShapeType="1"/>
            </p:cNvSpPr>
            <p:nvPr/>
          </p:nvSpPr>
          <p:spPr bwMode="auto">
            <a:xfrm flipH="1">
              <a:off x="3034" y="1794"/>
              <a:ext cx="1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89" name="Line 77"/>
            <p:cNvSpPr>
              <a:spLocks noChangeShapeType="1"/>
            </p:cNvSpPr>
            <p:nvPr/>
          </p:nvSpPr>
          <p:spPr bwMode="auto">
            <a:xfrm>
              <a:off x="3045" y="1791"/>
              <a:ext cx="142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90" name="Line 78"/>
            <p:cNvSpPr>
              <a:spLocks noChangeShapeType="1"/>
            </p:cNvSpPr>
            <p:nvPr/>
          </p:nvSpPr>
          <p:spPr bwMode="auto">
            <a:xfrm flipH="1" flipV="1">
              <a:off x="3189" y="1813"/>
              <a:ext cx="16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91" name="Rectangle 79"/>
            <p:cNvSpPr>
              <a:spLocks noChangeArrowheads="1"/>
            </p:cNvSpPr>
            <p:nvPr/>
          </p:nvSpPr>
          <p:spPr bwMode="auto">
            <a:xfrm>
              <a:off x="3132" y="2005"/>
              <a:ext cx="98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Switchable Mirror</a:t>
              </a:r>
            </a:p>
          </p:txBody>
        </p:sp>
        <p:sp>
          <p:nvSpPr>
            <p:cNvPr id="13392" name="Text Box 80"/>
            <p:cNvSpPr txBox="1">
              <a:spLocks noChangeArrowheads="1"/>
            </p:cNvSpPr>
            <p:nvPr/>
          </p:nvSpPr>
          <p:spPr bwMode="auto">
            <a:xfrm>
              <a:off x="3720" y="2220"/>
              <a:ext cx="996" cy="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rgbClr val="FF3300"/>
                  </a:solidFill>
                </a:rPr>
                <a:t>Elastomer Fish</a:t>
              </a:r>
            </a:p>
            <a:p>
              <a:pPr algn="ctr">
                <a:lnSpc>
                  <a:spcPct val="20000"/>
                </a:lnSpc>
                <a:spcBef>
                  <a:spcPct val="50000"/>
                </a:spcBef>
              </a:pPr>
              <a:r>
                <a:rPr lang="en-US" sz="1600"/>
                <a:t>(3 x 6 mm)</a:t>
              </a:r>
            </a:p>
          </p:txBody>
        </p:sp>
        <p:sp>
          <p:nvSpPr>
            <p:cNvPr id="13393" name="Line 81"/>
            <p:cNvSpPr>
              <a:spLocks noChangeShapeType="1"/>
            </p:cNvSpPr>
            <p:nvPr/>
          </p:nvSpPr>
          <p:spPr bwMode="auto">
            <a:xfrm flipH="1" flipV="1">
              <a:off x="4072" y="1444"/>
              <a:ext cx="116" cy="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94" name="Text Box 82"/>
            <p:cNvSpPr txBox="1">
              <a:spLocks noChangeArrowheads="1"/>
            </p:cNvSpPr>
            <p:nvPr/>
          </p:nvSpPr>
          <p:spPr bwMode="auto">
            <a:xfrm>
              <a:off x="3240" y="876"/>
              <a:ext cx="7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Mirror</a:t>
              </a:r>
            </a:p>
          </p:txBody>
        </p:sp>
      </p:grpSp>
      <p:sp>
        <p:nvSpPr>
          <p:cNvPr id="13395" name="Text Box 83"/>
          <p:cNvSpPr txBox="1">
            <a:spLocks noChangeArrowheads="1"/>
          </p:cNvSpPr>
          <p:nvPr/>
        </p:nvSpPr>
        <p:spPr bwMode="auto">
          <a:xfrm>
            <a:off x="2241550" y="1489075"/>
            <a:ext cx="1492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Argon Laser</a:t>
            </a:r>
          </a:p>
        </p:txBody>
      </p:sp>
      <p:sp>
        <p:nvSpPr>
          <p:cNvPr id="13396" name="Line 84"/>
          <p:cNvSpPr>
            <a:spLocks noChangeShapeType="1"/>
          </p:cNvSpPr>
          <p:nvPr/>
        </p:nvSpPr>
        <p:spPr bwMode="auto">
          <a:xfrm>
            <a:off x="1622425" y="3600450"/>
            <a:ext cx="995363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97" name="Oval 85"/>
          <p:cNvSpPr>
            <a:spLocks noChangeArrowheads="1"/>
          </p:cNvSpPr>
          <p:nvPr/>
        </p:nvSpPr>
        <p:spPr bwMode="auto">
          <a:xfrm>
            <a:off x="2244725" y="2255838"/>
            <a:ext cx="1846263" cy="1943100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98" name="Line 86"/>
          <p:cNvSpPr>
            <a:spLocks noChangeShapeType="1"/>
          </p:cNvSpPr>
          <p:nvPr/>
        </p:nvSpPr>
        <p:spPr bwMode="auto">
          <a:xfrm>
            <a:off x="1527175" y="3530600"/>
            <a:ext cx="169863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99" name="Text Box 87"/>
          <p:cNvSpPr txBox="1">
            <a:spLocks noChangeArrowheads="1"/>
          </p:cNvSpPr>
          <p:nvPr/>
        </p:nvSpPr>
        <p:spPr bwMode="auto">
          <a:xfrm>
            <a:off x="571500" y="2719388"/>
            <a:ext cx="952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shutter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Experiment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893763" y="1236663"/>
            <a:ext cx="7591425" cy="158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/>
              <a:t> sample immersed in rheoscopic fluid, which allows for flow visualization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/>
              <a:t> sample is illuminated alternately on both sides by light at 514nm from Ar laser</a:t>
            </a:r>
          </a:p>
        </p:txBody>
      </p:sp>
      <p:pic>
        <p:nvPicPr>
          <p:cNvPr id="14341" name="fish001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14638" y="2801938"/>
            <a:ext cx="3929062" cy="29479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3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43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1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4341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3300"/>
                </a:solidFill>
              </a:rPr>
              <a:t>Experimental Results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23900" y="4475163"/>
            <a:ext cx="7620000" cy="173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/>
              <a:t> highest pumping rates are achieved with the shortest delay time between laser pulses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/>
              <a:t> all curves peak near the same exposure time of 700 ms</a:t>
            </a:r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2005013" y="1131888"/>
          <a:ext cx="5237162" cy="3028950"/>
        </p:xfrm>
        <a:graphic>
          <a:graphicData uri="http://schemas.openxmlformats.org/presentationml/2006/ole">
            <p:oleObj spid="_x0000_s15365" name="Chart" r:id="rId3" imgW="4676775" imgH="2705100" progId="Excel.Chart.8">
              <p:embed/>
            </p:oleObj>
          </a:graphicData>
        </a:graphic>
      </p:graphicFrame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98463" y="4081463"/>
            <a:ext cx="8342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</a:rPr>
              <a:t>Fluid velocities for various elastomer driving excitations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Momentum Transfer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245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/>
              <a:t>laser light provides energy to the LCE,  but not momentum</a:t>
            </a:r>
          </a:p>
          <a:p>
            <a:r>
              <a:rPr lang="en-US" sz="2400"/>
              <a:t> energy transfer induces a stress in the LCE sample, causing it to bend.</a:t>
            </a:r>
          </a:p>
          <a:p>
            <a:r>
              <a:rPr lang="en-US" sz="2400"/>
              <a:t> bending of the elastomer sample transfers momentum to the surrounding fluid</a:t>
            </a:r>
          </a:p>
          <a:p>
            <a:r>
              <a:rPr lang="en-US" sz="2400"/>
              <a:t> fluid transfers momentum to the LCE sample</a:t>
            </a:r>
          </a:p>
          <a:p>
            <a:r>
              <a:rPr lang="en-US" sz="2400"/>
              <a:t>This is similar to a conventional motor, where energy is used to cause momentum transfer.</a:t>
            </a:r>
          </a:p>
          <a:p>
            <a:endParaRPr lang="en-US"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3300"/>
                </a:solidFill>
              </a:rPr>
              <a:t>Drag Reduction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1341438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400" i="1"/>
              <a:t>Grey’s Paradox*: actively swimming fish experience a significant drag reduction through the swimming process</a:t>
            </a:r>
            <a:endParaRPr lang="en-US" sz="2400"/>
          </a:p>
          <a:p>
            <a:r>
              <a:rPr lang="en-US" sz="2400"/>
              <a:t>possibly due to</a:t>
            </a:r>
          </a:p>
          <a:p>
            <a:pPr lvl="2"/>
            <a:r>
              <a:rPr lang="en-US"/>
              <a:t>viscous damping by fluid cells under the skin</a:t>
            </a:r>
          </a:p>
          <a:p>
            <a:pPr lvl="2"/>
            <a:r>
              <a:rPr lang="en-US"/>
              <a:t>swimming motion</a:t>
            </a:r>
          </a:p>
          <a:p>
            <a:r>
              <a:rPr lang="en-US" sz="2400"/>
              <a:t>we would like to determine if soft active materials can lead to a drag reduction</a:t>
            </a:r>
          </a:p>
          <a:p>
            <a:r>
              <a:rPr lang="en-US" sz="2400"/>
              <a:t>could lead to new applications such as</a:t>
            </a:r>
          </a:p>
          <a:p>
            <a:pPr lvl="2"/>
            <a:r>
              <a:rPr lang="en-US"/>
              <a:t>soft active materials to coat boats for reduced energy consumption</a:t>
            </a:r>
            <a:endParaRPr lang="en-US" sz="180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96888" y="5646738"/>
            <a:ext cx="7989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* Gray, J. Studies in animal locomotion, </a:t>
            </a:r>
            <a:r>
              <a:rPr lang="en-US" i="1"/>
              <a:t>J. Exp. Biol.</a:t>
            </a:r>
            <a:r>
              <a:rPr lang="en-US"/>
              <a:t> 13, pp. 192-199 (1936).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3300"/>
                </a:solidFill>
              </a:rPr>
              <a:t>Conclusions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/>
              <a:t> laser supplies energy to the system which results in momentum transfer between fish &amp; surrounding fluid</a:t>
            </a:r>
          </a:p>
          <a:p>
            <a:r>
              <a:rPr lang="en-US" sz="2400"/>
              <a:t> fluid is pumped backwards</a:t>
            </a:r>
          </a:p>
          <a:p>
            <a:r>
              <a:rPr lang="en-US" sz="2400"/>
              <a:t> results of this experiment will be compared with modeling</a:t>
            </a:r>
          </a:p>
          <a:p>
            <a:r>
              <a:rPr lang="en-US" sz="2400"/>
              <a:t> expect new insight into soft active materials</a:t>
            </a:r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r>
              <a:rPr lang="en-US" sz="2400"/>
              <a:t>Future work</a:t>
            </a:r>
          </a:p>
          <a:p>
            <a:r>
              <a:rPr lang="en-US" sz="2400"/>
              <a:t>design experiment to determine if drag reduction is present in our system</a:t>
            </a:r>
          </a:p>
          <a:p>
            <a:endParaRPr 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Project Aims</a:t>
            </a:r>
            <a:r>
              <a:rPr lang="en-US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55650" y="4373563"/>
            <a:ext cx="76342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/>
              <a:t> to better understand of the interaction between light and liquid crystal elastomer (LCE) materials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776288" y="2463800"/>
            <a:ext cx="7315200" cy="166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3"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en-US" sz="2400"/>
              <a:t> folding &amp; motion of leaves in wind	</a:t>
            </a:r>
          </a:p>
          <a:p>
            <a:pPr lvl="3"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en-US" sz="2400"/>
              <a:t> fish swimming in water</a:t>
            </a:r>
          </a:p>
          <a:p>
            <a:pPr lvl="3"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en-US" sz="2400"/>
              <a:t> peristaltic pumps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874713" y="1485900"/>
            <a:ext cx="75136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/>
              <a:t> to understand how soft active materials interact with a fluid environment as in: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Liquid Crystal Elastomers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768350" y="3856038"/>
            <a:ext cx="723423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/>
              <a:t> strong coupling between nematic order and mechanical strain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/>
              <a:t> order parameter changes induce shape changes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/>
              <a:t> light can change the order parameter, resulting in shape changes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011863" y="2082800"/>
            <a:ext cx="1892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8080"/>
                </a:solidFill>
              </a:rPr>
              <a:t>mesogenic unit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984875" y="2619375"/>
            <a:ext cx="1285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backbone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5999163" y="3184525"/>
            <a:ext cx="1482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cross-linker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4524375" y="2317750"/>
            <a:ext cx="1509713" cy="130175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H="1" flipV="1">
            <a:off x="4873625" y="2695575"/>
            <a:ext cx="1189038" cy="115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H="1" flipV="1">
            <a:off x="4772025" y="3028950"/>
            <a:ext cx="1276350" cy="3778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917575" y="1225550"/>
            <a:ext cx="762000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/>
              <a:t> LCE:  liquid crystal rubber</a:t>
            </a:r>
          </a:p>
        </p:txBody>
      </p:sp>
      <p:sp>
        <p:nvSpPr>
          <p:cNvPr id="5133" name="AutoShape 13"/>
          <p:cNvSpPr>
            <a:spLocks noChangeAspect="1" noChangeArrowheads="1" noTextEdit="1"/>
          </p:cNvSpPr>
          <p:nvPr/>
        </p:nvSpPr>
        <p:spPr bwMode="auto">
          <a:xfrm>
            <a:off x="2700338" y="1774825"/>
            <a:ext cx="2171700" cy="188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137" name="Group 17"/>
          <p:cNvGrpSpPr>
            <a:grpSpLocks/>
          </p:cNvGrpSpPr>
          <p:nvPr/>
        </p:nvGrpSpPr>
        <p:grpSpPr bwMode="auto">
          <a:xfrm>
            <a:off x="2894013" y="2112963"/>
            <a:ext cx="271462" cy="504825"/>
            <a:chOff x="1823" y="1331"/>
            <a:chExt cx="171" cy="318"/>
          </a:xfrm>
        </p:grpSpPr>
        <p:sp>
          <p:nvSpPr>
            <p:cNvPr id="5135" name="Freeform 15"/>
            <p:cNvSpPr>
              <a:spLocks/>
            </p:cNvSpPr>
            <p:nvPr/>
          </p:nvSpPr>
          <p:spPr bwMode="auto">
            <a:xfrm>
              <a:off x="1823" y="1331"/>
              <a:ext cx="171" cy="318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0" y="290"/>
                </a:cxn>
                <a:cxn ang="0">
                  <a:pos x="92" y="318"/>
                </a:cxn>
                <a:cxn ang="0">
                  <a:pos x="171" y="28"/>
                </a:cxn>
                <a:cxn ang="0">
                  <a:pos x="79" y="0"/>
                </a:cxn>
              </a:cxnLst>
              <a:rect l="0" t="0" r="r" b="b"/>
              <a:pathLst>
                <a:path w="171" h="318">
                  <a:moveTo>
                    <a:pt x="79" y="0"/>
                  </a:moveTo>
                  <a:lnTo>
                    <a:pt x="0" y="290"/>
                  </a:lnTo>
                  <a:lnTo>
                    <a:pt x="92" y="318"/>
                  </a:lnTo>
                  <a:lnTo>
                    <a:pt x="171" y="28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auto">
            <a:xfrm>
              <a:off x="1823" y="1331"/>
              <a:ext cx="171" cy="318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0" y="290"/>
                </a:cxn>
                <a:cxn ang="0">
                  <a:pos x="92" y="318"/>
                </a:cxn>
                <a:cxn ang="0">
                  <a:pos x="171" y="28"/>
                </a:cxn>
                <a:cxn ang="0">
                  <a:pos x="79" y="0"/>
                </a:cxn>
              </a:cxnLst>
              <a:rect l="0" t="0" r="r" b="b"/>
              <a:pathLst>
                <a:path w="171" h="318">
                  <a:moveTo>
                    <a:pt x="79" y="0"/>
                  </a:moveTo>
                  <a:lnTo>
                    <a:pt x="0" y="290"/>
                  </a:lnTo>
                  <a:lnTo>
                    <a:pt x="92" y="318"/>
                  </a:lnTo>
                  <a:lnTo>
                    <a:pt x="171" y="28"/>
                  </a:lnTo>
                  <a:lnTo>
                    <a:pt x="79" y="0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40" name="Group 20"/>
          <p:cNvGrpSpPr>
            <a:grpSpLocks/>
          </p:cNvGrpSpPr>
          <p:nvPr/>
        </p:nvGrpSpPr>
        <p:grpSpPr bwMode="auto">
          <a:xfrm>
            <a:off x="2849563" y="2805113"/>
            <a:ext cx="258762" cy="503237"/>
            <a:chOff x="1795" y="1767"/>
            <a:chExt cx="163" cy="317"/>
          </a:xfrm>
        </p:grpSpPr>
        <p:sp>
          <p:nvSpPr>
            <p:cNvPr id="5138" name="Freeform 18"/>
            <p:cNvSpPr>
              <a:spLocks/>
            </p:cNvSpPr>
            <p:nvPr/>
          </p:nvSpPr>
          <p:spPr bwMode="auto">
            <a:xfrm>
              <a:off x="1795" y="1767"/>
              <a:ext cx="163" cy="317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70" y="317"/>
                </a:cxn>
                <a:cxn ang="0">
                  <a:pos x="163" y="292"/>
                </a:cxn>
                <a:cxn ang="0">
                  <a:pos x="93" y="0"/>
                </a:cxn>
                <a:cxn ang="0">
                  <a:pos x="0" y="24"/>
                </a:cxn>
              </a:cxnLst>
              <a:rect l="0" t="0" r="r" b="b"/>
              <a:pathLst>
                <a:path w="163" h="317">
                  <a:moveTo>
                    <a:pt x="0" y="24"/>
                  </a:moveTo>
                  <a:lnTo>
                    <a:pt x="70" y="317"/>
                  </a:lnTo>
                  <a:lnTo>
                    <a:pt x="163" y="292"/>
                  </a:lnTo>
                  <a:lnTo>
                    <a:pt x="93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auto">
            <a:xfrm>
              <a:off x="1795" y="1767"/>
              <a:ext cx="163" cy="317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70" y="317"/>
                </a:cxn>
                <a:cxn ang="0">
                  <a:pos x="163" y="292"/>
                </a:cxn>
                <a:cxn ang="0">
                  <a:pos x="93" y="0"/>
                </a:cxn>
                <a:cxn ang="0">
                  <a:pos x="0" y="24"/>
                </a:cxn>
              </a:cxnLst>
              <a:rect l="0" t="0" r="r" b="b"/>
              <a:pathLst>
                <a:path w="163" h="317">
                  <a:moveTo>
                    <a:pt x="0" y="24"/>
                  </a:moveTo>
                  <a:lnTo>
                    <a:pt x="70" y="317"/>
                  </a:lnTo>
                  <a:lnTo>
                    <a:pt x="163" y="292"/>
                  </a:lnTo>
                  <a:lnTo>
                    <a:pt x="93" y="0"/>
                  </a:lnTo>
                  <a:lnTo>
                    <a:pt x="0" y="24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43" name="Group 23"/>
          <p:cNvGrpSpPr>
            <a:grpSpLocks/>
          </p:cNvGrpSpPr>
          <p:nvPr/>
        </p:nvGrpSpPr>
        <p:grpSpPr bwMode="auto">
          <a:xfrm>
            <a:off x="3411538" y="1847850"/>
            <a:ext cx="249237" cy="501650"/>
            <a:chOff x="2149" y="1164"/>
            <a:chExt cx="157" cy="316"/>
          </a:xfrm>
        </p:grpSpPr>
        <p:sp>
          <p:nvSpPr>
            <p:cNvPr id="5141" name="Freeform 21"/>
            <p:cNvSpPr>
              <a:spLocks/>
            </p:cNvSpPr>
            <p:nvPr/>
          </p:nvSpPr>
          <p:spPr bwMode="auto">
            <a:xfrm>
              <a:off x="2149" y="1164"/>
              <a:ext cx="157" cy="316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0" y="294"/>
                </a:cxn>
                <a:cxn ang="0">
                  <a:pos x="94" y="316"/>
                </a:cxn>
                <a:cxn ang="0">
                  <a:pos x="157" y="22"/>
                </a:cxn>
                <a:cxn ang="0">
                  <a:pos x="64" y="0"/>
                </a:cxn>
              </a:cxnLst>
              <a:rect l="0" t="0" r="r" b="b"/>
              <a:pathLst>
                <a:path w="157" h="316">
                  <a:moveTo>
                    <a:pt x="64" y="0"/>
                  </a:moveTo>
                  <a:lnTo>
                    <a:pt x="0" y="294"/>
                  </a:lnTo>
                  <a:lnTo>
                    <a:pt x="94" y="316"/>
                  </a:lnTo>
                  <a:lnTo>
                    <a:pt x="157" y="22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Freeform 22"/>
            <p:cNvSpPr>
              <a:spLocks/>
            </p:cNvSpPr>
            <p:nvPr/>
          </p:nvSpPr>
          <p:spPr bwMode="auto">
            <a:xfrm>
              <a:off x="2149" y="1164"/>
              <a:ext cx="157" cy="316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0" y="294"/>
                </a:cxn>
                <a:cxn ang="0">
                  <a:pos x="94" y="316"/>
                </a:cxn>
                <a:cxn ang="0">
                  <a:pos x="157" y="22"/>
                </a:cxn>
                <a:cxn ang="0">
                  <a:pos x="64" y="0"/>
                </a:cxn>
              </a:cxnLst>
              <a:rect l="0" t="0" r="r" b="b"/>
              <a:pathLst>
                <a:path w="157" h="316">
                  <a:moveTo>
                    <a:pt x="64" y="0"/>
                  </a:moveTo>
                  <a:lnTo>
                    <a:pt x="0" y="294"/>
                  </a:lnTo>
                  <a:lnTo>
                    <a:pt x="94" y="316"/>
                  </a:lnTo>
                  <a:lnTo>
                    <a:pt x="157" y="22"/>
                  </a:lnTo>
                  <a:lnTo>
                    <a:pt x="64" y="0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46" name="Group 26"/>
          <p:cNvGrpSpPr>
            <a:grpSpLocks/>
          </p:cNvGrpSpPr>
          <p:nvPr/>
        </p:nvGrpSpPr>
        <p:grpSpPr bwMode="auto">
          <a:xfrm>
            <a:off x="3481388" y="2543175"/>
            <a:ext cx="212725" cy="495300"/>
            <a:chOff x="2193" y="1602"/>
            <a:chExt cx="134" cy="312"/>
          </a:xfrm>
        </p:grpSpPr>
        <p:sp>
          <p:nvSpPr>
            <p:cNvPr id="5144" name="Freeform 24"/>
            <p:cNvSpPr>
              <a:spLocks/>
            </p:cNvSpPr>
            <p:nvPr/>
          </p:nvSpPr>
          <p:spPr bwMode="auto">
            <a:xfrm>
              <a:off x="2193" y="1602"/>
              <a:ext cx="134" cy="312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298"/>
                </a:cxn>
                <a:cxn ang="0">
                  <a:pos x="94" y="312"/>
                </a:cxn>
                <a:cxn ang="0">
                  <a:pos x="134" y="13"/>
                </a:cxn>
                <a:cxn ang="0">
                  <a:pos x="39" y="0"/>
                </a:cxn>
              </a:cxnLst>
              <a:rect l="0" t="0" r="r" b="b"/>
              <a:pathLst>
                <a:path w="134" h="312">
                  <a:moveTo>
                    <a:pt x="39" y="0"/>
                  </a:moveTo>
                  <a:lnTo>
                    <a:pt x="0" y="298"/>
                  </a:lnTo>
                  <a:lnTo>
                    <a:pt x="94" y="312"/>
                  </a:lnTo>
                  <a:lnTo>
                    <a:pt x="134" y="13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Freeform 25"/>
            <p:cNvSpPr>
              <a:spLocks/>
            </p:cNvSpPr>
            <p:nvPr/>
          </p:nvSpPr>
          <p:spPr bwMode="auto">
            <a:xfrm>
              <a:off x="2193" y="1602"/>
              <a:ext cx="134" cy="312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298"/>
                </a:cxn>
                <a:cxn ang="0">
                  <a:pos x="94" y="312"/>
                </a:cxn>
                <a:cxn ang="0">
                  <a:pos x="134" y="13"/>
                </a:cxn>
                <a:cxn ang="0">
                  <a:pos x="39" y="0"/>
                </a:cxn>
              </a:cxnLst>
              <a:rect l="0" t="0" r="r" b="b"/>
              <a:pathLst>
                <a:path w="134" h="312">
                  <a:moveTo>
                    <a:pt x="39" y="0"/>
                  </a:moveTo>
                  <a:lnTo>
                    <a:pt x="0" y="298"/>
                  </a:lnTo>
                  <a:lnTo>
                    <a:pt x="94" y="312"/>
                  </a:lnTo>
                  <a:lnTo>
                    <a:pt x="134" y="13"/>
                  </a:lnTo>
                  <a:lnTo>
                    <a:pt x="39" y="0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49" name="Group 29"/>
          <p:cNvGrpSpPr>
            <a:grpSpLocks/>
          </p:cNvGrpSpPr>
          <p:nvPr/>
        </p:nvGrpSpPr>
        <p:grpSpPr bwMode="auto">
          <a:xfrm>
            <a:off x="3146425" y="2378075"/>
            <a:ext cx="274638" cy="504825"/>
            <a:chOff x="1982" y="1498"/>
            <a:chExt cx="173" cy="318"/>
          </a:xfrm>
        </p:grpSpPr>
        <p:sp>
          <p:nvSpPr>
            <p:cNvPr id="5147" name="Freeform 27"/>
            <p:cNvSpPr>
              <a:spLocks/>
            </p:cNvSpPr>
            <p:nvPr/>
          </p:nvSpPr>
          <p:spPr bwMode="auto">
            <a:xfrm>
              <a:off x="1982" y="1498"/>
              <a:ext cx="173" cy="318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81" y="318"/>
                </a:cxn>
                <a:cxn ang="0">
                  <a:pos x="173" y="290"/>
                </a:cxn>
                <a:cxn ang="0">
                  <a:pos x="92" y="0"/>
                </a:cxn>
                <a:cxn ang="0">
                  <a:pos x="0" y="29"/>
                </a:cxn>
              </a:cxnLst>
              <a:rect l="0" t="0" r="r" b="b"/>
              <a:pathLst>
                <a:path w="173" h="318">
                  <a:moveTo>
                    <a:pt x="0" y="29"/>
                  </a:moveTo>
                  <a:lnTo>
                    <a:pt x="81" y="318"/>
                  </a:lnTo>
                  <a:lnTo>
                    <a:pt x="173" y="290"/>
                  </a:lnTo>
                  <a:lnTo>
                    <a:pt x="92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Freeform 28"/>
            <p:cNvSpPr>
              <a:spLocks/>
            </p:cNvSpPr>
            <p:nvPr/>
          </p:nvSpPr>
          <p:spPr bwMode="auto">
            <a:xfrm>
              <a:off x="1982" y="1498"/>
              <a:ext cx="173" cy="318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81" y="318"/>
                </a:cxn>
                <a:cxn ang="0">
                  <a:pos x="173" y="290"/>
                </a:cxn>
                <a:cxn ang="0">
                  <a:pos x="92" y="0"/>
                </a:cxn>
                <a:cxn ang="0">
                  <a:pos x="0" y="29"/>
                </a:cxn>
              </a:cxnLst>
              <a:rect l="0" t="0" r="r" b="b"/>
              <a:pathLst>
                <a:path w="173" h="318">
                  <a:moveTo>
                    <a:pt x="0" y="29"/>
                  </a:moveTo>
                  <a:lnTo>
                    <a:pt x="81" y="318"/>
                  </a:lnTo>
                  <a:lnTo>
                    <a:pt x="173" y="290"/>
                  </a:lnTo>
                  <a:lnTo>
                    <a:pt x="92" y="0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52" name="Group 32"/>
          <p:cNvGrpSpPr>
            <a:grpSpLocks/>
          </p:cNvGrpSpPr>
          <p:nvPr/>
        </p:nvGrpSpPr>
        <p:grpSpPr bwMode="auto">
          <a:xfrm>
            <a:off x="3865563" y="3136900"/>
            <a:ext cx="152400" cy="477838"/>
            <a:chOff x="2435" y="1976"/>
            <a:chExt cx="96" cy="301"/>
          </a:xfrm>
        </p:grpSpPr>
        <p:sp>
          <p:nvSpPr>
            <p:cNvPr id="5150" name="Rectangle 30"/>
            <p:cNvSpPr>
              <a:spLocks noChangeArrowheads="1"/>
            </p:cNvSpPr>
            <p:nvPr/>
          </p:nvSpPr>
          <p:spPr bwMode="auto">
            <a:xfrm>
              <a:off x="2435" y="1976"/>
              <a:ext cx="96" cy="301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Rectangle 31"/>
            <p:cNvSpPr>
              <a:spLocks noChangeArrowheads="1"/>
            </p:cNvSpPr>
            <p:nvPr/>
          </p:nvSpPr>
          <p:spPr bwMode="auto">
            <a:xfrm>
              <a:off x="2435" y="1976"/>
              <a:ext cx="96" cy="301"/>
            </a:xfrm>
            <a:prstGeom prst="rect">
              <a:avLst/>
            </a:prstGeom>
            <a:noFill/>
            <a:ln w="19050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55" name="Group 35"/>
          <p:cNvGrpSpPr>
            <a:grpSpLocks/>
          </p:cNvGrpSpPr>
          <p:nvPr/>
        </p:nvGrpSpPr>
        <p:grpSpPr bwMode="auto">
          <a:xfrm>
            <a:off x="3808413" y="2538413"/>
            <a:ext cx="266700" cy="504825"/>
            <a:chOff x="2399" y="1599"/>
            <a:chExt cx="168" cy="318"/>
          </a:xfrm>
        </p:grpSpPr>
        <p:sp>
          <p:nvSpPr>
            <p:cNvPr id="5153" name="Freeform 33"/>
            <p:cNvSpPr>
              <a:spLocks/>
            </p:cNvSpPr>
            <p:nvPr/>
          </p:nvSpPr>
          <p:spPr bwMode="auto">
            <a:xfrm>
              <a:off x="2399" y="1599"/>
              <a:ext cx="168" cy="318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76" y="318"/>
                </a:cxn>
                <a:cxn ang="0">
                  <a:pos x="168" y="291"/>
                </a:cxn>
                <a:cxn ang="0">
                  <a:pos x="92" y="0"/>
                </a:cxn>
                <a:cxn ang="0">
                  <a:pos x="0" y="27"/>
                </a:cxn>
              </a:cxnLst>
              <a:rect l="0" t="0" r="r" b="b"/>
              <a:pathLst>
                <a:path w="168" h="318">
                  <a:moveTo>
                    <a:pt x="0" y="27"/>
                  </a:moveTo>
                  <a:lnTo>
                    <a:pt x="76" y="318"/>
                  </a:lnTo>
                  <a:lnTo>
                    <a:pt x="168" y="291"/>
                  </a:lnTo>
                  <a:lnTo>
                    <a:pt x="92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Freeform 34"/>
            <p:cNvSpPr>
              <a:spLocks/>
            </p:cNvSpPr>
            <p:nvPr/>
          </p:nvSpPr>
          <p:spPr bwMode="auto">
            <a:xfrm>
              <a:off x="2399" y="1599"/>
              <a:ext cx="168" cy="318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76" y="318"/>
                </a:cxn>
                <a:cxn ang="0">
                  <a:pos x="168" y="291"/>
                </a:cxn>
                <a:cxn ang="0">
                  <a:pos x="92" y="0"/>
                </a:cxn>
                <a:cxn ang="0">
                  <a:pos x="0" y="27"/>
                </a:cxn>
              </a:cxnLst>
              <a:rect l="0" t="0" r="r" b="b"/>
              <a:pathLst>
                <a:path w="168" h="318">
                  <a:moveTo>
                    <a:pt x="0" y="27"/>
                  </a:moveTo>
                  <a:lnTo>
                    <a:pt x="76" y="318"/>
                  </a:lnTo>
                  <a:lnTo>
                    <a:pt x="168" y="291"/>
                  </a:lnTo>
                  <a:lnTo>
                    <a:pt x="92" y="0"/>
                  </a:lnTo>
                  <a:lnTo>
                    <a:pt x="0" y="27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58" name="Group 38"/>
          <p:cNvGrpSpPr>
            <a:grpSpLocks/>
          </p:cNvGrpSpPr>
          <p:nvPr/>
        </p:nvGrpSpPr>
        <p:grpSpPr bwMode="auto">
          <a:xfrm>
            <a:off x="3916363" y="1900238"/>
            <a:ext cx="252412" cy="503237"/>
            <a:chOff x="2467" y="1197"/>
            <a:chExt cx="159" cy="317"/>
          </a:xfrm>
        </p:grpSpPr>
        <p:sp>
          <p:nvSpPr>
            <p:cNvPr id="5156" name="Freeform 36"/>
            <p:cNvSpPr>
              <a:spLocks/>
            </p:cNvSpPr>
            <p:nvPr/>
          </p:nvSpPr>
          <p:spPr bwMode="auto">
            <a:xfrm>
              <a:off x="2467" y="1197"/>
              <a:ext cx="159" cy="317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66" y="317"/>
                </a:cxn>
                <a:cxn ang="0">
                  <a:pos x="159" y="294"/>
                </a:cxn>
                <a:cxn ang="0">
                  <a:pos x="93" y="0"/>
                </a:cxn>
                <a:cxn ang="0">
                  <a:pos x="0" y="24"/>
                </a:cxn>
              </a:cxnLst>
              <a:rect l="0" t="0" r="r" b="b"/>
              <a:pathLst>
                <a:path w="159" h="317">
                  <a:moveTo>
                    <a:pt x="0" y="24"/>
                  </a:moveTo>
                  <a:lnTo>
                    <a:pt x="66" y="317"/>
                  </a:lnTo>
                  <a:lnTo>
                    <a:pt x="159" y="294"/>
                  </a:lnTo>
                  <a:lnTo>
                    <a:pt x="93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Freeform 37"/>
            <p:cNvSpPr>
              <a:spLocks/>
            </p:cNvSpPr>
            <p:nvPr/>
          </p:nvSpPr>
          <p:spPr bwMode="auto">
            <a:xfrm>
              <a:off x="2467" y="1197"/>
              <a:ext cx="159" cy="317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66" y="317"/>
                </a:cxn>
                <a:cxn ang="0">
                  <a:pos x="159" y="294"/>
                </a:cxn>
                <a:cxn ang="0">
                  <a:pos x="93" y="0"/>
                </a:cxn>
                <a:cxn ang="0">
                  <a:pos x="0" y="24"/>
                </a:cxn>
              </a:cxnLst>
              <a:rect l="0" t="0" r="r" b="b"/>
              <a:pathLst>
                <a:path w="159" h="317">
                  <a:moveTo>
                    <a:pt x="0" y="24"/>
                  </a:moveTo>
                  <a:lnTo>
                    <a:pt x="66" y="317"/>
                  </a:lnTo>
                  <a:lnTo>
                    <a:pt x="159" y="294"/>
                  </a:lnTo>
                  <a:lnTo>
                    <a:pt x="93" y="0"/>
                  </a:lnTo>
                  <a:lnTo>
                    <a:pt x="0" y="24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61" name="Group 41"/>
          <p:cNvGrpSpPr>
            <a:grpSpLocks/>
          </p:cNvGrpSpPr>
          <p:nvPr/>
        </p:nvGrpSpPr>
        <p:grpSpPr bwMode="auto">
          <a:xfrm>
            <a:off x="3417888" y="3125788"/>
            <a:ext cx="338137" cy="500062"/>
            <a:chOff x="2153" y="1969"/>
            <a:chExt cx="213" cy="315"/>
          </a:xfrm>
        </p:grpSpPr>
        <p:sp>
          <p:nvSpPr>
            <p:cNvPr id="5159" name="Freeform 39"/>
            <p:cNvSpPr>
              <a:spLocks/>
            </p:cNvSpPr>
            <p:nvPr/>
          </p:nvSpPr>
          <p:spPr bwMode="auto">
            <a:xfrm>
              <a:off x="2153" y="1969"/>
              <a:ext cx="213" cy="315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0" y="270"/>
                </a:cxn>
                <a:cxn ang="0">
                  <a:pos x="86" y="315"/>
                </a:cxn>
                <a:cxn ang="0">
                  <a:pos x="213" y="45"/>
                </a:cxn>
                <a:cxn ang="0">
                  <a:pos x="128" y="0"/>
                </a:cxn>
              </a:cxnLst>
              <a:rect l="0" t="0" r="r" b="b"/>
              <a:pathLst>
                <a:path w="213" h="315">
                  <a:moveTo>
                    <a:pt x="128" y="0"/>
                  </a:moveTo>
                  <a:lnTo>
                    <a:pt x="0" y="270"/>
                  </a:lnTo>
                  <a:lnTo>
                    <a:pt x="86" y="315"/>
                  </a:lnTo>
                  <a:lnTo>
                    <a:pt x="213" y="45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0" name="Freeform 40"/>
            <p:cNvSpPr>
              <a:spLocks/>
            </p:cNvSpPr>
            <p:nvPr/>
          </p:nvSpPr>
          <p:spPr bwMode="auto">
            <a:xfrm>
              <a:off x="2153" y="1969"/>
              <a:ext cx="213" cy="315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0" y="270"/>
                </a:cxn>
                <a:cxn ang="0">
                  <a:pos x="86" y="315"/>
                </a:cxn>
                <a:cxn ang="0">
                  <a:pos x="213" y="45"/>
                </a:cxn>
                <a:cxn ang="0">
                  <a:pos x="128" y="0"/>
                </a:cxn>
              </a:cxnLst>
              <a:rect l="0" t="0" r="r" b="b"/>
              <a:pathLst>
                <a:path w="213" h="315">
                  <a:moveTo>
                    <a:pt x="128" y="0"/>
                  </a:moveTo>
                  <a:lnTo>
                    <a:pt x="0" y="270"/>
                  </a:lnTo>
                  <a:lnTo>
                    <a:pt x="86" y="315"/>
                  </a:lnTo>
                  <a:lnTo>
                    <a:pt x="213" y="45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64" name="Group 44"/>
          <p:cNvGrpSpPr>
            <a:grpSpLocks/>
          </p:cNvGrpSpPr>
          <p:nvPr/>
        </p:nvGrpSpPr>
        <p:grpSpPr bwMode="auto">
          <a:xfrm>
            <a:off x="4219575" y="2273300"/>
            <a:ext cx="254000" cy="503238"/>
            <a:chOff x="2658" y="1432"/>
            <a:chExt cx="160" cy="317"/>
          </a:xfrm>
        </p:grpSpPr>
        <p:sp>
          <p:nvSpPr>
            <p:cNvPr id="5162" name="Freeform 42"/>
            <p:cNvSpPr>
              <a:spLocks/>
            </p:cNvSpPr>
            <p:nvPr/>
          </p:nvSpPr>
          <p:spPr bwMode="auto">
            <a:xfrm>
              <a:off x="2658" y="1432"/>
              <a:ext cx="160" cy="317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67" y="317"/>
                </a:cxn>
                <a:cxn ang="0">
                  <a:pos x="160" y="293"/>
                </a:cxn>
                <a:cxn ang="0">
                  <a:pos x="93" y="0"/>
                </a:cxn>
                <a:cxn ang="0">
                  <a:pos x="0" y="23"/>
                </a:cxn>
              </a:cxnLst>
              <a:rect l="0" t="0" r="r" b="b"/>
              <a:pathLst>
                <a:path w="160" h="317">
                  <a:moveTo>
                    <a:pt x="0" y="23"/>
                  </a:moveTo>
                  <a:lnTo>
                    <a:pt x="67" y="317"/>
                  </a:lnTo>
                  <a:lnTo>
                    <a:pt x="160" y="293"/>
                  </a:lnTo>
                  <a:lnTo>
                    <a:pt x="93" y="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3" name="Freeform 43"/>
            <p:cNvSpPr>
              <a:spLocks/>
            </p:cNvSpPr>
            <p:nvPr/>
          </p:nvSpPr>
          <p:spPr bwMode="auto">
            <a:xfrm>
              <a:off x="2658" y="1432"/>
              <a:ext cx="160" cy="317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67" y="317"/>
                </a:cxn>
                <a:cxn ang="0">
                  <a:pos x="160" y="293"/>
                </a:cxn>
                <a:cxn ang="0">
                  <a:pos x="93" y="0"/>
                </a:cxn>
                <a:cxn ang="0">
                  <a:pos x="0" y="23"/>
                </a:cxn>
              </a:cxnLst>
              <a:rect l="0" t="0" r="r" b="b"/>
              <a:pathLst>
                <a:path w="160" h="317">
                  <a:moveTo>
                    <a:pt x="0" y="23"/>
                  </a:moveTo>
                  <a:lnTo>
                    <a:pt x="67" y="317"/>
                  </a:lnTo>
                  <a:lnTo>
                    <a:pt x="160" y="293"/>
                  </a:lnTo>
                  <a:lnTo>
                    <a:pt x="93" y="0"/>
                  </a:lnTo>
                  <a:lnTo>
                    <a:pt x="0" y="23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67" name="Group 47"/>
          <p:cNvGrpSpPr>
            <a:grpSpLocks/>
          </p:cNvGrpSpPr>
          <p:nvPr/>
        </p:nvGrpSpPr>
        <p:grpSpPr bwMode="auto">
          <a:xfrm>
            <a:off x="3176588" y="3127375"/>
            <a:ext cx="212725" cy="496888"/>
            <a:chOff x="2001" y="1970"/>
            <a:chExt cx="134" cy="313"/>
          </a:xfrm>
        </p:grpSpPr>
        <p:sp>
          <p:nvSpPr>
            <p:cNvPr id="5165" name="Freeform 45"/>
            <p:cNvSpPr>
              <a:spLocks/>
            </p:cNvSpPr>
            <p:nvPr/>
          </p:nvSpPr>
          <p:spPr bwMode="auto">
            <a:xfrm>
              <a:off x="2001" y="1970"/>
              <a:ext cx="134" cy="313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0" y="299"/>
                </a:cxn>
                <a:cxn ang="0">
                  <a:pos x="95" y="313"/>
                </a:cxn>
                <a:cxn ang="0">
                  <a:pos x="134" y="14"/>
                </a:cxn>
                <a:cxn ang="0">
                  <a:pos x="40" y="0"/>
                </a:cxn>
              </a:cxnLst>
              <a:rect l="0" t="0" r="r" b="b"/>
              <a:pathLst>
                <a:path w="134" h="313">
                  <a:moveTo>
                    <a:pt x="40" y="0"/>
                  </a:moveTo>
                  <a:lnTo>
                    <a:pt x="0" y="299"/>
                  </a:lnTo>
                  <a:lnTo>
                    <a:pt x="95" y="313"/>
                  </a:lnTo>
                  <a:lnTo>
                    <a:pt x="134" y="14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6" name="Freeform 46"/>
            <p:cNvSpPr>
              <a:spLocks/>
            </p:cNvSpPr>
            <p:nvPr/>
          </p:nvSpPr>
          <p:spPr bwMode="auto">
            <a:xfrm>
              <a:off x="2001" y="1970"/>
              <a:ext cx="134" cy="313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0" y="299"/>
                </a:cxn>
                <a:cxn ang="0">
                  <a:pos x="95" y="313"/>
                </a:cxn>
                <a:cxn ang="0">
                  <a:pos x="134" y="14"/>
                </a:cxn>
                <a:cxn ang="0">
                  <a:pos x="40" y="0"/>
                </a:cxn>
              </a:cxnLst>
              <a:rect l="0" t="0" r="r" b="b"/>
              <a:pathLst>
                <a:path w="134" h="313">
                  <a:moveTo>
                    <a:pt x="40" y="0"/>
                  </a:moveTo>
                  <a:lnTo>
                    <a:pt x="0" y="299"/>
                  </a:lnTo>
                  <a:lnTo>
                    <a:pt x="95" y="313"/>
                  </a:lnTo>
                  <a:lnTo>
                    <a:pt x="134" y="14"/>
                  </a:lnTo>
                  <a:lnTo>
                    <a:pt x="40" y="0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70" name="Group 50"/>
          <p:cNvGrpSpPr>
            <a:grpSpLocks/>
          </p:cNvGrpSpPr>
          <p:nvPr/>
        </p:nvGrpSpPr>
        <p:grpSpPr bwMode="auto">
          <a:xfrm>
            <a:off x="3170238" y="1797050"/>
            <a:ext cx="225425" cy="498475"/>
            <a:chOff x="1997" y="1132"/>
            <a:chExt cx="142" cy="314"/>
          </a:xfrm>
        </p:grpSpPr>
        <p:sp>
          <p:nvSpPr>
            <p:cNvPr id="5168" name="Freeform 48"/>
            <p:cNvSpPr>
              <a:spLocks/>
            </p:cNvSpPr>
            <p:nvPr/>
          </p:nvSpPr>
          <p:spPr bwMode="auto">
            <a:xfrm>
              <a:off x="1997" y="1132"/>
              <a:ext cx="142" cy="314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297"/>
                </a:cxn>
                <a:cxn ang="0">
                  <a:pos x="94" y="314"/>
                </a:cxn>
                <a:cxn ang="0">
                  <a:pos x="142" y="16"/>
                </a:cxn>
                <a:cxn ang="0">
                  <a:pos x="48" y="0"/>
                </a:cxn>
              </a:cxnLst>
              <a:rect l="0" t="0" r="r" b="b"/>
              <a:pathLst>
                <a:path w="142" h="314">
                  <a:moveTo>
                    <a:pt x="48" y="0"/>
                  </a:moveTo>
                  <a:lnTo>
                    <a:pt x="0" y="297"/>
                  </a:lnTo>
                  <a:lnTo>
                    <a:pt x="94" y="314"/>
                  </a:lnTo>
                  <a:lnTo>
                    <a:pt x="142" y="16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9" name="Freeform 49"/>
            <p:cNvSpPr>
              <a:spLocks/>
            </p:cNvSpPr>
            <p:nvPr/>
          </p:nvSpPr>
          <p:spPr bwMode="auto">
            <a:xfrm>
              <a:off x="1997" y="1132"/>
              <a:ext cx="142" cy="314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297"/>
                </a:cxn>
                <a:cxn ang="0">
                  <a:pos x="94" y="314"/>
                </a:cxn>
                <a:cxn ang="0">
                  <a:pos x="142" y="16"/>
                </a:cxn>
                <a:cxn ang="0">
                  <a:pos x="48" y="0"/>
                </a:cxn>
              </a:cxnLst>
              <a:rect l="0" t="0" r="r" b="b"/>
              <a:pathLst>
                <a:path w="142" h="314">
                  <a:moveTo>
                    <a:pt x="48" y="0"/>
                  </a:moveTo>
                  <a:lnTo>
                    <a:pt x="0" y="297"/>
                  </a:lnTo>
                  <a:lnTo>
                    <a:pt x="94" y="314"/>
                  </a:lnTo>
                  <a:lnTo>
                    <a:pt x="142" y="16"/>
                  </a:lnTo>
                  <a:lnTo>
                    <a:pt x="48" y="0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73" name="Group 53"/>
          <p:cNvGrpSpPr>
            <a:grpSpLocks/>
          </p:cNvGrpSpPr>
          <p:nvPr/>
        </p:nvGrpSpPr>
        <p:grpSpPr bwMode="auto">
          <a:xfrm>
            <a:off x="4179888" y="2965450"/>
            <a:ext cx="233362" cy="500063"/>
            <a:chOff x="2633" y="1868"/>
            <a:chExt cx="147" cy="315"/>
          </a:xfrm>
        </p:grpSpPr>
        <p:sp>
          <p:nvSpPr>
            <p:cNvPr id="5171" name="Freeform 51"/>
            <p:cNvSpPr>
              <a:spLocks/>
            </p:cNvSpPr>
            <p:nvPr/>
          </p:nvSpPr>
          <p:spPr bwMode="auto">
            <a:xfrm>
              <a:off x="2633" y="1868"/>
              <a:ext cx="147" cy="315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0" y="297"/>
                </a:cxn>
                <a:cxn ang="0">
                  <a:pos x="94" y="315"/>
                </a:cxn>
                <a:cxn ang="0">
                  <a:pos x="147" y="19"/>
                </a:cxn>
                <a:cxn ang="0">
                  <a:pos x="53" y="0"/>
                </a:cxn>
              </a:cxnLst>
              <a:rect l="0" t="0" r="r" b="b"/>
              <a:pathLst>
                <a:path w="147" h="315">
                  <a:moveTo>
                    <a:pt x="53" y="0"/>
                  </a:moveTo>
                  <a:lnTo>
                    <a:pt x="0" y="297"/>
                  </a:lnTo>
                  <a:lnTo>
                    <a:pt x="94" y="315"/>
                  </a:lnTo>
                  <a:lnTo>
                    <a:pt x="147" y="19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2" name="Freeform 52"/>
            <p:cNvSpPr>
              <a:spLocks/>
            </p:cNvSpPr>
            <p:nvPr/>
          </p:nvSpPr>
          <p:spPr bwMode="auto">
            <a:xfrm>
              <a:off x="2633" y="1868"/>
              <a:ext cx="147" cy="315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0" y="297"/>
                </a:cxn>
                <a:cxn ang="0">
                  <a:pos x="94" y="315"/>
                </a:cxn>
                <a:cxn ang="0">
                  <a:pos x="147" y="19"/>
                </a:cxn>
                <a:cxn ang="0">
                  <a:pos x="53" y="0"/>
                </a:cxn>
              </a:cxnLst>
              <a:rect l="0" t="0" r="r" b="b"/>
              <a:pathLst>
                <a:path w="147" h="315">
                  <a:moveTo>
                    <a:pt x="53" y="0"/>
                  </a:moveTo>
                  <a:lnTo>
                    <a:pt x="0" y="297"/>
                  </a:lnTo>
                  <a:lnTo>
                    <a:pt x="94" y="315"/>
                  </a:lnTo>
                  <a:lnTo>
                    <a:pt x="147" y="19"/>
                  </a:lnTo>
                  <a:lnTo>
                    <a:pt x="53" y="0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74" name="Freeform 54"/>
          <p:cNvSpPr>
            <a:spLocks/>
          </p:cNvSpPr>
          <p:nvPr/>
        </p:nvSpPr>
        <p:spPr bwMode="auto">
          <a:xfrm>
            <a:off x="2709863" y="2638425"/>
            <a:ext cx="2143125" cy="515938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122" y="12"/>
              </a:cxn>
              <a:cxn ang="0">
                <a:pos x="180" y="68"/>
              </a:cxn>
              <a:cxn ang="0">
                <a:pos x="239" y="74"/>
              </a:cxn>
              <a:cxn ang="0">
                <a:pos x="281" y="180"/>
              </a:cxn>
              <a:cxn ang="0">
                <a:pos x="313" y="191"/>
              </a:cxn>
              <a:cxn ang="0">
                <a:pos x="345" y="213"/>
              </a:cxn>
              <a:cxn ang="0">
                <a:pos x="383" y="258"/>
              </a:cxn>
              <a:cxn ang="0">
                <a:pos x="404" y="252"/>
              </a:cxn>
              <a:cxn ang="0">
                <a:pos x="420" y="247"/>
              </a:cxn>
              <a:cxn ang="0">
                <a:pos x="441" y="302"/>
              </a:cxn>
              <a:cxn ang="0">
                <a:pos x="457" y="308"/>
              </a:cxn>
              <a:cxn ang="0">
                <a:pos x="537" y="297"/>
              </a:cxn>
              <a:cxn ang="0">
                <a:pos x="558" y="319"/>
              </a:cxn>
              <a:cxn ang="0">
                <a:pos x="590" y="297"/>
              </a:cxn>
              <a:cxn ang="0">
                <a:pos x="670" y="275"/>
              </a:cxn>
              <a:cxn ang="0">
                <a:pos x="733" y="297"/>
              </a:cxn>
              <a:cxn ang="0">
                <a:pos x="776" y="263"/>
              </a:cxn>
              <a:cxn ang="0">
                <a:pos x="866" y="269"/>
              </a:cxn>
              <a:cxn ang="0">
                <a:pos x="914" y="235"/>
              </a:cxn>
              <a:cxn ang="0">
                <a:pos x="962" y="168"/>
              </a:cxn>
              <a:cxn ang="0">
                <a:pos x="1175" y="129"/>
              </a:cxn>
              <a:cxn ang="0">
                <a:pos x="1265" y="79"/>
              </a:cxn>
              <a:cxn ang="0">
                <a:pos x="1308" y="34"/>
              </a:cxn>
              <a:cxn ang="0">
                <a:pos x="1350" y="18"/>
              </a:cxn>
            </a:cxnLst>
            <a:rect l="0" t="0" r="r" b="b"/>
            <a:pathLst>
              <a:path w="1350" h="325">
                <a:moveTo>
                  <a:pt x="0" y="12"/>
                </a:moveTo>
                <a:cubicBezTo>
                  <a:pt x="18" y="11"/>
                  <a:pt x="93" y="0"/>
                  <a:pt x="122" y="12"/>
                </a:cubicBezTo>
                <a:cubicBezTo>
                  <a:pt x="130" y="16"/>
                  <a:pt x="163" y="64"/>
                  <a:pt x="180" y="68"/>
                </a:cubicBezTo>
                <a:cubicBezTo>
                  <a:pt x="200" y="72"/>
                  <a:pt x="220" y="71"/>
                  <a:pt x="239" y="74"/>
                </a:cubicBezTo>
                <a:cubicBezTo>
                  <a:pt x="262" y="105"/>
                  <a:pt x="269" y="143"/>
                  <a:pt x="281" y="180"/>
                </a:cubicBezTo>
                <a:cubicBezTo>
                  <a:pt x="285" y="191"/>
                  <a:pt x="303" y="187"/>
                  <a:pt x="313" y="191"/>
                </a:cubicBezTo>
                <a:cubicBezTo>
                  <a:pt x="325" y="195"/>
                  <a:pt x="345" y="213"/>
                  <a:pt x="345" y="213"/>
                </a:cubicBezTo>
                <a:cubicBezTo>
                  <a:pt x="353" y="242"/>
                  <a:pt x="354" y="250"/>
                  <a:pt x="383" y="258"/>
                </a:cubicBezTo>
                <a:cubicBezTo>
                  <a:pt x="390" y="256"/>
                  <a:pt x="396" y="254"/>
                  <a:pt x="404" y="252"/>
                </a:cubicBezTo>
                <a:cubicBezTo>
                  <a:pt x="409" y="251"/>
                  <a:pt x="415" y="244"/>
                  <a:pt x="420" y="247"/>
                </a:cubicBezTo>
                <a:cubicBezTo>
                  <a:pt x="426" y="251"/>
                  <a:pt x="441" y="302"/>
                  <a:pt x="441" y="302"/>
                </a:cubicBezTo>
                <a:cubicBezTo>
                  <a:pt x="443" y="308"/>
                  <a:pt x="452" y="306"/>
                  <a:pt x="457" y="308"/>
                </a:cubicBezTo>
                <a:cubicBezTo>
                  <a:pt x="493" y="293"/>
                  <a:pt x="496" y="291"/>
                  <a:pt x="537" y="297"/>
                </a:cubicBezTo>
                <a:cubicBezTo>
                  <a:pt x="539" y="306"/>
                  <a:pt x="541" y="325"/>
                  <a:pt x="558" y="319"/>
                </a:cubicBezTo>
                <a:cubicBezTo>
                  <a:pt x="570" y="315"/>
                  <a:pt x="590" y="297"/>
                  <a:pt x="590" y="297"/>
                </a:cubicBezTo>
                <a:cubicBezTo>
                  <a:pt x="614" y="259"/>
                  <a:pt x="621" y="270"/>
                  <a:pt x="670" y="275"/>
                </a:cubicBezTo>
                <a:cubicBezTo>
                  <a:pt x="695" y="314"/>
                  <a:pt x="686" y="312"/>
                  <a:pt x="733" y="297"/>
                </a:cubicBezTo>
                <a:cubicBezTo>
                  <a:pt x="751" y="284"/>
                  <a:pt x="756" y="270"/>
                  <a:pt x="776" y="263"/>
                </a:cubicBezTo>
                <a:cubicBezTo>
                  <a:pt x="816" y="272"/>
                  <a:pt x="821" y="275"/>
                  <a:pt x="866" y="269"/>
                </a:cubicBezTo>
                <a:cubicBezTo>
                  <a:pt x="884" y="257"/>
                  <a:pt x="894" y="242"/>
                  <a:pt x="914" y="235"/>
                </a:cubicBezTo>
                <a:cubicBezTo>
                  <a:pt x="934" y="214"/>
                  <a:pt x="939" y="188"/>
                  <a:pt x="962" y="168"/>
                </a:cubicBezTo>
                <a:cubicBezTo>
                  <a:pt x="1015" y="122"/>
                  <a:pt x="1120" y="131"/>
                  <a:pt x="1175" y="129"/>
                </a:cubicBezTo>
                <a:cubicBezTo>
                  <a:pt x="1203" y="110"/>
                  <a:pt x="1233" y="90"/>
                  <a:pt x="1265" y="79"/>
                </a:cubicBezTo>
                <a:cubicBezTo>
                  <a:pt x="1280" y="64"/>
                  <a:pt x="1289" y="44"/>
                  <a:pt x="1308" y="34"/>
                </a:cubicBezTo>
                <a:cubicBezTo>
                  <a:pt x="1322" y="27"/>
                  <a:pt x="1339" y="30"/>
                  <a:pt x="1350" y="18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5" name="Freeform 55"/>
          <p:cNvSpPr>
            <a:spLocks/>
          </p:cNvSpPr>
          <p:nvPr/>
        </p:nvSpPr>
        <p:spPr bwMode="auto">
          <a:xfrm>
            <a:off x="2928938" y="1920875"/>
            <a:ext cx="1924050" cy="1277938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85" y="23"/>
              </a:cxn>
              <a:cxn ang="0">
                <a:pos x="90" y="40"/>
              </a:cxn>
              <a:cxn ang="0">
                <a:pos x="101" y="56"/>
              </a:cxn>
              <a:cxn ang="0">
                <a:pos x="133" y="90"/>
              </a:cxn>
              <a:cxn ang="0">
                <a:pos x="154" y="140"/>
              </a:cxn>
              <a:cxn ang="0">
                <a:pos x="266" y="269"/>
              </a:cxn>
              <a:cxn ang="0">
                <a:pos x="292" y="313"/>
              </a:cxn>
              <a:cxn ang="0">
                <a:pos x="335" y="324"/>
              </a:cxn>
              <a:cxn ang="0">
                <a:pos x="351" y="358"/>
              </a:cxn>
              <a:cxn ang="0">
                <a:pos x="409" y="330"/>
              </a:cxn>
              <a:cxn ang="0">
                <a:pos x="425" y="313"/>
              </a:cxn>
              <a:cxn ang="0">
                <a:pos x="468" y="308"/>
              </a:cxn>
              <a:cxn ang="0">
                <a:pos x="516" y="330"/>
              </a:cxn>
              <a:cxn ang="0">
                <a:pos x="585" y="285"/>
              </a:cxn>
              <a:cxn ang="0">
                <a:pos x="643" y="330"/>
              </a:cxn>
              <a:cxn ang="0">
                <a:pos x="691" y="347"/>
              </a:cxn>
              <a:cxn ang="0">
                <a:pos x="712" y="369"/>
              </a:cxn>
              <a:cxn ang="0">
                <a:pos x="734" y="403"/>
              </a:cxn>
              <a:cxn ang="0">
                <a:pos x="750" y="397"/>
              </a:cxn>
              <a:cxn ang="0">
                <a:pos x="782" y="464"/>
              </a:cxn>
              <a:cxn ang="0">
                <a:pos x="829" y="565"/>
              </a:cxn>
              <a:cxn ang="0">
                <a:pos x="899" y="593"/>
              </a:cxn>
              <a:cxn ang="0">
                <a:pos x="968" y="632"/>
              </a:cxn>
              <a:cxn ang="0">
                <a:pos x="989" y="654"/>
              </a:cxn>
              <a:cxn ang="0">
                <a:pos x="1047" y="687"/>
              </a:cxn>
              <a:cxn ang="0">
                <a:pos x="1101" y="727"/>
              </a:cxn>
              <a:cxn ang="0">
                <a:pos x="1148" y="743"/>
              </a:cxn>
              <a:cxn ang="0">
                <a:pos x="1196" y="794"/>
              </a:cxn>
              <a:cxn ang="0">
                <a:pos x="1212" y="805"/>
              </a:cxn>
            </a:cxnLst>
            <a:rect l="0" t="0" r="r" b="b"/>
            <a:pathLst>
              <a:path w="1212" h="805">
                <a:moveTo>
                  <a:pt x="0" y="6"/>
                </a:moveTo>
                <a:cubicBezTo>
                  <a:pt x="12" y="7"/>
                  <a:pt x="67" y="0"/>
                  <a:pt x="85" y="23"/>
                </a:cubicBezTo>
                <a:cubicBezTo>
                  <a:pt x="88" y="28"/>
                  <a:pt x="88" y="34"/>
                  <a:pt x="90" y="40"/>
                </a:cubicBezTo>
                <a:cubicBezTo>
                  <a:pt x="93" y="46"/>
                  <a:pt x="97" y="51"/>
                  <a:pt x="101" y="56"/>
                </a:cubicBezTo>
                <a:cubicBezTo>
                  <a:pt x="111" y="68"/>
                  <a:pt x="133" y="90"/>
                  <a:pt x="133" y="90"/>
                </a:cubicBezTo>
                <a:cubicBezTo>
                  <a:pt x="145" y="130"/>
                  <a:pt x="137" y="114"/>
                  <a:pt x="154" y="140"/>
                </a:cubicBezTo>
                <a:cubicBezTo>
                  <a:pt x="161" y="292"/>
                  <a:pt x="133" y="260"/>
                  <a:pt x="266" y="269"/>
                </a:cubicBezTo>
                <a:cubicBezTo>
                  <a:pt x="278" y="308"/>
                  <a:pt x="267" y="296"/>
                  <a:pt x="292" y="313"/>
                </a:cubicBezTo>
                <a:cubicBezTo>
                  <a:pt x="304" y="350"/>
                  <a:pt x="286" y="313"/>
                  <a:pt x="335" y="324"/>
                </a:cubicBezTo>
                <a:cubicBezTo>
                  <a:pt x="342" y="326"/>
                  <a:pt x="349" y="352"/>
                  <a:pt x="351" y="358"/>
                </a:cubicBezTo>
                <a:cubicBezTo>
                  <a:pt x="372" y="352"/>
                  <a:pt x="392" y="345"/>
                  <a:pt x="409" y="330"/>
                </a:cubicBezTo>
                <a:cubicBezTo>
                  <a:pt x="415" y="325"/>
                  <a:pt x="418" y="316"/>
                  <a:pt x="425" y="313"/>
                </a:cubicBezTo>
                <a:cubicBezTo>
                  <a:pt x="439" y="308"/>
                  <a:pt x="454" y="310"/>
                  <a:pt x="468" y="308"/>
                </a:cubicBezTo>
                <a:cubicBezTo>
                  <a:pt x="492" y="299"/>
                  <a:pt x="502" y="308"/>
                  <a:pt x="516" y="330"/>
                </a:cubicBezTo>
                <a:cubicBezTo>
                  <a:pt x="541" y="321"/>
                  <a:pt x="560" y="299"/>
                  <a:pt x="585" y="285"/>
                </a:cubicBezTo>
                <a:cubicBezTo>
                  <a:pt x="612" y="295"/>
                  <a:pt x="621" y="314"/>
                  <a:pt x="643" y="330"/>
                </a:cubicBezTo>
                <a:cubicBezTo>
                  <a:pt x="662" y="359"/>
                  <a:pt x="660" y="363"/>
                  <a:pt x="691" y="347"/>
                </a:cubicBezTo>
                <a:cubicBezTo>
                  <a:pt x="718" y="357"/>
                  <a:pt x="700" y="345"/>
                  <a:pt x="712" y="369"/>
                </a:cubicBezTo>
                <a:cubicBezTo>
                  <a:pt x="718" y="381"/>
                  <a:pt x="734" y="403"/>
                  <a:pt x="734" y="403"/>
                </a:cubicBezTo>
                <a:cubicBezTo>
                  <a:pt x="739" y="401"/>
                  <a:pt x="744" y="395"/>
                  <a:pt x="750" y="397"/>
                </a:cubicBezTo>
                <a:cubicBezTo>
                  <a:pt x="758" y="401"/>
                  <a:pt x="776" y="454"/>
                  <a:pt x="782" y="464"/>
                </a:cubicBezTo>
                <a:cubicBezTo>
                  <a:pt x="807" y="512"/>
                  <a:pt x="813" y="512"/>
                  <a:pt x="829" y="565"/>
                </a:cubicBezTo>
                <a:cubicBezTo>
                  <a:pt x="836" y="586"/>
                  <a:pt x="883" y="589"/>
                  <a:pt x="899" y="593"/>
                </a:cubicBezTo>
                <a:cubicBezTo>
                  <a:pt x="938" y="618"/>
                  <a:pt x="916" y="604"/>
                  <a:pt x="968" y="632"/>
                </a:cubicBezTo>
                <a:cubicBezTo>
                  <a:pt x="976" y="637"/>
                  <a:pt x="982" y="647"/>
                  <a:pt x="989" y="654"/>
                </a:cubicBezTo>
                <a:cubicBezTo>
                  <a:pt x="1002" y="666"/>
                  <a:pt x="1037" y="683"/>
                  <a:pt x="1047" y="687"/>
                </a:cubicBezTo>
                <a:cubicBezTo>
                  <a:pt x="1067" y="698"/>
                  <a:pt x="1081" y="717"/>
                  <a:pt x="1101" y="727"/>
                </a:cubicBezTo>
                <a:cubicBezTo>
                  <a:pt x="1116" y="734"/>
                  <a:pt x="1148" y="743"/>
                  <a:pt x="1148" y="743"/>
                </a:cubicBezTo>
                <a:cubicBezTo>
                  <a:pt x="1162" y="764"/>
                  <a:pt x="1178" y="777"/>
                  <a:pt x="1196" y="794"/>
                </a:cubicBezTo>
                <a:cubicBezTo>
                  <a:pt x="1201" y="798"/>
                  <a:pt x="1212" y="805"/>
                  <a:pt x="1212" y="805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6" name="Freeform 56"/>
          <p:cNvSpPr>
            <a:spLocks/>
          </p:cNvSpPr>
          <p:nvPr/>
        </p:nvSpPr>
        <p:spPr bwMode="auto">
          <a:xfrm>
            <a:off x="3071813" y="2347913"/>
            <a:ext cx="119062" cy="398462"/>
          </a:xfrm>
          <a:custGeom>
            <a:avLst/>
            <a:gdLst/>
            <a:ahLst/>
            <a:cxnLst>
              <a:cxn ang="0">
                <a:pos x="75" y="0"/>
              </a:cxn>
              <a:cxn ang="0">
                <a:pos x="32" y="39"/>
              </a:cxn>
              <a:cxn ang="0">
                <a:pos x="11" y="162"/>
              </a:cxn>
              <a:cxn ang="0">
                <a:pos x="0" y="251"/>
              </a:cxn>
            </a:cxnLst>
            <a:rect l="0" t="0" r="r" b="b"/>
            <a:pathLst>
              <a:path w="75" h="251">
                <a:moveTo>
                  <a:pt x="75" y="0"/>
                </a:moveTo>
                <a:cubicBezTo>
                  <a:pt x="44" y="6"/>
                  <a:pt x="41" y="9"/>
                  <a:pt x="32" y="39"/>
                </a:cubicBezTo>
                <a:cubicBezTo>
                  <a:pt x="25" y="164"/>
                  <a:pt x="32" y="94"/>
                  <a:pt x="11" y="162"/>
                </a:cubicBezTo>
                <a:cubicBezTo>
                  <a:pt x="14" y="187"/>
                  <a:pt x="28" y="236"/>
                  <a:pt x="0" y="251"/>
                </a:cubicBezTo>
              </a:path>
            </a:pathLst>
          </a:custGeom>
          <a:noFill/>
          <a:ln w="1905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7" name="Freeform 57"/>
          <p:cNvSpPr>
            <a:spLocks/>
          </p:cNvSpPr>
          <p:nvPr/>
        </p:nvSpPr>
        <p:spPr bwMode="auto">
          <a:xfrm>
            <a:off x="3730625" y="2427288"/>
            <a:ext cx="76200" cy="665162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11" y="72"/>
              </a:cxn>
              <a:cxn ang="0">
                <a:pos x="21" y="117"/>
              </a:cxn>
              <a:cxn ang="0">
                <a:pos x="5" y="229"/>
              </a:cxn>
              <a:cxn ang="0">
                <a:pos x="11" y="257"/>
              </a:cxn>
              <a:cxn ang="0">
                <a:pos x="21" y="274"/>
              </a:cxn>
              <a:cxn ang="0">
                <a:pos x="0" y="296"/>
              </a:cxn>
              <a:cxn ang="0">
                <a:pos x="5" y="352"/>
              </a:cxn>
              <a:cxn ang="0">
                <a:pos x="48" y="419"/>
              </a:cxn>
            </a:cxnLst>
            <a:rect l="0" t="0" r="r" b="b"/>
            <a:pathLst>
              <a:path w="48" h="419">
                <a:moveTo>
                  <a:pt x="5" y="0"/>
                </a:moveTo>
                <a:cubicBezTo>
                  <a:pt x="7" y="24"/>
                  <a:pt x="7" y="49"/>
                  <a:pt x="11" y="72"/>
                </a:cubicBezTo>
                <a:cubicBezTo>
                  <a:pt x="13" y="88"/>
                  <a:pt x="21" y="117"/>
                  <a:pt x="21" y="117"/>
                </a:cubicBezTo>
                <a:cubicBezTo>
                  <a:pt x="17" y="154"/>
                  <a:pt x="17" y="193"/>
                  <a:pt x="5" y="229"/>
                </a:cubicBezTo>
                <a:cubicBezTo>
                  <a:pt x="7" y="238"/>
                  <a:pt x="7" y="248"/>
                  <a:pt x="11" y="257"/>
                </a:cubicBezTo>
                <a:cubicBezTo>
                  <a:pt x="13" y="263"/>
                  <a:pt x="23" y="267"/>
                  <a:pt x="21" y="274"/>
                </a:cubicBezTo>
                <a:cubicBezTo>
                  <a:pt x="19" y="284"/>
                  <a:pt x="7" y="288"/>
                  <a:pt x="0" y="296"/>
                </a:cubicBezTo>
                <a:cubicBezTo>
                  <a:pt x="5" y="318"/>
                  <a:pt x="13" y="329"/>
                  <a:pt x="5" y="352"/>
                </a:cubicBezTo>
                <a:cubicBezTo>
                  <a:pt x="11" y="378"/>
                  <a:pt x="23" y="406"/>
                  <a:pt x="48" y="419"/>
                </a:cubicBezTo>
              </a:path>
            </a:pathLst>
          </a:custGeom>
          <a:noFill/>
          <a:ln w="1905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8" name="Freeform 58"/>
          <p:cNvSpPr>
            <a:spLocks/>
          </p:cNvSpPr>
          <p:nvPr/>
        </p:nvSpPr>
        <p:spPr bwMode="auto">
          <a:xfrm>
            <a:off x="4591050" y="2630488"/>
            <a:ext cx="203200" cy="541337"/>
          </a:xfrm>
          <a:custGeom>
            <a:avLst/>
            <a:gdLst/>
            <a:ahLst/>
            <a:cxnLst>
              <a:cxn ang="0">
                <a:pos x="0" y="129"/>
              </a:cxn>
              <a:cxn ang="0">
                <a:pos x="32" y="73"/>
              </a:cxn>
              <a:cxn ang="0">
                <a:pos x="75" y="0"/>
              </a:cxn>
              <a:cxn ang="0">
                <a:pos x="117" y="67"/>
              </a:cxn>
              <a:cxn ang="0">
                <a:pos x="112" y="95"/>
              </a:cxn>
              <a:cxn ang="0">
                <a:pos x="101" y="129"/>
              </a:cxn>
              <a:cxn ang="0">
                <a:pos x="123" y="313"/>
              </a:cxn>
              <a:cxn ang="0">
                <a:pos x="128" y="341"/>
              </a:cxn>
            </a:cxnLst>
            <a:rect l="0" t="0" r="r" b="b"/>
            <a:pathLst>
              <a:path w="128" h="341">
                <a:moveTo>
                  <a:pt x="0" y="129"/>
                </a:moveTo>
                <a:cubicBezTo>
                  <a:pt x="11" y="111"/>
                  <a:pt x="24" y="92"/>
                  <a:pt x="32" y="73"/>
                </a:cubicBezTo>
                <a:cubicBezTo>
                  <a:pt x="46" y="42"/>
                  <a:pt x="42" y="12"/>
                  <a:pt x="75" y="0"/>
                </a:cubicBezTo>
                <a:cubicBezTo>
                  <a:pt x="107" y="11"/>
                  <a:pt x="108" y="37"/>
                  <a:pt x="117" y="67"/>
                </a:cubicBezTo>
                <a:cubicBezTo>
                  <a:pt x="115" y="76"/>
                  <a:pt x="115" y="86"/>
                  <a:pt x="112" y="95"/>
                </a:cubicBezTo>
                <a:cubicBezTo>
                  <a:pt x="109" y="106"/>
                  <a:pt x="101" y="129"/>
                  <a:pt x="101" y="129"/>
                </a:cubicBezTo>
                <a:cubicBezTo>
                  <a:pt x="103" y="172"/>
                  <a:pt x="92" y="265"/>
                  <a:pt x="123" y="313"/>
                </a:cubicBezTo>
                <a:cubicBezTo>
                  <a:pt x="125" y="322"/>
                  <a:pt x="128" y="341"/>
                  <a:pt x="128" y="341"/>
                </a:cubicBezTo>
              </a:path>
            </a:pathLst>
          </a:custGeom>
          <a:noFill/>
          <a:ln w="1905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9" name="Freeform 59"/>
          <p:cNvSpPr>
            <a:spLocks/>
          </p:cNvSpPr>
          <p:nvPr/>
        </p:nvSpPr>
        <p:spPr bwMode="auto">
          <a:xfrm>
            <a:off x="2851150" y="2662238"/>
            <a:ext cx="88900" cy="155575"/>
          </a:xfrm>
          <a:custGeom>
            <a:avLst/>
            <a:gdLst/>
            <a:ahLst/>
            <a:cxnLst>
              <a:cxn ang="0">
                <a:pos x="54" y="98"/>
              </a:cxn>
              <a:cxn ang="0">
                <a:pos x="12" y="31"/>
              </a:cxn>
              <a:cxn ang="0">
                <a:pos x="6" y="8"/>
              </a:cxn>
              <a:cxn ang="0">
                <a:pos x="38" y="36"/>
              </a:cxn>
              <a:cxn ang="0">
                <a:pos x="54" y="25"/>
              </a:cxn>
            </a:cxnLst>
            <a:rect l="0" t="0" r="r" b="b"/>
            <a:pathLst>
              <a:path w="56" h="98">
                <a:moveTo>
                  <a:pt x="54" y="98"/>
                </a:moveTo>
                <a:cubicBezTo>
                  <a:pt x="39" y="73"/>
                  <a:pt x="32" y="52"/>
                  <a:pt x="12" y="31"/>
                </a:cubicBezTo>
                <a:cubicBezTo>
                  <a:pt x="10" y="23"/>
                  <a:pt x="0" y="12"/>
                  <a:pt x="6" y="8"/>
                </a:cubicBezTo>
                <a:cubicBezTo>
                  <a:pt x="19" y="0"/>
                  <a:pt x="35" y="31"/>
                  <a:pt x="38" y="36"/>
                </a:cubicBezTo>
                <a:cubicBezTo>
                  <a:pt x="56" y="30"/>
                  <a:pt x="54" y="36"/>
                  <a:pt x="54" y="25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0" name="Freeform 60"/>
          <p:cNvSpPr>
            <a:spLocks/>
          </p:cNvSpPr>
          <p:nvPr/>
        </p:nvSpPr>
        <p:spPr bwMode="auto">
          <a:xfrm>
            <a:off x="3263900" y="2941638"/>
            <a:ext cx="112713" cy="203200"/>
          </a:xfrm>
          <a:custGeom>
            <a:avLst/>
            <a:gdLst/>
            <a:ahLst/>
            <a:cxnLst>
              <a:cxn ang="0">
                <a:pos x="23" y="128"/>
              </a:cxn>
              <a:cxn ang="0">
                <a:pos x="49" y="0"/>
              </a:cxn>
              <a:cxn ang="0">
                <a:pos x="71" y="22"/>
              </a:cxn>
              <a:cxn ang="0">
                <a:pos x="65" y="44"/>
              </a:cxn>
              <a:cxn ang="0">
                <a:pos x="60" y="61"/>
              </a:cxn>
            </a:cxnLst>
            <a:rect l="0" t="0" r="r" b="b"/>
            <a:pathLst>
              <a:path w="71" h="128">
                <a:moveTo>
                  <a:pt x="23" y="128"/>
                </a:moveTo>
                <a:cubicBezTo>
                  <a:pt x="37" y="83"/>
                  <a:pt x="0" y="17"/>
                  <a:pt x="49" y="0"/>
                </a:cubicBezTo>
                <a:cubicBezTo>
                  <a:pt x="63" y="5"/>
                  <a:pt x="71" y="3"/>
                  <a:pt x="71" y="22"/>
                </a:cubicBezTo>
                <a:cubicBezTo>
                  <a:pt x="71" y="30"/>
                  <a:pt x="67" y="37"/>
                  <a:pt x="65" y="44"/>
                </a:cubicBezTo>
                <a:cubicBezTo>
                  <a:pt x="64" y="50"/>
                  <a:pt x="60" y="61"/>
                  <a:pt x="60" y="61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1" name="Freeform 61"/>
          <p:cNvSpPr>
            <a:spLocks/>
          </p:cNvSpPr>
          <p:nvPr/>
        </p:nvSpPr>
        <p:spPr bwMode="auto">
          <a:xfrm>
            <a:off x="3702050" y="3103563"/>
            <a:ext cx="109538" cy="114300"/>
          </a:xfrm>
          <a:custGeom>
            <a:avLst/>
            <a:gdLst/>
            <a:ahLst/>
            <a:cxnLst>
              <a:cxn ang="0">
                <a:pos x="2" y="37"/>
              </a:cxn>
              <a:cxn ang="0">
                <a:pos x="7" y="9"/>
              </a:cxn>
              <a:cxn ang="0">
                <a:pos x="45" y="32"/>
              </a:cxn>
              <a:cxn ang="0">
                <a:pos x="66" y="37"/>
              </a:cxn>
              <a:cxn ang="0">
                <a:pos x="66" y="9"/>
              </a:cxn>
            </a:cxnLst>
            <a:rect l="0" t="0" r="r" b="b"/>
            <a:pathLst>
              <a:path w="69" h="72">
                <a:moveTo>
                  <a:pt x="2" y="37"/>
                </a:moveTo>
                <a:cubicBezTo>
                  <a:pt x="4" y="28"/>
                  <a:pt x="0" y="15"/>
                  <a:pt x="7" y="9"/>
                </a:cubicBezTo>
                <a:cubicBezTo>
                  <a:pt x="19" y="0"/>
                  <a:pt x="41" y="28"/>
                  <a:pt x="45" y="32"/>
                </a:cubicBezTo>
                <a:cubicBezTo>
                  <a:pt x="47" y="37"/>
                  <a:pt x="52" y="72"/>
                  <a:pt x="66" y="37"/>
                </a:cubicBezTo>
                <a:cubicBezTo>
                  <a:pt x="69" y="29"/>
                  <a:pt x="66" y="19"/>
                  <a:pt x="66" y="9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2" name="Freeform 62"/>
          <p:cNvSpPr>
            <a:spLocks/>
          </p:cNvSpPr>
          <p:nvPr/>
        </p:nvSpPr>
        <p:spPr bwMode="auto">
          <a:xfrm>
            <a:off x="3941763" y="3030538"/>
            <a:ext cx="196850" cy="114300"/>
          </a:xfrm>
          <a:custGeom>
            <a:avLst/>
            <a:gdLst/>
            <a:ahLst/>
            <a:cxnLst>
              <a:cxn ang="0">
                <a:pos x="0" y="72"/>
              </a:cxn>
              <a:cxn ang="0">
                <a:pos x="80" y="44"/>
              </a:cxn>
              <a:cxn ang="0">
                <a:pos x="106" y="16"/>
              </a:cxn>
              <a:cxn ang="0">
                <a:pos x="117" y="50"/>
              </a:cxn>
              <a:cxn ang="0">
                <a:pos x="112" y="0"/>
              </a:cxn>
            </a:cxnLst>
            <a:rect l="0" t="0" r="r" b="b"/>
            <a:pathLst>
              <a:path w="124" h="72">
                <a:moveTo>
                  <a:pt x="0" y="72"/>
                </a:moveTo>
                <a:cubicBezTo>
                  <a:pt x="29" y="62"/>
                  <a:pt x="55" y="62"/>
                  <a:pt x="80" y="44"/>
                </a:cubicBezTo>
                <a:cubicBezTo>
                  <a:pt x="80" y="44"/>
                  <a:pt x="98" y="10"/>
                  <a:pt x="106" y="16"/>
                </a:cubicBezTo>
                <a:cubicBezTo>
                  <a:pt x="115" y="24"/>
                  <a:pt x="117" y="50"/>
                  <a:pt x="117" y="50"/>
                </a:cubicBezTo>
                <a:cubicBezTo>
                  <a:pt x="124" y="30"/>
                  <a:pt x="121" y="18"/>
                  <a:pt x="112" y="0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3" name="Freeform 63"/>
          <p:cNvSpPr>
            <a:spLocks/>
          </p:cNvSpPr>
          <p:nvPr/>
        </p:nvSpPr>
        <p:spPr bwMode="auto">
          <a:xfrm>
            <a:off x="4144963" y="2862263"/>
            <a:ext cx="234950" cy="171450"/>
          </a:xfrm>
          <a:custGeom>
            <a:avLst/>
            <a:gdLst/>
            <a:ahLst/>
            <a:cxnLst>
              <a:cxn ang="0">
                <a:pos x="122" y="83"/>
              </a:cxn>
              <a:cxn ang="0">
                <a:pos x="37" y="33"/>
              </a:cxn>
              <a:cxn ang="0">
                <a:pos x="26" y="67"/>
              </a:cxn>
              <a:cxn ang="0">
                <a:pos x="31" y="100"/>
              </a:cxn>
              <a:cxn ang="0">
                <a:pos x="0" y="100"/>
              </a:cxn>
            </a:cxnLst>
            <a:rect l="0" t="0" r="r" b="b"/>
            <a:pathLst>
              <a:path w="148" h="108">
                <a:moveTo>
                  <a:pt x="122" y="83"/>
                </a:moveTo>
                <a:cubicBezTo>
                  <a:pt x="148" y="0"/>
                  <a:pt x="105" y="29"/>
                  <a:pt x="37" y="33"/>
                </a:cubicBezTo>
                <a:cubicBezTo>
                  <a:pt x="33" y="44"/>
                  <a:pt x="29" y="55"/>
                  <a:pt x="26" y="67"/>
                </a:cubicBezTo>
                <a:cubicBezTo>
                  <a:pt x="23" y="77"/>
                  <a:pt x="38" y="92"/>
                  <a:pt x="31" y="100"/>
                </a:cubicBezTo>
                <a:cubicBezTo>
                  <a:pt x="25" y="108"/>
                  <a:pt x="10" y="100"/>
                  <a:pt x="0" y="100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4" name="Freeform 64"/>
          <p:cNvSpPr>
            <a:spLocks/>
          </p:cNvSpPr>
          <p:nvPr/>
        </p:nvSpPr>
        <p:spPr bwMode="auto">
          <a:xfrm>
            <a:off x="3140075" y="2862263"/>
            <a:ext cx="227013" cy="69850"/>
          </a:xfrm>
          <a:custGeom>
            <a:avLst/>
            <a:gdLst/>
            <a:ahLst/>
            <a:cxnLst>
              <a:cxn ang="0">
                <a:pos x="143" y="0"/>
              </a:cxn>
              <a:cxn ang="0">
                <a:pos x="101" y="33"/>
              </a:cxn>
              <a:cxn ang="0">
                <a:pos x="74" y="11"/>
              </a:cxn>
              <a:cxn ang="0">
                <a:pos x="37" y="0"/>
              </a:cxn>
              <a:cxn ang="0">
                <a:pos x="0" y="27"/>
              </a:cxn>
            </a:cxnLst>
            <a:rect l="0" t="0" r="r" b="b"/>
            <a:pathLst>
              <a:path w="143" h="44">
                <a:moveTo>
                  <a:pt x="143" y="0"/>
                </a:moveTo>
                <a:cubicBezTo>
                  <a:pt x="135" y="25"/>
                  <a:pt x="125" y="27"/>
                  <a:pt x="101" y="33"/>
                </a:cubicBezTo>
                <a:cubicBezTo>
                  <a:pt x="49" y="15"/>
                  <a:pt x="122" y="44"/>
                  <a:pt x="74" y="11"/>
                </a:cubicBezTo>
                <a:cubicBezTo>
                  <a:pt x="64" y="3"/>
                  <a:pt x="49" y="4"/>
                  <a:pt x="37" y="0"/>
                </a:cubicBezTo>
                <a:cubicBezTo>
                  <a:pt x="14" y="7"/>
                  <a:pt x="19" y="18"/>
                  <a:pt x="0" y="27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5" name="Freeform 65"/>
          <p:cNvSpPr>
            <a:spLocks/>
          </p:cNvSpPr>
          <p:nvPr/>
        </p:nvSpPr>
        <p:spPr bwMode="auto">
          <a:xfrm>
            <a:off x="3282950" y="2293938"/>
            <a:ext cx="65088" cy="141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" y="11"/>
              </a:cxn>
              <a:cxn ang="0">
                <a:pos x="37" y="17"/>
              </a:cxn>
              <a:cxn ang="0">
                <a:pos x="27" y="89"/>
              </a:cxn>
              <a:cxn ang="0">
                <a:pos x="11" y="34"/>
              </a:cxn>
            </a:cxnLst>
            <a:rect l="0" t="0" r="r" b="b"/>
            <a:pathLst>
              <a:path w="41" h="89">
                <a:moveTo>
                  <a:pt x="0" y="0"/>
                </a:moveTo>
                <a:cubicBezTo>
                  <a:pt x="6" y="4"/>
                  <a:pt x="10" y="8"/>
                  <a:pt x="16" y="11"/>
                </a:cubicBezTo>
                <a:cubicBezTo>
                  <a:pt x="23" y="14"/>
                  <a:pt x="35" y="9"/>
                  <a:pt x="37" y="17"/>
                </a:cubicBezTo>
                <a:cubicBezTo>
                  <a:pt x="41" y="31"/>
                  <a:pt x="31" y="71"/>
                  <a:pt x="27" y="89"/>
                </a:cubicBezTo>
                <a:cubicBezTo>
                  <a:pt x="22" y="75"/>
                  <a:pt x="11" y="51"/>
                  <a:pt x="11" y="34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6" name="Freeform 66"/>
          <p:cNvSpPr>
            <a:spLocks/>
          </p:cNvSpPr>
          <p:nvPr/>
        </p:nvSpPr>
        <p:spPr bwMode="auto">
          <a:xfrm>
            <a:off x="3430588" y="2328863"/>
            <a:ext cx="71437" cy="214312"/>
          </a:xfrm>
          <a:custGeom>
            <a:avLst/>
            <a:gdLst/>
            <a:ahLst/>
            <a:cxnLst>
              <a:cxn ang="0">
                <a:pos x="35" y="0"/>
              </a:cxn>
              <a:cxn ang="0">
                <a:pos x="30" y="17"/>
              </a:cxn>
              <a:cxn ang="0">
                <a:pos x="14" y="84"/>
              </a:cxn>
              <a:cxn ang="0">
                <a:pos x="3" y="129"/>
              </a:cxn>
              <a:cxn ang="0">
                <a:pos x="24" y="123"/>
              </a:cxn>
              <a:cxn ang="0">
                <a:pos x="45" y="101"/>
              </a:cxn>
            </a:cxnLst>
            <a:rect l="0" t="0" r="r" b="b"/>
            <a:pathLst>
              <a:path w="45" h="135">
                <a:moveTo>
                  <a:pt x="35" y="0"/>
                </a:moveTo>
                <a:cubicBezTo>
                  <a:pt x="33" y="6"/>
                  <a:pt x="31" y="12"/>
                  <a:pt x="30" y="17"/>
                </a:cubicBezTo>
                <a:cubicBezTo>
                  <a:pt x="24" y="39"/>
                  <a:pt x="20" y="63"/>
                  <a:pt x="14" y="84"/>
                </a:cubicBezTo>
                <a:cubicBezTo>
                  <a:pt x="11" y="92"/>
                  <a:pt x="0" y="125"/>
                  <a:pt x="3" y="129"/>
                </a:cubicBezTo>
                <a:cubicBezTo>
                  <a:pt x="8" y="135"/>
                  <a:pt x="17" y="125"/>
                  <a:pt x="24" y="123"/>
                </a:cubicBezTo>
                <a:cubicBezTo>
                  <a:pt x="37" y="103"/>
                  <a:pt x="29" y="109"/>
                  <a:pt x="45" y="101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7" name="Freeform 67"/>
          <p:cNvSpPr>
            <a:spLocks/>
          </p:cNvSpPr>
          <p:nvPr/>
        </p:nvSpPr>
        <p:spPr bwMode="auto">
          <a:xfrm>
            <a:off x="4025900" y="2390775"/>
            <a:ext cx="93663" cy="327025"/>
          </a:xfrm>
          <a:custGeom>
            <a:avLst/>
            <a:gdLst/>
            <a:ahLst/>
            <a:cxnLst>
              <a:cxn ang="0">
                <a:pos x="59" y="0"/>
              </a:cxn>
              <a:cxn ang="0">
                <a:pos x="21" y="67"/>
              </a:cxn>
              <a:cxn ang="0">
                <a:pos x="0" y="157"/>
              </a:cxn>
              <a:cxn ang="0">
                <a:pos x="32" y="151"/>
              </a:cxn>
              <a:cxn ang="0">
                <a:pos x="43" y="101"/>
              </a:cxn>
            </a:cxnLst>
            <a:rect l="0" t="0" r="r" b="b"/>
            <a:pathLst>
              <a:path w="59" h="206">
                <a:moveTo>
                  <a:pt x="59" y="0"/>
                </a:moveTo>
                <a:cubicBezTo>
                  <a:pt x="39" y="21"/>
                  <a:pt x="36" y="44"/>
                  <a:pt x="21" y="67"/>
                </a:cubicBezTo>
                <a:cubicBezTo>
                  <a:pt x="14" y="98"/>
                  <a:pt x="9" y="128"/>
                  <a:pt x="0" y="157"/>
                </a:cubicBezTo>
                <a:cubicBezTo>
                  <a:pt x="9" y="206"/>
                  <a:pt x="7" y="177"/>
                  <a:pt x="32" y="151"/>
                </a:cubicBezTo>
                <a:cubicBezTo>
                  <a:pt x="45" y="112"/>
                  <a:pt x="43" y="130"/>
                  <a:pt x="43" y="101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8" name="Freeform 68"/>
          <p:cNvSpPr>
            <a:spLocks/>
          </p:cNvSpPr>
          <p:nvPr/>
        </p:nvSpPr>
        <p:spPr bwMode="auto">
          <a:xfrm>
            <a:off x="4397375" y="2763838"/>
            <a:ext cx="122238" cy="1825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4" y="106"/>
              </a:cxn>
              <a:cxn ang="0">
                <a:pos x="64" y="56"/>
              </a:cxn>
            </a:cxnLst>
            <a:rect l="0" t="0" r="r" b="b"/>
            <a:pathLst>
              <a:path w="77" h="115">
                <a:moveTo>
                  <a:pt x="0" y="0"/>
                </a:moveTo>
                <a:cubicBezTo>
                  <a:pt x="9" y="58"/>
                  <a:pt x="18" y="74"/>
                  <a:pt x="64" y="106"/>
                </a:cubicBezTo>
                <a:cubicBezTo>
                  <a:pt x="77" y="115"/>
                  <a:pt x="64" y="73"/>
                  <a:pt x="64" y="56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9" name="Freeform 69"/>
          <p:cNvSpPr>
            <a:spLocks/>
          </p:cNvSpPr>
          <p:nvPr/>
        </p:nvSpPr>
        <p:spPr bwMode="auto">
          <a:xfrm>
            <a:off x="3021013" y="1847850"/>
            <a:ext cx="101600" cy="287338"/>
          </a:xfrm>
          <a:custGeom>
            <a:avLst/>
            <a:gdLst/>
            <a:ahLst/>
            <a:cxnLst>
              <a:cxn ang="0">
                <a:pos x="54" y="181"/>
              </a:cxn>
              <a:cxn ang="0">
                <a:pos x="48" y="91"/>
              </a:cxn>
              <a:cxn ang="0">
                <a:pos x="59" y="58"/>
              </a:cxn>
              <a:cxn ang="0">
                <a:pos x="64" y="41"/>
              </a:cxn>
              <a:cxn ang="0">
                <a:pos x="0" y="63"/>
              </a:cxn>
            </a:cxnLst>
            <a:rect l="0" t="0" r="r" b="b"/>
            <a:pathLst>
              <a:path w="64" h="181">
                <a:moveTo>
                  <a:pt x="54" y="181"/>
                </a:moveTo>
                <a:cubicBezTo>
                  <a:pt x="45" y="144"/>
                  <a:pt x="40" y="135"/>
                  <a:pt x="48" y="91"/>
                </a:cubicBezTo>
                <a:cubicBezTo>
                  <a:pt x="50" y="79"/>
                  <a:pt x="56" y="69"/>
                  <a:pt x="59" y="58"/>
                </a:cubicBezTo>
                <a:cubicBezTo>
                  <a:pt x="61" y="52"/>
                  <a:pt x="64" y="41"/>
                  <a:pt x="64" y="41"/>
                </a:cubicBezTo>
                <a:cubicBezTo>
                  <a:pt x="38" y="0"/>
                  <a:pt x="0" y="22"/>
                  <a:pt x="0" y="63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192" name="Group 72"/>
          <p:cNvGrpSpPr>
            <a:grpSpLocks/>
          </p:cNvGrpSpPr>
          <p:nvPr/>
        </p:nvGrpSpPr>
        <p:grpSpPr bwMode="auto">
          <a:xfrm>
            <a:off x="2894013" y="2112963"/>
            <a:ext cx="271462" cy="504825"/>
            <a:chOff x="1823" y="1331"/>
            <a:chExt cx="171" cy="318"/>
          </a:xfrm>
        </p:grpSpPr>
        <p:sp>
          <p:nvSpPr>
            <p:cNvPr id="5190" name="Freeform 70"/>
            <p:cNvSpPr>
              <a:spLocks/>
            </p:cNvSpPr>
            <p:nvPr/>
          </p:nvSpPr>
          <p:spPr bwMode="auto">
            <a:xfrm>
              <a:off x="1823" y="1331"/>
              <a:ext cx="171" cy="318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0" y="290"/>
                </a:cxn>
                <a:cxn ang="0">
                  <a:pos x="92" y="318"/>
                </a:cxn>
                <a:cxn ang="0">
                  <a:pos x="171" y="28"/>
                </a:cxn>
                <a:cxn ang="0">
                  <a:pos x="79" y="0"/>
                </a:cxn>
              </a:cxnLst>
              <a:rect l="0" t="0" r="r" b="b"/>
              <a:pathLst>
                <a:path w="171" h="318">
                  <a:moveTo>
                    <a:pt x="79" y="0"/>
                  </a:moveTo>
                  <a:lnTo>
                    <a:pt x="0" y="290"/>
                  </a:lnTo>
                  <a:lnTo>
                    <a:pt x="92" y="318"/>
                  </a:lnTo>
                  <a:lnTo>
                    <a:pt x="171" y="28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1" name="Freeform 71"/>
            <p:cNvSpPr>
              <a:spLocks/>
            </p:cNvSpPr>
            <p:nvPr/>
          </p:nvSpPr>
          <p:spPr bwMode="auto">
            <a:xfrm>
              <a:off x="1823" y="1331"/>
              <a:ext cx="171" cy="318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0" y="290"/>
                </a:cxn>
                <a:cxn ang="0">
                  <a:pos x="92" y="318"/>
                </a:cxn>
                <a:cxn ang="0">
                  <a:pos x="171" y="28"/>
                </a:cxn>
                <a:cxn ang="0">
                  <a:pos x="79" y="0"/>
                </a:cxn>
              </a:cxnLst>
              <a:rect l="0" t="0" r="r" b="b"/>
              <a:pathLst>
                <a:path w="171" h="318">
                  <a:moveTo>
                    <a:pt x="79" y="0"/>
                  </a:moveTo>
                  <a:lnTo>
                    <a:pt x="0" y="290"/>
                  </a:lnTo>
                  <a:lnTo>
                    <a:pt x="92" y="318"/>
                  </a:lnTo>
                  <a:lnTo>
                    <a:pt x="171" y="28"/>
                  </a:lnTo>
                  <a:lnTo>
                    <a:pt x="79" y="0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95" name="Group 75"/>
          <p:cNvGrpSpPr>
            <a:grpSpLocks/>
          </p:cNvGrpSpPr>
          <p:nvPr/>
        </p:nvGrpSpPr>
        <p:grpSpPr bwMode="auto">
          <a:xfrm>
            <a:off x="2849563" y="2805113"/>
            <a:ext cx="258762" cy="503237"/>
            <a:chOff x="1795" y="1767"/>
            <a:chExt cx="163" cy="317"/>
          </a:xfrm>
        </p:grpSpPr>
        <p:sp>
          <p:nvSpPr>
            <p:cNvPr id="5193" name="Freeform 73"/>
            <p:cNvSpPr>
              <a:spLocks/>
            </p:cNvSpPr>
            <p:nvPr/>
          </p:nvSpPr>
          <p:spPr bwMode="auto">
            <a:xfrm>
              <a:off x="1795" y="1767"/>
              <a:ext cx="163" cy="317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70" y="317"/>
                </a:cxn>
                <a:cxn ang="0">
                  <a:pos x="163" y="292"/>
                </a:cxn>
                <a:cxn ang="0">
                  <a:pos x="93" y="0"/>
                </a:cxn>
                <a:cxn ang="0">
                  <a:pos x="0" y="24"/>
                </a:cxn>
              </a:cxnLst>
              <a:rect l="0" t="0" r="r" b="b"/>
              <a:pathLst>
                <a:path w="163" h="317">
                  <a:moveTo>
                    <a:pt x="0" y="24"/>
                  </a:moveTo>
                  <a:lnTo>
                    <a:pt x="70" y="317"/>
                  </a:lnTo>
                  <a:lnTo>
                    <a:pt x="163" y="292"/>
                  </a:lnTo>
                  <a:lnTo>
                    <a:pt x="93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4" name="Freeform 74"/>
            <p:cNvSpPr>
              <a:spLocks/>
            </p:cNvSpPr>
            <p:nvPr/>
          </p:nvSpPr>
          <p:spPr bwMode="auto">
            <a:xfrm>
              <a:off x="1795" y="1767"/>
              <a:ext cx="163" cy="317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70" y="317"/>
                </a:cxn>
                <a:cxn ang="0">
                  <a:pos x="163" y="292"/>
                </a:cxn>
                <a:cxn ang="0">
                  <a:pos x="93" y="0"/>
                </a:cxn>
                <a:cxn ang="0">
                  <a:pos x="0" y="24"/>
                </a:cxn>
              </a:cxnLst>
              <a:rect l="0" t="0" r="r" b="b"/>
              <a:pathLst>
                <a:path w="163" h="317">
                  <a:moveTo>
                    <a:pt x="0" y="24"/>
                  </a:moveTo>
                  <a:lnTo>
                    <a:pt x="70" y="317"/>
                  </a:lnTo>
                  <a:lnTo>
                    <a:pt x="163" y="292"/>
                  </a:lnTo>
                  <a:lnTo>
                    <a:pt x="93" y="0"/>
                  </a:lnTo>
                  <a:lnTo>
                    <a:pt x="0" y="24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98" name="Group 78"/>
          <p:cNvGrpSpPr>
            <a:grpSpLocks/>
          </p:cNvGrpSpPr>
          <p:nvPr/>
        </p:nvGrpSpPr>
        <p:grpSpPr bwMode="auto">
          <a:xfrm>
            <a:off x="3411538" y="1847850"/>
            <a:ext cx="249237" cy="501650"/>
            <a:chOff x="2149" y="1164"/>
            <a:chExt cx="157" cy="316"/>
          </a:xfrm>
        </p:grpSpPr>
        <p:sp>
          <p:nvSpPr>
            <p:cNvPr id="5196" name="Freeform 76"/>
            <p:cNvSpPr>
              <a:spLocks/>
            </p:cNvSpPr>
            <p:nvPr/>
          </p:nvSpPr>
          <p:spPr bwMode="auto">
            <a:xfrm>
              <a:off x="2149" y="1164"/>
              <a:ext cx="157" cy="316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0" y="294"/>
                </a:cxn>
                <a:cxn ang="0">
                  <a:pos x="94" y="316"/>
                </a:cxn>
                <a:cxn ang="0">
                  <a:pos x="157" y="22"/>
                </a:cxn>
                <a:cxn ang="0">
                  <a:pos x="64" y="0"/>
                </a:cxn>
              </a:cxnLst>
              <a:rect l="0" t="0" r="r" b="b"/>
              <a:pathLst>
                <a:path w="157" h="316">
                  <a:moveTo>
                    <a:pt x="64" y="0"/>
                  </a:moveTo>
                  <a:lnTo>
                    <a:pt x="0" y="294"/>
                  </a:lnTo>
                  <a:lnTo>
                    <a:pt x="94" y="316"/>
                  </a:lnTo>
                  <a:lnTo>
                    <a:pt x="157" y="22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7" name="Freeform 77"/>
            <p:cNvSpPr>
              <a:spLocks/>
            </p:cNvSpPr>
            <p:nvPr/>
          </p:nvSpPr>
          <p:spPr bwMode="auto">
            <a:xfrm>
              <a:off x="2149" y="1164"/>
              <a:ext cx="157" cy="316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0" y="294"/>
                </a:cxn>
                <a:cxn ang="0">
                  <a:pos x="94" y="316"/>
                </a:cxn>
                <a:cxn ang="0">
                  <a:pos x="157" y="22"/>
                </a:cxn>
                <a:cxn ang="0">
                  <a:pos x="64" y="0"/>
                </a:cxn>
              </a:cxnLst>
              <a:rect l="0" t="0" r="r" b="b"/>
              <a:pathLst>
                <a:path w="157" h="316">
                  <a:moveTo>
                    <a:pt x="64" y="0"/>
                  </a:moveTo>
                  <a:lnTo>
                    <a:pt x="0" y="294"/>
                  </a:lnTo>
                  <a:lnTo>
                    <a:pt x="94" y="316"/>
                  </a:lnTo>
                  <a:lnTo>
                    <a:pt x="157" y="22"/>
                  </a:lnTo>
                  <a:lnTo>
                    <a:pt x="64" y="0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01" name="Group 81"/>
          <p:cNvGrpSpPr>
            <a:grpSpLocks/>
          </p:cNvGrpSpPr>
          <p:nvPr/>
        </p:nvGrpSpPr>
        <p:grpSpPr bwMode="auto">
          <a:xfrm>
            <a:off x="3481388" y="2543175"/>
            <a:ext cx="212725" cy="495300"/>
            <a:chOff x="2193" y="1602"/>
            <a:chExt cx="134" cy="312"/>
          </a:xfrm>
        </p:grpSpPr>
        <p:sp>
          <p:nvSpPr>
            <p:cNvPr id="5199" name="Freeform 79"/>
            <p:cNvSpPr>
              <a:spLocks/>
            </p:cNvSpPr>
            <p:nvPr/>
          </p:nvSpPr>
          <p:spPr bwMode="auto">
            <a:xfrm>
              <a:off x="2193" y="1602"/>
              <a:ext cx="134" cy="312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298"/>
                </a:cxn>
                <a:cxn ang="0">
                  <a:pos x="94" y="312"/>
                </a:cxn>
                <a:cxn ang="0">
                  <a:pos x="134" y="13"/>
                </a:cxn>
                <a:cxn ang="0">
                  <a:pos x="39" y="0"/>
                </a:cxn>
              </a:cxnLst>
              <a:rect l="0" t="0" r="r" b="b"/>
              <a:pathLst>
                <a:path w="134" h="312">
                  <a:moveTo>
                    <a:pt x="39" y="0"/>
                  </a:moveTo>
                  <a:lnTo>
                    <a:pt x="0" y="298"/>
                  </a:lnTo>
                  <a:lnTo>
                    <a:pt x="94" y="312"/>
                  </a:lnTo>
                  <a:lnTo>
                    <a:pt x="134" y="13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0" name="Freeform 80"/>
            <p:cNvSpPr>
              <a:spLocks/>
            </p:cNvSpPr>
            <p:nvPr/>
          </p:nvSpPr>
          <p:spPr bwMode="auto">
            <a:xfrm>
              <a:off x="2193" y="1602"/>
              <a:ext cx="134" cy="312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298"/>
                </a:cxn>
                <a:cxn ang="0">
                  <a:pos x="94" y="312"/>
                </a:cxn>
                <a:cxn ang="0">
                  <a:pos x="134" y="13"/>
                </a:cxn>
                <a:cxn ang="0">
                  <a:pos x="39" y="0"/>
                </a:cxn>
              </a:cxnLst>
              <a:rect l="0" t="0" r="r" b="b"/>
              <a:pathLst>
                <a:path w="134" h="312">
                  <a:moveTo>
                    <a:pt x="39" y="0"/>
                  </a:moveTo>
                  <a:lnTo>
                    <a:pt x="0" y="298"/>
                  </a:lnTo>
                  <a:lnTo>
                    <a:pt x="94" y="312"/>
                  </a:lnTo>
                  <a:lnTo>
                    <a:pt x="134" y="13"/>
                  </a:lnTo>
                  <a:lnTo>
                    <a:pt x="39" y="0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04" name="Group 84"/>
          <p:cNvGrpSpPr>
            <a:grpSpLocks/>
          </p:cNvGrpSpPr>
          <p:nvPr/>
        </p:nvGrpSpPr>
        <p:grpSpPr bwMode="auto">
          <a:xfrm>
            <a:off x="3146425" y="2378075"/>
            <a:ext cx="274638" cy="504825"/>
            <a:chOff x="1982" y="1498"/>
            <a:chExt cx="173" cy="318"/>
          </a:xfrm>
        </p:grpSpPr>
        <p:sp>
          <p:nvSpPr>
            <p:cNvPr id="5202" name="Freeform 82"/>
            <p:cNvSpPr>
              <a:spLocks/>
            </p:cNvSpPr>
            <p:nvPr/>
          </p:nvSpPr>
          <p:spPr bwMode="auto">
            <a:xfrm>
              <a:off x="1982" y="1498"/>
              <a:ext cx="173" cy="318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81" y="318"/>
                </a:cxn>
                <a:cxn ang="0">
                  <a:pos x="173" y="290"/>
                </a:cxn>
                <a:cxn ang="0">
                  <a:pos x="92" y="0"/>
                </a:cxn>
                <a:cxn ang="0">
                  <a:pos x="0" y="29"/>
                </a:cxn>
              </a:cxnLst>
              <a:rect l="0" t="0" r="r" b="b"/>
              <a:pathLst>
                <a:path w="173" h="318">
                  <a:moveTo>
                    <a:pt x="0" y="29"/>
                  </a:moveTo>
                  <a:lnTo>
                    <a:pt x="81" y="318"/>
                  </a:lnTo>
                  <a:lnTo>
                    <a:pt x="173" y="290"/>
                  </a:lnTo>
                  <a:lnTo>
                    <a:pt x="92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3" name="Freeform 83"/>
            <p:cNvSpPr>
              <a:spLocks/>
            </p:cNvSpPr>
            <p:nvPr/>
          </p:nvSpPr>
          <p:spPr bwMode="auto">
            <a:xfrm>
              <a:off x="1982" y="1498"/>
              <a:ext cx="173" cy="318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81" y="318"/>
                </a:cxn>
                <a:cxn ang="0">
                  <a:pos x="173" y="290"/>
                </a:cxn>
                <a:cxn ang="0">
                  <a:pos x="92" y="0"/>
                </a:cxn>
                <a:cxn ang="0">
                  <a:pos x="0" y="29"/>
                </a:cxn>
              </a:cxnLst>
              <a:rect l="0" t="0" r="r" b="b"/>
              <a:pathLst>
                <a:path w="173" h="318">
                  <a:moveTo>
                    <a:pt x="0" y="29"/>
                  </a:moveTo>
                  <a:lnTo>
                    <a:pt x="81" y="318"/>
                  </a:lnTo>
                  <a:lnTo>
                    <a:pt x="173" y="290"/>
                  </a:lnTo>
                  <a:lnTo>
                    <a:pt x="92" y="0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07" name="Group 87"/>
          <p:cNvGrpSpPr>
            <a:grpSpLocks/>
          </p:cNvGrpSpPr>
          <p:nvPr/>
        </p:nvGrpSpPr>
        <p:grpSpPr bwMode="auto">
          <a:xfrm>
            <a:off x="3865563" y="3136900"/>
            <a:ext cx="152400" cy="477838"/>
            <a:chOff x="2435" y="1976"/>
            <a:chExt cx="96" cy="301"/>
          </a:xfrm>
        </p:grpSpPr>
        <p:sp>
          <p:nvSpPr>
            <p:cNvPr id="5205" name="Rectangle 85"/>
            <p:cNvSpPr>
              <a:spLocks noChangeArrowheads="1"/>
            </p:cNvSpPr>
            <p:nvPr/>
          </p:nvSpPr>
          <p:spPr bwMode="auto">
            <a:xfrm>
              <a:off x="2435" y="1976"/>
              <a:ext cx="96" cy="301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6" name="Rectangle 86"/>
            <p:cNvSpPr>
              <a:spLocks noChangeArrowheads="1"/>
            </p:cNvSpPr>
            <p:nvPr/>
          </p:nvSpPr>
          <p:spPr bwMode="auto">
            <a:xfrm>
              <a:off x="2435" y="1976"/>
              <a:ext cx="96" cy="301"/>
            </a:xfrm>
            <a:prstGeom prst="rect">
              <a:avLst/>
            </a:prstGeom>
            <a:noFill/>
            <a:ln w="19050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10" name="Group 90"/>
          <p:cNvGrpSpPr>
            <a:grpSpLocks/>
          </p:cNvGrpSpPr>
          <p:nvPr/>
        </p:nvGrpSpPr>
        <p:grpSpPr bwMode="auto">
          <a:xfrm>
            <a:off x="3808413" y="2538413"/>
            <a:ext cx="266700" cy="504825"/>
            <a:chOff x="2399" y="1599"/>
            <a:chExt cx="168" cy="318"/>
          </a:xfrm>
        </p:grpSpPr>
        <p:sp>
          <p:nvSpPr>
            <p:cNvPr id="5208" name="Freeform 88"/>
            <p:cNvSpPr>
              <a:spLocks/>
            </p:cNvSpPr>
            <p:nvPr/>
          </p:nvSpPr>
          <p:spPr bwMode="auto">
            <a:xfrm>
              <a:off x="2399" y="1599"/>
              <a:ext cx="168" cy="318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76" y="318"/>
                </a:cxn>
                <a:cxn ang="0">
                  <a:pos x="168" y="291"/>
                </a:cxn>
                <a:cxn ang="0">
                  <a:pos x="92" y="0"/>
                </a:cxn>
                <a:cxn ang="0">
                  <a:pos x="0" y="27"/>
                </a:cxn>
              </a:cxnLst>
              <a:rect l="0" t="0" r="r" b="b"/>
              <a:pathLst>
                <a:path w="168" h="318">
                  <a:moveTo>
                    <a:pt x="0" y="27"/>
                  </a:moveTo>
                  <a:lnTo>
                    <a:pt x="76" y="318"/>
                  </a:lnTo>
                  <a:lnTo>
                    <a:pt x="168" y="291"/>
                  </a:lnTo>
                  <a:lnTo>
                    <a:pt x="92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9" name="Freeform 89"/>
            <p:cNvSpPr>
              <a:spLocks/>
            </p:cNvSpPr>
            <p:nvPr/>
          </p:nvSpPr>
          <p:spPr bwMode="auto">
            <a:xfrm>
              <a:off x="2399" y="1599"/>
              <a:ext cx="168" cy="318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76" y="318"/>
                </a:cxn>
                <a:cxn ang="0">
                  <a:pos x="168" y="291"/>
                </a:cxn>
                <a:cxn ang="0">
                  <a:pos x="92" y="0"/>
                </a:cxn>
                <a:cxn ang="0">
                  <a:pos x="0" y="27"/>
                </a:cxn>
              </a:cxnLst>
              <a:rect l="0" t="0" r="r" b="b"/>
              <a:pathLst>
                <a:path w="168" h="318">
                  <a:moveTo>
                    <a:pt x="0" y="27"/>
                  </a:moveTo>
                  <a:lnTo>
                    <a:pt x="76" y="318"/>
                  </a:lnTo>
                  <a:lnTo>
                    <a:pt x="168" y="291"/>
                  </a:lnTo>
                  <a:lnTo>
                    <a:pt x="92" y="0"/>
                  </a:lnTo>
                  <a:lnTo>
                    <a:pt x="0" y="27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13" name="Group 93"/>
          <p:cNvGrpSpPr>
            <a:grpSpLocks/>
          </p:cNvGrpSpPr>
          <p:nvPr/>
        </p:nvGrpSpPr>
        <p:grpSpPr bwMode="auto">
          <a:xfrm>
            <a:off x="3916363" y="1900238"/>
            <a:ext cx="252412" cy="503237"/>
            <a:chOff x="2467" y="1197"/>
            <a:chExt cx="159" cy="317"/>
          </a:xfrm>
        </p:grpSpPr>
        <p:sp>
          <p:nvSpPr>
            <p:cNvPr id="5211" name="Freeform 91"/>
            <p:cNvSpPr>
              <a:spLocks/>
            </p:cNvSpPr>
            <p:nvPr/>
          </p:nvSpPr>
          <p:spPr bwMode="auto">
            <a:xfrm>
              <a:off x="2467" y="1197"/>
              <a:ext cx="159" cy="317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66" y="317"/>
                </a:cxn>
                <a:cxn ang="0">
                  <a:pos x="159" y="294"/>
                </a:cxn>
                <a:cxn ang="0">
                  <a:pos x="93" y="0"/>
                </a:cxn>
                <a:cxn ang="0">
                  <a:pos x="0" y="24"/>
                </a:cxn>
              </a:cxnLst>
              <a:rect l="0" t="0" r="r" b="b"/>
              <a:pathLst>
                <a:path w="159" h="317">
                  <a:moveTo>
                    <a:pt x="0" y="24"/>
                  </a:moveTo>
                  <a:lnTo>
                    <a:pt x="66" y="317"/>
                  </a:lnTo>
                  <a:lnTo>
                    <a:pt x="159" y="294"/>
                  </a:lnTo>
                  <a:lnTo>
                    <a:pt x="93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2" name="Freeform 92"/>
            <p:cNvSpPr>
              <a:spLocks/>
            </p:cNvSpPr>
            <p:nvPr/>
          </p:nvSpPr>
          <p:spPr bwMode="auto">
            <a:xfrm>
              <a:off x="2467" y="1197"/>
              <a:ext cx="159" cy="317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66" y="317"/>
                </a:cxn>
                <a:cxn ang="0">
                  <a:pos x="159" y="294"/>
                </a:cxn>
                <a:cxn ang="0">
                  <a:pos x="93" y="0"/>
                </a:cxn>
                <a:cxn ang="0">
                  <a:pos x="0" y="24"/>
                </a:cxn>
              </a:cxnLst>
              <a:rect l="0" t="0" r="r" b="b"/>
              <a:pathLst>
                <a:path w="159" h="317">
                  <a:moveTo>
                    <a:pt x="0" y="24"/>
                  </a:moveTo>
                  <a:lnTo>
                    <a:pt x="66" y="317"/>
                  </a:lnTo>
                  <a:lnTo>
                    <a:pt x="159" y="294"/>
                  </a:lnTo>
                  <a:lnTo>
                    <a:pt x="93" y="0"/>
                  </a:lnTo>
                  <a:lnTo>
                    <a:pt x="0" y="24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16" name="Group 96"/>
          <p:cNvGrpSpPr>
            <a:grpSpLocks/>
          </p:cNvGrpSpPr>
          <p:nvPr/>
        </p:nvGrpSpPr>
        <p:grpSpPr bwMode="auto">
          <a:xfrm>
            <a:off x="3417888" y="3125788"/>
            <a:ext cx="338137" cy="500062"/>
            <a:chOff x="2153" y="1969"/>
            <a:chExt cx="213" cy="315"/>
          </a:xfrm>
        </p:grpSpPr>
        <p:sp>
          <p:nvSpPr>
            <p:cNvPr id="5214" name="Freeform 94"/>
            <p:cNvSpPr>
              <a:spLocks/>
            </p:cNvSpPr>
            <p:nvPr/>
          </p:nvSpPr>
          <p:spPr bwMode="auto">
            <a:xfrm>
              <a:off x="2153" y="1969"/>
              <a:ext cx="213" cy="315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0" y="270"/>
                </a:cxn>
                <a:cxn ang="0">
                  <a:pos x="86" y="315"/>
                </a:cxn>
                <a:cxn ang="0">
                  <a:pos x="213" y="45"/>
                </a:cxn>
                <a:cxn ang="0">
                  <a:pos x="128" y="0"/>
                </a:cxn>
              </a:cxnLst>
              <a:rect l="0" t="0" r="r" b="b"/>
              <a:pathLst>
                <a:path w="213" h="315">
                  <a:moveTo>
                    <a:pt x="128" y="0"/>
                  </a:moveTo>
                  <a:lnTo>
                    <a:pt x="0" y="270"/>
                  </a:lnTo>
                  <a:lnTo>
                    <a:pt x="86" y="315"/>
                  </a:lnTo>
                  <a:lnTo>
                    <a:pt x="213" y="45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5" name="Freeform 95"/>
            <p:cNvSpPr>
              <a:spLocks/>
            </p:cNvSpPr>
            <p:nvPr/>
          </p:nvSpPr>
          <p:spPr bwMode="auto">
            <a:xfrm>
              <a:off x="2153" y="1969"/>
              <a:ext cx="213" cy="315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0" y="270"/>
                </a:cxn>
                <a:cxn ang="0">
                  <a:pos x="86" y="315"/>
                </a:cxn>
                <a:cxn ang="0">
                  <a:pos x="213" y="45"/>
                </a:cxn>
                <a:cxn ang="0">
                  <a:pos x="128" y="0"/>
                </a:cxn>
              </a:cxnLst>
              <a:rect l="0" t="0" r="r" b="b"/>
              <a:pathLst>
                <a:path w="213" h="315">
                  <a:moveTo>
                    <a:pt x="128" y="0"/>
                  </a:moveTo>
                  <a:lnTo>
                    <a:pt x="0" y="270"/>
                  </a:lnTo>
                  <a:lnTo>
                    <a:pt x="86" y="315"/>
                  </a:lnTo>
                  <a:lnTo>
                    <a:pt x="213" y="45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19" name="Group 99"/>
          <p:cNvGrpSpPr>
            <a:grpSpLocks/>
          </p:cNvGrpSpPr>
          <p:nvPr/>
        </p:nvGrpSpPr>
        <p:grpSpPr bwMode="auto">
          <a:xfrm>
            <a:off x="4219575" y="2273300"/>
            <a:ext cx="254000" cy="503238"/>
            <a:chOff x="2658" y="1432"/>
            <a:chExt cx="160" cy="317"/>
          </a:xfrm>
        </p:grpSpPr>
        <p:sp>
          <p:nvSpPr>
            <p:cNvPr id="5217" name="Freeform 97"/>
            <p:cNvSpPr>
              <a:spLocks/>
            </p:cNvSpPr>
            <p:nvPr/>
          </p:nvSpPr>
          <p:spPr bwMode="auto">
            <a:xfrm>
              <a:off x="2658" y="1432"/>
              <a:ext cx="160" cy="317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67" y="317"/>
                </a:cxn>
                <a:cxn ang="0">
                  <a:pos x="160" y="293"/>
                </a:cxn>
                <a:cxn ang="0">
                  <a:pos x="93" y="0"/>
                </a:cxn>
                <a:cxn ang="0">
                  <a:pos x="0" y="23"/>
                </a:cxn>
              </a:cxnLst>
              <a:rect l="0" t="0" r="r" b="b"/>
              <a:pathLst>
                <a:path w="160" h="317">
                  <a:moveTo>
                    <a:pt x="0" y="23"/>
                  </a:moveTo>
                  <a:lnTo>
                    <a:pt x="67" y="317"/>
                  </a:lnTo>
                  <a:lnTo>
                    <a:pt x="160" y="293"/>
                  </a:lnTo>
                  <a:lnTo>
                    <a:pt x="93" y="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8" name="Freeform 98"/>
            <p:cNvSpPr>
              <a:spLocks/>
            </p:cNvSpPr>
            <p:nvPr/>
          </p:nvSpPr>
          <p:spPr bwMode="auto">
            <a:xfrm>
              <a:off x="2658" y="1432"/>
              <a:ext cx="160" cy="317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67" y="317"/>
                </a:cxn>
                <a:cxn ang="0">
                  <a:pos x="160" y="293"/>
                </a:cxn>
                <a:cxn ang="0">
                  <a:pos x="93" y="0"/>
                </a:cxn>
                <a:cxn ang="0">
                  <a:pos x="0" y="23"/>
                </a:cxn>
              </a:cxnLst>
              <a:rect l="0" t="0" r="r" b="b"/>
              <a:pathLst>
                <a:path w="160" h="317">
                  <a:moveTo>
                    <a:pt x="0" y="23"/>
                  </a:moveTo>
                  <a:lnTo>
                    <a:pt x="67" y="317"/>
                  </a:lnTo>
                  <a:lnTo>
                    <a:pt x="160" y="293"/>
                  </a:lnTo>
                  <a:lnTo>
                    <a:pt x="93" y="0"/>
                  </a:lnTo>
                  <a:lnTo>
                    <a:pt x="0" y="23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22" name="Group 102"/>
          <p:cNvGrpSpPr>
            <a:grpSpLocks/>
          </p:cNvGrpSpPr>
          <p:nvPr/>
        </p:nvGrpSpPr>
        <p:grpSpPr bwMode="auto">
          <a:xfrm>
            <a:off x="3176588" y="3127375"/>
            <a:ext cx="212725" cy="496888"/>
            <a:chOff x="2001" y="1970"/>
            <a:chExt cx="134" cy="313"/>
          </a:xfrm>
        </p:grpSpPr>
        <p:sp>
          <p:nvSpPr>
            <p:cNvPr id="5220" name="Freeform 100"/>
            <p:cNvSpPr>
              <a:spLocks/>
            </p:cNvSpPr>
            <p:nvPr/>
          </p:nvSpPr>
          <p:spPr bwMode="auto">
            <a:xfrm>
              <a:off x="2001" y="1970"/>
              <a:ext cx="134" cy="313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0" y="299"/>
                </a:cxn>
                <a:cxn ang="0">
                  <a:pos x="95" y="313"/>
                </a:cxn>
                <a:cxn ang="0">
                  <a:pos x="134" y="14"/>
                </a:cxn>
                <a:cxn ang="0">
                  <a:pos x="40" y="0"/>
                </a:cxn>
              </a:cxnLst>
              <a:rect l="0" t="0" r="r" b="b"/>
              <a:pathLst>
                <a:path w="134" h="313">
                  <a:moveTo>
                    <a:pt x="40" y="0"/>
                  </a:moveTo>
                  <a:lnTo>
                    <a:pt x="0" y="299"/>
                  </a:lnTo>
                  <a:lnTo>
                    <a:pt x="95" y="313"/>
                  </a:lnTo>
                  <a:lnTo>
                    <a:pt x="134" y="14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1" name="Freeform 101"/>
            <p:cNvSpPr>
              <a:spLocks/>
            </p:cNvSpPr>
            <p:nvPr/>
          </p:nvSpPr>
          <p:spPr bwMode="auto">
            <a:xfrm>
              <a:off x="2001" y="1970"/>
              <a:ext cx="134" cy="313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0" y="299"/>
                </a:cxn>
                <a:cxn ang="0">
                  <a:pos x="95" y="313"/>
                </a:cxn>
                <a:cxn ang="0">
                  <a:pos x="134" y="14"/>
                </a:cxn>
                <a:cxn ang="0">
                  <a:pos x="40" y="0"/>
                </a:cxn>
              </a:cxnLst>
              <a:rect l="0" t="0" r="r" b="b"/>
              <a:pathLst>
                <a:path w="134" h="313">
                  <a:moveTo>
                    <a:pt x="40" y="0"/>
                  </a:moveTo>
                  <a:lnTo>
                    <a:pt x="0" y="299"/>
                  </a:lnTo>
                  <a:lnTo>
                    <a:pt x="95" y="313"/>
                  </a:lnTo>
                  <a:lnTo>
                    <a:pt x="134" y="14"/>
                  </a:lnTo>
                  <a:lnTo>
                    <a:pt x="40" y="0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25" name="Group 105"/>
          <p:cNvGrpSpPr>
            <a:grpSpLocks/>
          </p:cNvGrpSpPr>
          <p:nvPr/>
        </p:nvGrpSpPr>
        <p:grpSpPr bwMode="auto">
          <a:xfrm>
            <a:off x="3170238" y="1797050"/>
            <a:ext cx="225425" cy="498475"/>
            <a:chOff x="1997" y="1132"/>
            <a:chExt cx="142" cy="314"/>
          </a:xfrm>
        </p:grpSpPr>
        <p:sp>
          <p:nvSpPr>
            <p:cNvPr id="5223" name="Freeform 103"/>
            <p:cNvSpPr>
              <a:spLocks/>
            </p:cNvSpPr>
            <p:nvPr/>
          </p:nvSpPr>
          <p:spPr bwMode="auto">
            <a:xfrm>
              <a:off x="1997" y="1132"/>
              <a:ext cx="142" cy="314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297"/>
                </a:cxn>
                <a:cxn ang="0">
                  <a:pos x="94" y="314"/>
                </a:cxn>
                <a:cxn ang="0">
                  <a:pos x="142" y="16"/>
                </a:cxn>
                <a:cxn ang="0">
                  <a:pos x="48" y="0"/>
                </a:cxn>
              </a:cxnLst>
              <a:rect l="0" t="0" r="r" b="b"/>
              <a:pathLst>
                <a:path w="142" h="314">
                  <a:moveTo>
                    <a:pt x="48" y="0"/>
                  </a:moveTo>
                  <a:lnTo>
                    <a:pt x="0" y="297"/>
                  </a:lnTo>
                  <a:lnTo>
                    <a:pt x="94" y="314"/>
                  </a:lnTo>
                  <a:lnTo>
                    <a:pt x="142" y="16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4" name="Freeform 104"/>
            <p:cNvSpPr>
              <a:spLocks/>
            </p:cNvSpPr>
            <p:nvPr/>
          </p:nvSpPr>
          <p:spPr bwMode="auto">
            <a:xfrm>
              <a:off x="1997" y="1132"/>
              <a:ext cx="142" cy="314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297"/>
                </a:cxn>
                <a:cxn ang="0">
                  <a:pos x="94" y="314"/>
                </a:cxn>
                <a:cxn ang="0">
                  <a:pos x="142" y="16"/>
                </a:cxn>
                <a:cxn ang="0">
                  <a:pos x="48" y="0"/>
                </a:cxn>
              </a:cxnLst>
              <a:rect l="0" t="0" r="r" b="b"/>
              <a:pathLst>
                <a:path w="142" h="314">
                  <a:moveTo>
                    <a:pt x="48" y="0"/>
                  </a:moveTo>
                  <a:lnTo>
                    <a:pt x="0" y="297"/>
                  </a:lnTo>
                  <a:lnTo>
                    <a:pt x="94" y="314"/>
                  </a:lnTo>
                  <a:lnTo>
                    <a:pt x="142" y="16"/>
                  </a:lnTo>
                  <a:lnTo>
                    <a:pt x="48" y="0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28" name="Group 108"/>
          <p:cNvGrpSpPr>
            <a:grpSpLocks/>
          </p:cNvGrpSpPr>
          <p:nvPr/>
        </p:nvGrpSpPr>
        <p:grpSpPr bwMode="auto">
          <a:xfrm>
            <a:off x="4179888" y="2965450"/>
            <a:ext cx="233362" cy="500063"/>
            <a:chOff x="2633" y="1868"/>
            <a:chExt cx="147" cy="315"/>
          </a:xfrm>
        </p:grpSpPr>
        <p:sp>
          <p:nvSpPr>
            <p:cNvPr id="5226" name="Freeform 106"/>
            <p:cNvSpPr>
              <a:spLocks/>
            </p:cNvSpPr>
            <p:nvPr/>
          </p:nvSpPr>
          <p:spPr bwMode="auto">
            <a:xfrm>
              <a:off x="2633" y="1868"/>
              <a:ext cx="147" cy="315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0" y="297"/>
                </a:cxn>
                <a:cxn ang="0">
                  <a:pos x="94" y="315"/>
                </a:cxn>
                <a:cxn ang="0">
                  <a:pos x="147" y="19"/>
                </a:cxn>
                <a:cxn ang="0">
                  <a:pos x="53" y="0"/>
                </a:cxn>
              </a:cxnLst>
              <a:rect l="0" t="0" r="r" b="b"/>
              <a:pathLst>
                <a:path w="147" h="315">
                  <a:moveTo>
                    <a:pt x="53" y="0"/>
                  </a:moveTo>
                  <a:lnTo>
                    <a:pt x="0" y="297"/>
                  </a:lnTo>
                  <a:lnTo>
                    <a:pt x="94" y="315"/>
                  </a:lnTo>
                  <a:lnTo>
                    <a:pt x="147" y="19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7" name="Freeform 107"/>
            <p:cNvSpPr>
              <a:spLocks/>
            </p:cNvSpPr>
            <p:nvPr/>
          </p:nvSpPr>
          <p:spPr bwMode="auto">
            <a:xfrm>
              <a:off x="2633" y="1868"/>
              <a:ext cx="147" cy="315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0" y="297"/>
                </a:cxn>
                <a:cxn ang="0">
                  <a:pos x="94" y="315"/>
                </a:cxn>
                <a:cxn ang="0">
                  <a:pos x="147" y="19"/>
                </a:cxn>
                <a:cxn ang="0">
                  <a:pos x="53" y="0"/>
                </a:cxn>
              </a:cxnLst>
              <a:rect l="0" t="0" r="r" b="b"/>
              <a:pathLst>
                <a:path w="147" h="315">
                  <a:moveTo>
                    <a:pt x="53" y="0"/>
                  </a:moveTo>
                  <a:lnTo>
                    <a:pt x="0" y="297"/>
                  </a:lnTo>
                  <a:lnTo>
                    <a:pt x="94" y="315"/>
                  </a:lnTo>
                  <a:lnTo>
                    <a:pt x="147" y="19"/>
                  </a:lnTo>
                  <a:lnTo>
                    <a:pt x="53" y="0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29" name="Freeform 109"/>
          <p:cNvSpPr>
            <a:spLocks/>
          </p:cNvSpPr>
          <p:nvPr/>
        </p:nvSpPr>
        <p:spPr bwMode="auto">
          <a:xfrm>
            <a:off x="2709863" y="2638425"/>
            <a:ext cx="2143125" cy="515938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122" y="12"/>
              </a:cxn>
              <a:cxn ang="0">
                <a:pos x="180" y="68"/>
              </a:cxn>
              <a:cxn ang="0">
                <a:pos x="239" y="74"/>
              </a:cxn>
              <a:cxn ang="0">
                <a:pos x="281" y="180"/>
              </a:cxn>
              <a:cxn ang="0">
                <a:pos x="313" y="191"/>
              </a:cxn>
              <a:cxn ang="0">
                <a:pos x="345" y="213"/>
              </a:cxn>
              <a:cxn ang="0">
                <a:pos x="383" y="258"/>
              </a:cxn>
              <a:cxn ang="0">
                <a:pos x="404" y="252"/>
              </a:cxn>
              <a:cxn ang="0">
                <a:pos x="420" y="247"/>
              </a:cxn>
              <a:cxn ang="0">
                <a:pos x="441" y="302"/>
              </a:cxn>
              <a:cxn ang="0">
                <a:pos x="457" y="308"/>
              </a:cxn>
              <a:cxn ang="0">
                <a:pos x="537" y="297"/>
              </a:cxn>
              <a:cxn ang="0">
                <a:pos x="558" y="319"/>
              </a:cxn>
              <a:cxn ang="0">
                <a:pos x="590" y="297"/>
              </a:cxn>
              <a:cxn ang="0">
                <a:pos x="670" y="275"/>
              </a:cxn>
              <a:cxn ang="0">
                <a:pos x="733" y="297"/>
              </a:cxn>
              <a:cxn ang="0">
                <a:pos x="776" y="263"/>
              </a:cxn>
              <a:cxn ang="0">
                <a:pos x="866" y="269"/>
              </a:cxn>
              <a:cxn ang="0">
                <a:pos x="914" y="235"/>
              </a:cxn>
              <a:cxn ang="0">
                <a:pos x="962" y="168"/>
              </a:cxn>
              <a:cxn ang="0">
                <a:pos x="1175" y="129"/>
              </a:cxn>
              <a:cxn ang="0">
                <a:pos x="1265" y="79"/>
              </a:cxn>
              <a:cxn ang="0">
                <a:pos x="1308" y="34"/>
              </a:cxn>
              <a:cxn ang="0">
                <a:pos x="1350" y="18"/>
              </a:cxn>
            </a:cxnLst>
            <a:rect l="0" t="0" r="r" b="b"/>
            <a:pathLst>
              <a:path w="1350" h="325">
                <a:moveTo>
                  <a:pt x="0" y="12"/>
                </a:moveTo>
                <a:cubicBezTo>
                  <a:pt x="18" y="11"/>
                  <a:pt x="93" y="0"/>
                  <a:pt x="122" y="12"/>
                </a:cubicBezTo>
                <a:cubicBezTo>
                  <a:pt x="130" y="16"/>
                  <a:pt x="163" y="64"/>
                  <a:pt x="180" y="68"/>
                </a:cubicBezTo>
                <a:cubicBezTo>
                  <a:pt x="200" y="72"/>
                  <a:pt x="220" y="71"/>
                  <a:pt x="239" y="74"/>
                </a:cubicBezTo>
                <a:cubicBezTo>
                  <a:pt x="262" y="105"/>
                  <a:pt x="269" y="143"/>
                  <a:pt x="281" y="180"/>
                </a:cubicBezTo>
                <a:cubicBezTo>
                  <a:pt x="285" y="191"/>
                  <a:pt x="303" y="187"/>
                  <a:pt x="313" y="191"/>
                </a:cubicBezTo>
                <a:cubicBezTo>
                  <a:pt x="325" y="195"/>
                  <a:pt x="345" y="213"/>
                  <a:pt x="345" y="213"/>
                </a:cubicBezTo>
                <a:cubicBezTo>
                  <a:pt x="353" y="242"/>
                  <a:pt x="354" y="250"/>
                  <a:pt x="383" y="258"/>
                </a:cubicBezTo>
                <a:cubicBezTo>
                  <a:pt x="390" y="256"/>
                  <a:pt x="396" y="254"/>
                  <a:pt x="404" y="252"/>
                </a:cubicBezTo>
                <a:cubicBezTo>
                  <a:pt x="409" y="251"/>
                  <a:pt x="415" y="244"/>
                  <a:pt x="420" y="247"/>
                </a:cubicBezTo>
                <a:cubicBezTo>
                  <a:pt x="426" y="251"/>
                  <a:pt x="441" y="302"/>
                  <a:pt x="441" y="302"/>
                </a:cubicBezTo>
                <a:cubicBezTo>
                  <a:pt x="443" y="308"/>
                  <a:pt x="452" y="306"/>
                  <a:pt x="457" y="308"/>
                </a:cubicBezTo>
                <a:cubicBezTo>
                  <a:pt x="493" y="293"/>
                  <a:pt x="496" y="291"/>
                  <a:pt x="537" y="297"/>
                </a:cubicBezTo>
                <a:cubicBezTo>
                  <a:pt x="539" y="306"/>
                  <a:pt x="541" y="325"/>
                  <a:pt x="558" y="319"/>
                </a:cubicBezTo>
                <a:cubicBezTo>
                  <a:pt x="570" y="315"/>
                  <a:pt x="590" y="297"/>
                  <a:pt x="590" y="297"/>
                </a:cubicBezTo>
                <a:cubicBezTo>
                  <a:pt x="614" y="259"/>
                  <a:pt x="621" y="270"/>
                  <a:pt x="670" y="275"/>
                </a:cubicBezTo>
                <a:cubicBezTo>
                  <a:pt x="695" y="314"/>
                  <a:pt x="686" y="312"/>
                  <a:pt x="733" y="297"/>
                </a:cubicBezTo>
                <a:cubicBezTo>
                  <a:pt x="751" y="284"/>
                  <a:pt x="756" y="270"/>
                  <a:pt x="776" y="263"/>
                </a:cubicBezTo>
                <a:cubicBezTo>
                  <a:pt x="816" y="272"/>
                  <a:pt x="821" y="275"/>
                  <a:pt x="866" y="269"/>
                </a:cubicBezTo>
                <a:cubicBezTo>
                  <a:pt x="884" y="257"/>
                  <a:pt x="894" y="242"/>
                  <a:pt x="914" y="235"/>
                </a:cubicBezTo>
                <a:cubicBezTo>
                  <a:pt x="934" y="214"/>
                  <a:pt x="939" y="188"/>
                  <a:pt x="962" y="168"/>
                </a:cubicBezTo>
                <a:cubicBezTo>
                  <a:pt x="1015" y="122"/>
                  <a:pt x="1120" y="131"/>
                  <a:pt x="1175" y="129"/>
                </a:cubicBezTo>
                <a:cubicBezTo>
                  <a:pt x="1203" y="110"/>
                  <a:pt x="1233" y="90"/>
                  <a:pt x="1265" y="79"/>
                </a:cubicBezTo>
                <a:cubicBezTo>
                  <a:pt x="1280" y="64"/>
                  <a:pt x="1289" y="44"/>
                  <a:pt x="1308" y="34"/>
                </a:cubicBezTo>
                <a:cubicBezTo>
                  <a:pt x="1322" y="27"/>
                  <a:pt x="1339" y="30"/>
                  <a:pt x="1350" y="18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0" name="Freeform 110"/>
          <p:cNvSpPr>
            <a:spLocks/>
          </p:cNvSpPr>
          <p:nvPr/>
        </p:nvSpPr>
        <p:spPr bwMode="auto">
          <a:xfrm>
            <a:off x="2928938" y="1920875"/>
            <a:ext cx="1924050" cy="1277938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85" y="23"/>
              </a:cxn>
              <a:cxn ang="0">
                <a:pos x="90" y="40"/>
              </a:cxn>
              <a:cxn ang="0">
                <a:pos x="101" y="56"/>
              </a:cxn>
              <a:cxn ang="0">
                <a:pos x="133" y="90"/>
              </a:cxn>
              <a:cxn ang="0">
                <a:pos x="154" y="140"/>
              </a:cxn>
              <a:cxn ang="0">
                <a:pos x="266" y="269"/>
              </a:cxn>
              <a:cxn ang="0">
                <a:pos x="292" y="313"/>
              </a:cxn>
              <a:cxn ang="0">
                <a:pos x="335" y="324"/>
              </a:cxn>
              <a:cxn ang="0">
                <a:pos x="351" y="358"/>
              </a:cxn>
              <a:cxn ang="0">
                <a:pos x="409" y="330"/>
              </a:cxn>
              <a:cxn ang="0">
                <a:pos x="425" y="313"/>
              </a:cxn>
              <a:cxn ang="0">
                <a:pos x="468" y="308"/>
              </a:cxn>
              <a:cxn ang="0">
                <a:pos x="516" y="330"/>
              </a:cxn>
              <a:cxn ang="0">
                <a:pos x="585" y="285"/>
              </a:cxn>
              <a:cxn ang="0">
                <a:pos x="643" y="330"/>
              </a:cxn>
              <a:cxn ang="0">
                <a:pos x="691" y="347"/>
              </a:cxn>
              <a:cxn ang="0">
                <a:pos x="712" y="369"/>
              </a:cxn>
              <a:cxn ang="0">
                <a:pos x="734" y="403"/>
              </a:cxn>
              <a:cxn ang="0">
                <a:pos x="750" y="397"/>
              </a:cxn>
              <a:cxn ang="0">
                <a:pos x="782" y="464"/>
              </a:cxn>
              <a:cxn ang="0">
                <a:pos x="829" y="565"/>
              </a:cxn>
              <a:cxn ang="0">
                <a:pos x="899" y="593"/>
              </a:cxn>
              <a:cxn ang="0">
                <a:pos x="968" y="632"/>
              </a:cxn>
              <a:cxn ang="0">
                <a:pos x="989" y="654"/>
              </a:cxn>
              <a:cxn ang="0">
                <a:pos x="1047" y="687"/>
              </a:cxn>
              <a:cxn ang="0">
                <a:pos x="1101" y="727"/>
              </a:cxn>
              <a:cxn ang="0">
                <a:pos x="1148" y="743"/>
              </a:cxn>
              <a:cxn ang="0">
                <a:pos x="1196" y="794"/>
              </a:cxn>
              <a:cxn ang="0">
                <a:pos x="1212" y="805"/>
              </a:cxn>
            </a:cxnLst>
            <a:rect l="0" t="0" r="r" b="b"/>
            <a:pathLst>
              <a:path w="1212" h="805">
                <a:moveTo>
                  <a:pt x="0" y="6"/>
                </a:moveTo>
                <a:cubicBezTo>
                  <a:pt x="12" y="7"/>
                  <a:pt x="67" y="0"/>
                  <a:pt x="85" y="23"/>
                </a:cubicBezTo>
                <a:cubicBezTo>
                  <a:pt x="88" y="28"/>
                  <a:pt x="88" y="34"/>
                  <a:pt x="90" y="40"/>
                </a:cubicBezTo>
                <a:cubicBezTo>
                  <a:pt x="93" y="46"/>
                  <a:pt x="97" y="51"/>
                  <a:pt x="101" y="56"/>
                </a:cubicBezTo>
                <a:cubicBezTo>
                  <a:pt x="111" y="68"/>
                  <a:pt x="133" y="90"/>
                  <a:pt x="133" y="90"/>
                </a:cubicBezTo>
                <a:cubicBezTo>
                  <a:pt x="145" y="130"/>
                  <a:pt x="137" y="114"/>
                  <a:pt x="154" y="140"/>
                </a:cubicBezTo>
                <a:cubicBezTo>
                  <a:pt x="161" y="292"/>
                  <a:pt x="133" y="260"/>
                  <a:pt x="266" y="269"/>
                </a:cubicBezTo>
                <a:cubicBezTo>
                  <a:pt x="278" y="308"/>
                  <a:pt x="267" y="296"/>
                  <a:pt x="292" y="313"/>
                </a:cubicBezTo>
                <a:cubicBezTo>
                  <a:pt x="304" y="350"/>
                  <a:pt x="286" y="313"/>
                  <a:pt x="335" y="324"/>
                </a:cubicBezTo>
                <a:cubicBezTo>
                  <a:pt x="342" y="326"/>
                  <a:pt x="349" y="352"/>
                  <a:pt x="351" y="358"/>
                </a:cubicBezTo>
                <a:cubicBezTo>
                  <a:pt x="372" y="352"/>
                  <a:pt x="392" y="345"/>
                  <a:pt x="409" y="330"/>
                </a:cubicBezTo>
                <a:cubicBezTo>
                  <a:pt x="415" y="325"/>
                  <a:pt x="418" y="316"/>
                  <a:pt x="425" y="313"/>
                </a:cubicBezTo>
                <a:cubicBezTo>
                  <a:pt x="439" y="308"/>
                  <a:pt x="454" y="310"/>
                  <a:pt x="468" y="308"/>
                </a:cubicBezTo>
                <a:cubicBezTo>
                  <a:pt x="492" y="299"/>
                  <a:pt x="502" y="308"/>
                  <a:pt x="516" y="330"/>
                </a:cubicBezTo>
                <a:cubicBezTo>
                  <a:pt x="541" y="321"/>
                  <a:pt x="560" y="299"/>
                  <a:pt x="585" y="285"/>
                </a:cubicBezTo>
                <a:cubicBezTo>
                  <a:pt x="612" y="295"/>
                  <a:pt x="621" y="314"/>
                  <a:pt x="643" y="330"/>
                </a:cubicBezTo>
                <a:cubicBezTo>
                  <a:pt x="662" y="359"/>
                  <a:pt x="660" y="363"/>
                  <a:pt x="691" y="347"/>
                </a:cubicBezTo>
                <a:cubicBezTo>
                  <a:pt x="718" y="357"/>
                  <a:pt x="700" y="345"/>
                  <a:pt x="712" y="369"/>
                </a:cubicBezTo>
                <a:cubicBezTo>
                  <a:pt x="718" y="381"/>
                  <a:pt x="734" y="403"/>
                  <a:pt x="734" y="403"/>
                </a:cubicBezTo>
                <a:cubicBezTo>
                  <a:pt x="739" y="401"/>
                  <a:pt x="744" y="395"/>
                  <a:pt x="750" y="397"/>
                </a:cubicBezTo>
                <a:cubicBezTo>
                  <a:pt x="758" y="401"/>
                  <a:pt x="776" y="454"/>
                  <a:pt x="782" y="464"/>
                </a:cubicBezTo>
                <a:cubicBezTo>
                  <a:pt x="807" y="512"/>
                  <a:pt x="813" y="512"/>
                  <a:pt x="829" y="565"/>
                </a:cubicBezTo>
                <a:cubicBezTo>
                  <a:pt x="836" y="586"/>
                  <a:pt x="883" y="589"/>
                  <a:pt x="899" y="593"/>
                </a:cubicBezTo>
                <a:cubicBezTo>
                  <a:pt x="938" y="618"/>
                  <a:pt x="916" y="604"/>
                  <a:pt x="968" y="632"/>
                </a:cubicBezTo>
                <a:cubicBezTo>
                  <a:pt x="976" y="637"/>
                  <a:pt x="982" y="647"/>
                  <a:pt x="989" y="654"/>
                </a:cubicBezTo>
                <a:cubicBezTo>
                  <a:pt x="1002" y="666"/>
                  <a:pt x="1037" y="683"/>
                  <a:pt x="1047" y="687"/>
                </a:cubicBezTo>
                <a:cubicBezTo>
                  <a:pt x="1067" y="698"/>
                  <a:pt x="1081" y="717"/>
                  <a:pt x="1101" y="727"/>
                </a:cubicBezTo>
                <a:cubicBezTo>
                  <a:pt x="1116" y="734"/>
                  <a:pt x="1148" y="743"/>
                  <a:pt x="1148" y="743"/>
                </a:cubicBezTo>
                <a:cubicBezTo>
                  <a:pt x="1162" y="764"/>
                  <a:pt x="1178" y="777"/>
                  <a:pt x="1196" y="794"/>
                </a:cubicBezTo>
                <a:cubicBezTo>
                  <a:pt x="1201" y="798"/>
                  <a:pt x="1212" y="805"/>
                  <a:pt x="1212" y="805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1" name="Freeform 111"/>
          <p:cNvSpPr>
            <a:spLocks/>
          </p:cNvSpPr>
          <p:nvPr/>
        </p:nvSpPr>
        <p:spPr bwMode="auto">
          <a:xfrm>
            <a:off x="3071813" y="2347913"/>
            <a:ext cx="119062" cy="398462"/>
          </a:xfrm>
          <a:custGeom>
            <a:avLst/>
            <a:gdLst/>
            <a:ahLst/>
            <a:cxnLst>
              <a:cxn ang="0">
                <a:pos x="75" y="0"/>
              </a:cxn>
              <a:cxn ang="0">
                <a:pos x="32" y="39"/>
              </a:cxn>
              <a:cxn ang="0">
                <a:pos x="11" y="162"/>
              </a:cxn>
              <a:cxn ang="0">
                <a:pos x="0" y="251"/>
              </a:cxn>
            </a:cxnLst>
            <a:rect l="0" t="0" r="r" b="b"/>
            <a:pathLst>
              <a:path w="75" h="251">
                <a:moveTo>
                  <a:pt x="75" y="0"/>
                </a:moveTo>
                <a:cubicBezTo>
                  <a:pt x="44" y="6"/>
                  <a:pt x="41" y="9"/>
                  <a:pt x="32" y="39"/>
                </a:cubicBezTo>
                <a:cubicBezTo>
                  <a:pt x="25" y="164"/>
                  <a:pt x="32" y="94"/>
                  <a:pt x="11" y="162"/>
                </a:cubicBezTo>
                <a:cubicBezTo>
                  <a:pt x="14" y="187"/>
                  <a:pt x="28" y="236"/>
                  <a:pt x="0" y="251"/>
                </a:cubicBezTo>
              </a:path>
            </a:pathLst>
          </a:custGeom>
          <a:noFill/>
          <a:ln w="1905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2" name="Freeform 112"/>
          <p:cNvSpPr>
            <a:spLocks/>
          </p:cNvSpPr>
          <p:nvPr/>
        </p:nvSpPr>
        <p:spPr bwMode="auto">
          <a:xfrm>
            <a:off x="3730625" y="2427288"/>
            <a:ext cx="76200" cy="665162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11" y="72"/>
              </a:cxn>
              <a:cxn ang="0">
                <a:pos x="21" y="117"/>
              </a:cxn>
              <a:cxn ang="0">
                <a:pos x="5" y="229"/>
              </a:cxn>
              <a:cxn ang="0">
                <a:pos x="11" y="257"/>
              </a:cxn>
              <a:cxn ang="0">
                <a:pos x="21" y="274"/>
              </a:cxn>
              <a:cxn ang="0">
                <a:pos x="0" y="296"/>
              </a:cxn>
              <a:cxn ang="0">
                <a:pos x="5" y="352"/>
              </a:cxn>
              <a:cxn ang="0">
                <a:pos x="48" y="419"/>
              </a:cxn>
            </a:cxnLst>
            <a:rect l="0" t="0" r="r" b="b"/>
            <a:pathLst>
              <a:path w="48" h="419">
                <a:moveTo>
                  <a:pt x="5" y="0"/>
                </a:moveTo>
                <a:cubicBezTo>
                  <a:pt x="7" y="24"/>
                  <a:pt x="7" y="49"/>
                  <a:pt x="11" y="72"/>
                </a:cubicBezTo>
                <a:cubicBezTo>
                  <a:pt x="13" y="88"/>
                  <a:pt x="21" y="117"/>
                  <a:pt x="21" y="117"/>
                </a:cubicBezTo>
                <a:cubicBezTo>
                  <a:pt x="17" y="154"/>
                  <a:pt x="17" y="193"/>
                  <a:pt x="5" y="229"/>
                </a:cubicBezTo>
                <a:cubicBezTo>
                  <a:pt x="7" y="238"/>
                  <a:pt x="7" y="248"/>
                  <a:pt x="11" y="257"/>
                </a:cubicBezTo>
                <a:cubicBezTo>
                  <a:pt x="13" y="263"/>
                  <a:pt x="23" y="267"/>
                  <a:pt x="21" y="274"/>
                </a:cubicBezTo>
                <a:cubicBezTo>
                  <a:pt x="19" y="284"/>
                  <a:pt x="7" y="288"/>
                  <a:pt x="0" y="296"/>
                </a:cubicBezTo>
                <a:cubicBezTo>
                  <a:pt x="5" y="318"/>
                  <a:pt x="13" y="329"/>
                  <a:pt x="5" y="352"/>
                </a:cubicBezTo>
                <a:cubicBezTo>
                  <a:pt x="11" y="378"/>
                  <a:pt x="23" y="406"/>
                  <a:pt x="48" y="419"/>
                </a:cubicBezTo>
              </a:path>
            </a:pathLst>
          </a:custGeom>
          <a:noFill/>
          <a:ln w="1905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3" name="Freeform 113"/>
          <p:cNvSpPr>
            <a:spLocks/>
          </p:cNvSpPr>
          <p:nvPr/>
        </p:nvSpPr>
        <p:spPr bwMode="auto">
          <a:xfrm>
            <a:off x="4591050" y="2630488"/>
            <a:ext cx="203200" cy="541337"/>
          </a:xfrm>
          <a:custGeom>
            <a:avLst/>
            <a:gdLst/>
            <a:ahLst/>
            <a:cxnLst>
              <a:cxn ang="0">
                <a:pos x="0" y="129"/>
              </a:cxn>
              <a:cxn ang="0">
                <a:pos x="32" y="73"/>
              </a:cxn>
              <a:cxn ang="0">
                <a:pos x="75" y="0"/>
              </a:cxn>
              <a:cxn ang="0">
                <a:pos x="117" y="67"/>
              </a:cxn>
              <a:cxn ang="0">
                <a:pos x="112" y="95"/>
              </a:cxn>
              <a:cxn ang="0">
                <a:pos x="101" y="129"/>
              </a:cxn>
              <a:cxn ang="0">
                <a:pos x="123" y="313"/>
              </a:cxn>
              <a:cxn ang="0">
                <a:pos x="128" y="341"/>
              </a:cxn>
            </a:cxnLst>
            <a:rect l="0" t="0" r="r" b="b"/>
            <a:pathLst>
              <a:path w="128" h="341">
                <a:moveTo>
                  <a:pt x="0" y="129"/>
                </a:moveTo>
                <a:cubicBezTo>
                  <a:pt x="11" y="111"/>
                  <a:pt x="24" y="92"/>
                  <a:pt x="32" y="73"/>
                </a:cubicBezTo>
                <a:cubicBezTo>
                  <a:pt x="46" y="42"/>
                  <a:pt x="42" y="12"/>
                  <a:pt x="75" y="0"/>
                </a:cubicBezTo>
                <a:cubicBezTo>
                  <a:pt x="107" y="11"/>
                  <a:pt x="108" y="37"/>
                  <a:pt x="117" y="67"/>
                </a:cubicBezTo>
                <a:cubicBezTo>
                  <a:pt x="115" y="76"/>
                  <a:pt x="115" y="86"/>
                  <a:pt x="112" y="95"/>
                </a:cubicBezTo>
                <a:cubicBezTo>
                  <a:pt x="109" y="106"/>
                  <a:pt x="101" y="129"/>
                  <a:pt x="101" y="129"/>
                </a:cubicBezTo>
                <a:cubicBezTo>
                  <a:pt x="103" y="172"/>
                  <a:pt x="92" y="265"/>
                  <a:pt x="123" y="313"/>
                </a:cubicBezTo>
                <a:cubicBezTo>
                  <a:pt x="125" y="322"/>
                  <a:pt x="128" y="341"/>
                  <a:pt x="128" y="341"/>
                </a:cubicBezTo>
              </a:path>
            </a:pathLst>
          </a:custGeom>
          <a:noFill/>
          <a:ln w="1905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4" name="Freeform 114"/>
          <p:cNvSpPr>
            <a:spLocks/>
          </p:cNvSpPr>
          <p:nvPr/>
        </p:nvSpPr>
        <p:spPr bwMode="auto">
          <a:xfrm>
            <a:off x="2851150" y="2662238"/>
            <a:ext cx="88900" cy="155575"/>
          </a:xfrm>
          <a:custGeom>
            <a:avLst/>
            <a:gdLst/>
            <a:ahLst/>
            <a:cxnLst>
              <a:cxn ang="0">
                <a:pos x="54" y="98"/>
              </a:cxn>
              <a:cxn ang="0">
                <a:pos x="12" y="31"/>
              </a:cxn>
              <a:cxn ang="0">
                <a:pos x="6" y="8"/>
              </a:cxn>
              <a:cxn ang="0">
                <a:pos x="38" y="36"/>
              </a:cxn>
              <a:cxn ang="0">
                <a:pos x="54" y="25"/>
              </a:cxn>
            </a:cxnLst>
            <a:rect l="0" t="0" r="r" b="b"/>
            <a:pathLst>
              <a:path w="56" h="98">
                <a:moveTo>
                  <a:pt x="54" y="98"/>
                </a:moveTo>
                <a:cubicBezTo>
                  <a:pt x="39" y="73"/>
                  <a:pt x="32" y="52"/>
                  <a:pt x="12" y="31"/>
                </a:cubicBezTo>
                <a:cubicBezTo>
                  <a:pt x="10" y="23"/>
                  <a:pt x="0" y="12"/>
                  <a:pt x="6" y="8"/>
                </a:cubicBezTo>
                <a:cubicBezTo>
                  <a:pt x="19" y="0"/>
                  <a:pt x="35" y="31"/>
                  <a:pt x="38" y="36"/>
                </a:cubicBezTo>
                <a:cubicBezTo>
                  <a:pt x="56" y="30"/>
                  <a:pt x="54" y="36"/>
                  <a:pt x="54" y="25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5" name="Freeform 115"/>
          <p:cNvSpPr>
            <a:spLocks/>
          </p:cNvSpPr>
          <p:nvPr/>
        </p:nvSpPr>
        <p:spPr bwMode="auto">
          <a:xfrm>
            <a:off x="3263900" y="2941638"/>
            <a:ext cx="112713" cy="203200"/>
          </a:xfrm>
          <a:custGeom>
            <a:avLst/>
            <a:gdLst/>
            <a:ahLst/>
            <a:cxnLst>
              <a:cxn ang="0">
                <a:pos x="23" y="128"/>
              </a:cxn>
              <a:cxn ang="0">
                <a:pos x="49" y="0"/>
              </a:cxn>
              <a:cxn ang="0">
                <a:pos x="71" y="22"/>
              </a:cxn>
              <a:cxn ang="0">
                <a:pos x="65" y="44"/>
              </a:cxn>
              <a:cxn ang="0">
                <a:pos x="60" y="61"/>
              </a:cxn>
            </a:cxnLst>
            <a:rect l="0" t="0" r="r" b="b"/>
            <a:pathLst>
              <a:path w="71" h="128">
                <a:moveTo>
                  <a:pt x="23" y="128"/>
                </a:moveTo>
                <a:cubicBezTo>
                  <a:pt x="37" y="83"/>
                  <a:pt x="0" y="17"/>
                  <a:pt x="49" y="0"/>
                </a:cubicBezTo>
                <a:cubicBezTo>
                  <a:pt x="63" y="5"/>
                  <a:pt x="71" y="3"/>
                  <a:pt x="71" y="22"/>
                </a:cubicBezTo>
                <a:cubicBezTo>
                  <a:pt x="71" y="30"/>
                  <a:pt x="67" y="37"/>
                  <a:pt x="65" y="44"/>
                </a:cubicBezTo>
                <a:cubicBezTo>
                  <a:pt x="64" y="50"/>
                  <a:pt x="60" y="61"/>
                  <a:pt x="60" y="61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6" name="Freeform 116"/>
          <p:cNvSpPr>
            <a:spLocks/>
          </p:cNvSpPr>
          <p:nvPr/>
        </p:nvSpPr>
        <p:spPr bwMode="auto">
          <a:xfrm>
            <a:off x="3702050" y="3103563"/>
            <a:ext cx="109538" cy="114300"/>
          </a:xfrm>
          <a:custGeom>
            <a:avLst/>
            <a:gdLst/>
            <a:ahLst/>
            <a:cxnLst>
              <a:cxn ang="0">
                <a:pos x="2" y="37"/>
              </a:cxn>
              <a:cxn ang="0">
                <a:pos x="7" y="9"/>
              </a:cxn>
              <a:cxn ang="0">
                <a:pos x="45" y="32"/>
              </a:cxn>
              <a:cxn ang="0">
                <a:pos x="66" y="37"/>
              </a:cxn>
              <a:cxn ang="0">
                <a:pos x="66" y="9"/>
              </a:cxn>
            </a:cxnLst>
            <a:rect l="0" t="0" r="r" b="b"/>
            <a:pathLst>
              <a:path w="69" h="72">
                <a:moveTo>
                  <a:pt x="2" y="37"/>
                </a:moveTo>
                <a:cubicBezTo>
                  <a:pt x="4" y="28"/>
                  <a:pt x="0" y="15"/>
                  <a:pt x="7" y="9"/>
                </a:cubicBezTo>
                <a:cubicBezTo>
                  <a:pt x="19" y="0"/>
                  <a:pt x="41" y="28"/>
                  <a:pt x="45" y="32"/>
                </a:cubicBezTo>
                <a:cubicBezTo>
                  <a:pt x="47" y="37"/>
                  <a:pt x="52" y="72"/>
                  <a:pt x="66" y="37"/>
                </a:cubicBezTo>
                <a:cubicBezTo>
                  <a:pt x="69" y="29"/>
                  <a:pt x="66" y="19"/>
                  <a:pt x="66" y="9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7" name="Freeform 117"/>
          <p:cNvSpPr>
            <a:spLocks/>
          </p:cNvSpPr>
          <p:nvPr/>
        </p:nvSpPr>
        <p:spPr bwMode="auto">
          <a:xfrm>
            <a:off x="3941763" y="3030538"/>
            <a:ext cx="196850" cy="114300"/>
          </a:xfrm>
          <a:custGeom>
            <a:avLst/>
            <a:gdLst/>
            <a:ahLst/>
            <a:cxnLst>
              <a:cxn ang="0">
                <a:pos x="0" y="72"/>
              </a:cxn>
              <a:cxn ang="0">
                <a:pos x="80" y="44"/>
              </a:cxn>
              <a:cxn ang="0">
                <a:pos x="106" y="16"/>
              </a:cxn>
              <a:cxn ang="0">
                <a:pos x="117" y="50"/>
              </a:cxn>
              <a:cxn ang="0">
                <a:pos x="112" y="0"/>
              </a:cxn>
            </a:cxnLst>
            <a:rect l="0" t="0" r="r" b="b"/>
            <a:pathLst>
              <a:path w="124" h="72">
                <a:moveTo>
                  <a:pt x="0" y="72"/>
                </a:moveTo>
                <a:cubicBezTo>
                  <a:pt x="29" y="62"/>
                  <a:pt x="55" y="62"/>
                  <a:pt x="80" y="44"/>
                </a:cubicBezTo>
                <a:cubicBezTo>
                  <a:pt x="80" y="44"/>
                  <a:pt x="98" y="10"/>
                  <a:pt x="106" y="16"/>
                </a:cubicBezTo>
                <a:cubicBezTo>
                  <a:pt x="115" y="24"/>
                  <a:pt x="117" y="50"/>
                  <a:pt x="117" y="50"/>
                </a:cubicBezTo>
                <a:cubicBezTo>
                  <a:pt x="124" y="30"/>
                  <a:pt x="121" y="18"/>
                  <a:pt x="112" y="0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8" name="Freeform 118"/>
          <p:cNvSpPr>
            <a:spLocks/>
          </p:cNvSpPr>
          <p:nvPr/>
        </p:nvSpPr>
        <p:spPr bwMode="auto">
          <a:xfrm>
            <a:off x="4144963" y="2862263"/>
            <a:ext cx="234950" cy="171450"/>
          </a:xfrm>
          <a:custGeom>
            <a:avLst/>
            <a:gdLst/>
            <a:ahLst/>
            <a:cxnLst>
              <a:cxn ang="0">
                <a:pos x="122" y="83"/>
              </a:cxn>
              <a:cxn ang="0">
                <a:pos x="37" y="33"/>
              </a:cxn>
              <a:cxn ang="0">
                <a:pos x="26" y="67"/>
              </a:cxn>
              <a:cxn ang="0">
                <a:pos x="31" y="100"/>
              </a:cxn>
              <a:cxn ang="0">
                <a:pos x="0" y="100"/>
              </a:cxn>
            </a:cxnLst>
            <a:rect l="0" t="0" r="r" b="b"/>
            <a:pathLst>
              <a:path w="148" h="108">
                <a:moveTo>
                  <a:pt x="122" y="83"/>
                </a:moveTo>
                <a:cubicBezTo>
                  <a:pt x="148" y="0"/>
                  <a:pt x="105" y="29"/>
                  <a:pt x="37" y="33"/>
                </a:cubicBezTo>
                <a:cubicBezTo>
                  <a:pt x="33" y="44"/>
                  <a:pt x="29" y="55"/>
                  <a:pt x="26" y="67"/>
                </a:cubicBezTo>
                <a:cubicBezTo>
                  <a:pt x="23" y="77"/>
                  <a:pt x="38" y="92"/>
                  <a:pt x="31" y="100"/>
                </a:cubicBezTo>
                <a:cubicBezTo>
                  <a:pt x="25" y="108"/>
                  <a:pt x="10" y="100"/>
                  <a:pt x="0" y="100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9" name="Freeform 119"/>
          <p:cNvSpPr>
            <a:spLocks/>
          </p:cNvSpPr>
          <p:nvPr/>
        </p:nvSpPr>
        <p:spPr bwMode="auto">
          <a:xfrm>
            <a:off x="3140075" y="2862263"/>
            <a:ext cx="227013" cy="69850"/>
          </a:xfrm>
          <a:custGeom>
            <a:avLst/>
            <a:gdLst/>
            <a:ahLst/>
            <a:cxnLst>
              <a:cxn ang="0">
                <a:pos x="143" y="0"/>
              </a:cxn>
              <a:cxn ang="0">
                <a:pos x="101" y="33"/>
              </a:cxn>
              <a:cxn ang="0">
                <a:pos x="74" y="11"/>
              </a:cxn>
              <a:cxn ang="0">
                <a:pos x="37" y="0"/>
              </a:cxn>
              <a:cxn ang="0">
                <a:pos x="0" y="27"/>
              </a:cxn>
            </a:cxnLst>
            <a:rect l="0" t="0" r="r" b="b"/>
            <a:pathLst>
              <a:path w="143" h="44">
                <a:moveTo>
                  <a:pt x="143" y="0"/>
                </a:moveTo>
                <a:cubicBezTo>
                  <a:pt x="135" y="25"/>
                  <a:pt x="125" y="27"/>
                  <a:pt x="101" y="33"/>
                </a:cubicBezTo>
                <a:cubicBezTo>
                  <a:pt x="49" y="15"/>
                  <a:pt x="122" y="44"/>
                  <a:pt x="74" y="11"/>
                </a:cubicBezTo>
                <a:cubicBezTo>
                  <a:pt x="64" y="3"/>
                  <a:pt x="49" y="4"/>
                  <a:pt x="37" y="0"/>
                </a:cubicBezTo>
                <a:cubicBezTo>
                  <a:pt x="14" y="7"/>
                  <a:pt x="19" y="18"/>
                  <a:pt x="0" y="27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0" name="Freeform 120"/>
          <p:cNvSpPr>
            <a:spLocks/>
          </p:cNvSpPr>
          <p:nvPr/>
        </p:nvSpPr>
        <p:spPr bwMode="auto">
          <a:xfrm>
            <a:off x="3282950" y="2293938"/>
            <a:ext cx="65088" cy="141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" y="11"/>
              </a:cxn>
              <a:cxn ang="0">
                <a:pos x="37" y="17"/>
              </a:cxn>
              <a:cxn ang="0">
                <a:pos x="27" y="89"/>
              </a:cxn>
              <a:cxn ang="0">
                <a:pos x="11" y="34"/>
              </a:cxn>
            </a:cxnLst>
            <a:rect l="0" t="0" r="r" b="b"/>
            <a:pathLst>
              <a:path w="41" h="89">
                <a:moveTo>
                  <a:pt x="0" y="0"/>
                </a:moveTo>
                <a:cubicBezTo>
                  <a:pt x="6" y="4"/>
                  <a:pt x="10" y="8"/>
                  <a:pt x="16" y="11"/>
                </a:cubicBezTo>
                <a:cubicBezTo>
                  <a:pt x="23" y="14"/>
                  <a:pt x="35" y="9"/>
                  <a:pt x="37" y="17"/>
                </a:cubicBezTo>
                <a:cubicBezTo>
                  <a:pt x="41" y="31"/>
                  <a:pt x="31" y="71"/>
                  <a:pt x="27" y="89"/>
                </a:cubicBezTo>
                <a:cubicBezTo>
                  <a:pt x="22" y="75"/>
                  <a:pt x="11" y="51"/>
                  <a:pt x="11" y="34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1" name="Freeform 121"/>
          <p:cNvSpPr>
            <a:spLocks/>
          </p:cNvSpPr>
          <p:nvPr/>
        </p:nvSpPr>
        <p:spPr bwMode="auto">
          <a:xfrm>
            <a:off x="3430588" y="2328863"/>
            <a:ext cx="71437" cy="214312"/>
          </a:xfrm>
          <a:custGeom>
            <a:avLst/>
            <a:gdLst/>
            <a:ahLst/>
            <a:cxnLst>
              <a:cxn ang="0">
                <a:pos x="35" y="0"/>
              </a:cxn>
              <a:cxn ang="0">
                <a:pos x="30" y="17"/>
              </a:cxn>
              <a:cxn ang="0">
                <a:pos x="14" y="84"/>
              </a:cxn>
              <a:cxn ang="0">
                <a:pos x="3" y="129"/>
              </a:cxn>
              <a:cxn ang="0">
                <a:pos x="24" y="123"/>
              </a:cxn>
              <a:cxn ang="0">
                <a:pos x="45" y="101"/>
              </a:cxn>
            </a:cxnLst>
            <a:rect l="0" t="0" r="r" b="b"/>
            <a:pathLst>
              <a:path w="45" h="135">
                <a:moveTo>
                  <a:pt x="35" y="0"/>
                </a:moveTo>
                <a:cubicBezTo>
                  <a:pt x="33" y="6"/>
                  <a:pt x="31" y="12"/>
                  <a:pt x="30" y="17"/>
                </a:cubicBezTo>
                <a:cubicBezTo>
                  <a:pt x="24" y="39"/>
                  <a:pt x="20" y="63"/>
                  <a:pt x="14" y="84"/>
                </a:cubicBezTo>
                <a:cubicBezTo>
                  <a:pt x="11" y="92"/>
                  <a:pt x="0" y="125"/>
                  <a:pt x="3" y="129"/>
                </a:cubicBezTo>
                <a:cubicBezTo>
                  <a:pt x="8" y="135"/>
                  <a:pt x="17" y="125"/>
                  <a:pt x="24" y="123"/>
                </a:cubicBezTo>
                <a:cubicBezTo>
                  <a:pt x="37" y="103"/>
                  <a:pt x="29" y="109"/>
                  <a:pt x="45" y="101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2" name="Freeform 122"/>
          <p:cNvSpPr>
            <a:spLocks/>
          </p:cNvSpPr>
          <p:nvPr/>
        </p:nvSpPr>
        <p:spPr bwMode="auto">
          <a:xfrm>
            <a:off x="4025900" y="2390775"/>
            <a:ext cx="93663" cy="327025"/>
          </a:xfrm>
          <a:custGeom>
            <a:avLst/>
            <a:gdLst/>
            <a:ahLst/>
            <a:cxnLst>
              <a:cxn ang="0">
                <a:pos x="59" y="0"/>
              </a:cxn>
              <a:cxn ang="0">
                <a:pos x="21" y="67"/>
              </a:cxn>
              <a:cxn ang="0">
                <a:pos x="0" y="157"/>
              </a:cxn>
              <a:cxn ang="0">
                <a:pos x="32" y="151"/>
              </a:cxn>
              <a:cxn ang="0">
                <a:pos x="43" y="101"/>
              </a:cxn>
            </a:cxnLst>
            <a:rect l="0" t="0" r="r" b="b"/>
            <a:pathLst>
              <a:path w="59" h="206">
                <a:moveTo>
                  <a:pt x="59" y="0"/>
                </a:moveTo>
                <a:cubicBezTo>
                  <a:pt x="39" y="21"/>
                  <a:pt x="36" y="44"/>
                  <a:pt x="21" y="67"/>
                </a:cubicBezTo>
                <a:cubicBezTo>
                  <a:pt x="14" y="98"/>
                  <a:pt x="9" y="128"/>
                  <a:pt x="0" y="157"/>
                </a:cubicBezTo>
                <a:cubicBezTo>
                  <a:pt x="9" y="206"/>
                  <a:pt x="7" y="177"/>
                  <a:pt x="32" y="151"/>
                </a:cubicBezTo>
                <a:cubicBezTo>
                  <a:pt x="45" y="112"/>
                  <a:pt x="43" y="130"/>
                  <a:pt x="43" y="101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3" name="Freeform 123"/>
          <p:cNvSpPr>
            <a:spLocks/>
          </p:cNvSpPr>
          <p:nvPr/>
        </p:nvSpPr>
        <p:spPr bwMode="auto">
          <a:xfrm>
            <a:off x="4397375" y="2763838"/>
            <a:ext cx="122238" cy="1825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4" y="106"/>
              </a:cxn>
              <a:cxn ang="0">
                <a:pos x="64" y="56"/>
              </a:cxn>
            </a:cxnLst>
            <a:rect l="0" t="0" r="r" b="b"/>
            <a:pathLst>
              <a:path w="77" h="115">
                <a:moveTo>
                  <a:pt x="0" y="0"/>
                </a:moveTo>
                <a:cubicBezTo>
                  <a:pt x="9" y="58"/>
                  <a:pt x="18" y="74"/>
                  <a:pt x="64" y="106"/>
                </a:cubicBezTo>
                <a:cubicBezTo>
                  <a:pt x="77" y="115"/>
                  <a:pt x="64" y="73"/>
                  <a:pt x="64" y="56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4" name="Freeform 124"/>
          <p:cNvSpPr>
            <a:spLocks/>
          </p:cNvSpPr>
          <p:nvPr/>
        </p:nvSpPr>
        <p:spPr bwMode="auto">
          <a:xfrm>
            <a:off x="3021013" y="1847850"/>
            <a:ext cx="101600" cy="287338"/>
          </a:xfrm>
          <a:custGeom>
            <a:avLst/>
            <a:gdLst/>
            <a:ahLst/>
            <a:cxnLst>
              <a:cxn ang="0">
                <a:pos x="54" y="181"/>
              </a:cxn>
              <a:cxn ang="0">
                <a:pos x="48" y="91"/>
              </a:cxn>
              <a:cxn ang="0">
                <a:pos x="59" y="58"/>
              </a:cxn>
              <a:cxn ang="0">
                <a:pos x="64" y="41"/>
              </a:cxn>
              <a:cxn ang="0">
                <a:pos x="0" y="63"/>
              </a:cxn>
            </a:cxnLst>
            <a:rect l="0" t="0" r="r" b="b"/>
            <a:pathLst>
              <a:path w="64" h="181">
                <a:moveTo>
                  <a:pt x="54" y="181"/>
                </a:moveTo>
                <a:cubicBezTo>
                  <a:pt x="45" y="144"/>
                  <a:pt x="40" y="135"/>
                  <a:pt x="48" y="91"/>
                </a:cubicBezTo>
                <a:cubicBezTo>
                  <a:pt x="50" y="79"/>
                  <a:pt x="56" y="69"/>
                  <a:pt x="59" y="58"/>
                </a:cubicBezTo>
                <a:cubicBezTo>
                  <a:pt x="61" y="52"/>
                  <a:pt x="64" y="41"/>
                  <a:pt x="64" y="41"/>
                </a:cubicBezTo>
                <a:cubicBezTo>
                  <a:pt x="38" y="0"/>
                  <a:pt x="0" y="22"/>
                  <a:pt x="0" y="63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Elastomer Free Energy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465138" y="2347913"/>
          <a:ext cx="8112125" cy="908050"/>
        </p:xfrm>
        <a:graphic>
          <a:graphicData uri="http://schemas.openxmlformats.org/presentationml/2006/ole">
            <p:oleObj spid="_x0000_s6148" name="Equation" r:id="rId3" imgW="4317840" imgH="482400" progId="Equation.DSMT4">
              <p:embed/>
            </p:oleObj>
          </a:graphicData>
        </a:graphic>
      </p:graphicFrame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152525" y="1214438"/>
            <a:ext cx="68580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Liquid Crystals:	Order Parameter Tensor Q</a:t>
            </a:r>
            <a:r>
              <a:rPr lang="el-GR" sz="2400" baseline="-25000">
                <a:cs typeface="Arial" pitchFamily="34" charset="0"/>
              </a:rPr>
              <a:t>αβ</a:t>
            </a:r>
            <a:endParaRPr lang="en-US" sz="2400" baseline="-25000"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400">
                <a:cs typeface="Arial" pitchFamily="34" charset="0"/>
              </a:rPr>
              <a:t>Elastomers:		Strain Tensor </a:t>
            </a:r>
            <a:r>
              <a:rPr lang="el-GR" sz="2400">
                <a:cs typeface="Arial" pitchFamily="34" charset="0"/>
              </a:rPr>
              <a:t>ε</a:t>
            </a:r>
            <a:r>
              <a:rPr lang="el-GR" sz="2400" baseline="-25000">
                <a:cs typeface="Arial" pitchFamily="34" charset="0"/>
              </a:rPr>
              <a:t>αβ</a:t>
            </a:r>
            <a:endParaRPr lang="el-GR" sz="2400">
              <a:cs typeface="Arial" pitchFamily="34" charset="0"/>
            </a:endParaRP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V="1">
            <a:off x="2201863" y="3187700"/>
            <a:ext cx="122237" cy="71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171575" y="3914775"/>
            <a:ext cx="2149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Nematic Free Energy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V="1">
            <a:off x="7572375" y="3208338"/>
            <a:ext cx="304800" cy="750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6680200" y="3895725"/>
            <a:ext cx="18272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Coupling Term</a:t>
            </a:r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V="1">
            <a:off x="6221413" y="3154363"/>
            <a:ext cx="449262" cy="763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V="1">
            <a:off x="5684838" y="3136900"/>
            <a:ext cx="66675" cy="781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4994275" y="3916363"/>
            <a:ext cx="19907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Elastomer Free Energy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1193800" y="5208588"/>
            <a:ext cx="3836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cs typeface="Arial" pitchFamily="34" charset="0"/>
              </a:rPr>
              <a:t> </a:t>
            </a:r>
            <a:r>
              <a:rPr lang="el-GR" sz="2400">
                <a:cs typeface="Arial" pitchFamily="34" charset="0"/>
              </a:rPr>
              <a:t>η</a:t>
            </a:r>
            <a:r>
              <a:rPr lang="en-US" sz="2400">
                <a:cs typeface="Arial" pitchFamily="34" charset="0"/>
              </a:rPr>
              <a:t>   – Young’s modulus</a:t>
            </a:r>
            <a:endParaRPr lang="el-GR" sz="2400">
              <a:cs typeface="Arial" pitchFamily="34" charset="0"/>
            </a:endParaRP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1589088" y="5572125"/>
            <a:ext cx="3836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cs typeface="Arial" pitchFamily="34" charset="0"/>
              </a:rPr>
              <a:t> – external stress tensor</a:t>
            </a:r>
            <a:endParaRPr lang="el-GR" sz="2400">
              <a:cs typeface="Arial" pitchFamily="34" charset="0"/>
            </a:endParaRP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1247775" y="4865688"/>
            <a:ext cx="3836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cs typeface="Arial" pitchFamily="34" charset="0"/>
              </a:rPr>
              <a:t>C   – constant</a:t>
            </a:r>
            <a:endParaRPr lang="el-GR" sz="2400">
              <a:cs typeface="Arial" pitchFamily="34" charset="0"/>
            </a:endParaRP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3597275" y="3917950"/>
            <a:ext cx="1371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E-field Term</a:t>
            </a:r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 flipV="1">
            <a:off x="4273550" y="3181350"/>
            <a:ext cx="0" cy="717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162" name="Object 18"/>
          <p:cNvGraphicFramePr>
            <a:graphicFrameLocks noChangeAspect="1"/>
          </p:cNvGraphicFramePr>
          <p:nvPr/>
        </p:nvGraphicFramePr>
        <p:xfrm>
          <a:off x="1274763" y="5527675"/>
          <a:ext cx="500062" cy="474663"/>
        </p:xfrm>
        <a:graphic>
          <a:graphicData uri="http://schemas.openxmlformats.org/presentationml/2006/ole">
            <p:oleObj spid="_x0000_s6162" name="Equation" r:id="rId4" imgW="253800" imgH="241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25550" y="414338"/>
            <a:ext cx="7439025" cy="1143000"/>
          </a:xfrm>
          <a:noFill/>
          <a:ln/>
        </p:spPr>
        <p:txBody>
          <a:bodyPr/>
          <a:lstStyle/>
          <a:p>
            <a:r>
              <a:rPr lang="en-US" sz="4000" b="1">
                <a:solidFill>
                  <a:srgbClr val="FF0000"/>
                </a:solidFill>
              </a:rPr>
              <a:t>Light Induced Order Parameter Changes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817563" y="1541463"/>
            <a:ext cx="7851775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/>
              <a:t>Light can change the order parameter via: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/>
              <a:t> direct heating of the sample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/>
              <a:t> disruption of nematic order due to photoisomerization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/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400"/>
              <a:t> direct optical torque due to direct angular momentum transfer from the light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endParaRPr lang="en-US" sz="2400"/>
          </a:p>
          <a:p>
            <a:pPr>
              <a:lnSpc>
                <a:spcPct val="70000"/>
              </a:lnSpc>
              <a:spcBef>
                <a:spcPct val="20000"/>
              </a:spcBef>
              <a:buFontTx/>
              <a:buChar char="•"/>
            </a:pPr>
            <a:r>
              <a:rPr lang="en-US" sz="2400"/>
              <a:t> indirect optical torque</a:t>
            </a:r>
          </a:p>
          <a:p>
            <a:pPr>
              <a:lnSpc>
                <a:spcPct val="70000"/>
              </a:lnSpc>
              <a:spcBef>
                <a:spcPct val="20000"/>
              </a:spcBef>
              <a:buFontTx/>
              <a:buChar char="•"/>
            </a:pPr>
            <a:endParaRPr lang="en-US" sz="2400"/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en-US" sz="2400"/>
              <a:t>All these mechanisms could be contributing.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LCE Composition</a:t>
            </a:r>
          </a:p>
        </p:txBody>
      </p:sp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2"/>
          <a:srcRect l="24507" r="38731" b="85715"/>
          <a:stretch>
            <a:fillRect/>
          </a:stretch>
        </p:blipFill>
        <p:spPr bwMode="auto">
          <a:xfrm>
            <a:off x="5257800" y="1377950"/>
            <a:ext cx="3103563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2"/>
          <a:srcRect l="8752" t="72858" r="31729" b="5714"/>
          <a:stretch>
            <a:fillRect/>
          </a:stretch>
        </p:blipFill>
        <p:spPr bwMode="auto">
          <a:xfrm>
            <a:off x="4495800" y="4541838"/>
            <a:ext cx="3708400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2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8" y="1173163"/>
            <a:ext cx="4114800" cy="487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>
              <a:solidFill>
                <a:srgbClr val="000000"/>
              </a:solidFill>
            </a:endParaRPr>
          </a:p>
          <a:p>
            <a:r>
              <a:rPr lang="en-US" sz="2400">
                <a:solidFill>
                  <a:srgbClr val="000000"/>
                </a:solidFill>
              </a:rPr>
              <a:t>methylsiloxane monomer (main chain)</a:t>
            </a:r>
          </a:p>
          <a:p>
            <a:endParaRPr lang="en-US" sz="2400">
              <a:solidFill>
                <a:srgbClr val="000000"/>
              </a:solidFill>
            </a:endParaRPr>
          </a:p>
          <a:p>
            <a:endParaRPr lang="en-US" sz="2400">
              <a:solidFill>
                <a:srgbClr val="000000"/>
              </a:solidFill>
            </a:endParaRPr>
          </a:p>
          <a:p>
            <a:r>
              <a:rPr lang="en-US" sz="2400">
                <a:solidFill>
                  <a:srgbClr val="000000"/>
                </a:solidFill>
              </a:rPr>
              <a:t>mesogenic biphenyl </a:t>
            </a:r>
          </a:p>
          <a:p>
            <a:pPr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   (side group)</a:t>
            </a:r>
          </a:p>
          <a:p>
            <a:endParaRPr lang="en-US" sz="2400">
              <a:solidFill>
                <a:srgbClr val="000000"/>
              </a:solidFill>
            </a:endParaRPr>
          </a:p>
          <a:p>
            <a:endParaRPr lang="en-US" sz="2400">
              <a:solidFill>
                <a:srgbClr val="000000"/>
              </a:solidFill>
            </a:endParaRPr>
          </a:p>
          <a:p>
            <a:r>
              <a:rPr lang="en-US" sz="2400">
                <a:solidFill>
                  <a:srgbClr val="000000"/>
                </a:solidFill>
              </a:rPr>
              <a:t>trifunctional crosslinker</a:t>
            </a:r>
          </a:p>
        </p:txBody>
      </p:sp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2"/>
          <a:srcRect l="7002" t="20000" r="14223" b="67143"/>
          <a:stretch>
            <a:fillRect/>
          </a:stretch>
        </p:blipFill>
        <p:spPr bwMode="auto">
          <a:xfrm>
            <a:off x="4010025" y="3173413"/>
            <a:ext cx="4791075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Our LCE Materials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979488" y="146685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samples have the following properties: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513388" y="4503738"/>
            <a:ext cx="20272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Typical LCE sample size.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657350" y="2159000"/>
            <a:ext cx="6440488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/>
              <a:t> nematic monodomain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/>
              <a:t> 8 – 12% cross-linking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/>
              <a:t> 0.1% dissolved azo-dye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10247" name="Group 7"/>
          <p:cNvGrpSpPr>
            <a:grpSpLocks/>
          </p:cNvGrpSpPr>
          <p:nvPr/>
        </p:nvGrpSpPr>
        <p:grpSpPr bwMode="auto">
          <a:xfrm>
            <a:off x="2085975" y="4375150"/>
            <a:ext cx="2928938" cy="1050925"/>
            <a:chOff x="1087" y="2882"/>
            <a:chExt cx="1845" cy="662"/>
          </a:xfrm>
        </p:grpSpPr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1523" y="3218"/>
              <a:ext cx="960" cy="96"/>
            </a:xfrm>
            <a:prstGeom prst="rect">
              <a:avLst/>
            </a:prstGeom>
            <a:solidFill>
              <a:srgbClr val="FF5050"/>
            </a:solidFill>
            <a:ln w="12700">
              <a:miter lim="800000"/>
              <a:headEnd/>
              <a:tailEnd/>
            </a:ln>
            <a:effectLst/>
            <a:scene3d>
              <a:camera prst="legacyPerspectiveFront">
                <a:rot lat="1500000" lon="20099999" rev="0"/>
              </a:camera>
              <a:lightRig rig="legacyFlat4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505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aphicFrame>
          <p:nvGraphicFramePr>
            <p:cNvPr id="10249" name="Object 9"/>
            <p:cNvGraphicFramePr>
              <a:graphicFrameLocks noChangeAspect="1"/>
            </p:cNvGraphicFramePr>
            <p:nvPr/>
          </p:nvGraphicFramePr>
          <p:xfrm>
            <a:off x="1879" y="3386"/>
            <a:ext cx="344" cy="158"/>
          </p:xfrm>
          <a:graphic>
            <a:graphicData uri="http://schemas.openxmlformats.org/presentationml/2006/ole">
              <p:oleObj spid="_x0000_s10249" name="Equation" r:id="rId3" imgW="583920" imgH="266400" progId="Equation.DSMT4">
                <p:embed/>
              </p:oleObj>
            </a:graphicData>
          </a:graphic>
        </p:graphicFrame>
        <p:sp>
          <p:nvSpPr>
            <p:cNvPr id="10250" name="Line 10"/>
            <p:cNvSpPr>
              <a:spLocks noChangeShapeType="1"/>
            </p:cNvSpPr>
            <p:nvPr/>
          </p:nvSpPr>
          <p:spPr bwMode="auto">
            <a:xfrm flipH="1">
              <a:off x="1603" y="3478"/>
              <a:ext cx="252" cy="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 flipV="1">
              <a:off x="2203" y="3350"/>
              <a:ext cx="256" cy="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Line 12"/>
            <p:cNvSpPr>
              <a:spLocks noChangeShapeType="1"/>
            </p:cNvSpPr>
            <p:nvPr/>
          </p:nvSpPr>
          <p:spPr bwMode="auto">
            <a:xfrm>
              <a:off x="2579" y="2882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Line 13"/>
            <p:cNvSpPr>
              <a:spLocks noChangeShapeType="1"/>
            </p:cNvSpPr>
            <p:nvPr/>
          </p:nvSpPr>
          <p:spPr bwMode="auto">
            <a:xfrm flipV="1">
              <a:off x="2579" y="326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254" name="Object 14"/>
            <p:cNvGraphicFramePr>
              <a:graphicFrameLocks noChangeAspect="1"/>
            </p:cNvGraphicFramePr>
            <p:nvPr/>
          </p:nvGraphicFramePr>
          <p:xfrm>
            <a:off x="2495" y="3126"/>
            <a:ext cx="437" cy="163"/>
          </p:xfrm>
          <a:graphic>
            <a:graphicData uri="http://schemas.openxmlformats.org/presentationml/2006/ole">
              <p:oleObj spid="_x0000_s10254" name="Equation" r:id="rId4" imgW="850680" imgH="317160" progId="Equation.DSMT4">
                <p:embed/>
              </p:oleObj>
            </a:graphicData>
          </a:graphic>
        </p:graphicFrame>
        <p:graphicFrame>
          <p:nvGraphicFramePr>
            <p:cNvPr id="10255" name="Object 15"/>
            <p:cNvGraphicFramePr>
              <a:graphicFrameLocks noChangeAspect="1"/>
            </p:cNvGraphicFramePr>
            <p:nvPr/>
          </p:nvGraphicFramePr>
          <p:xfrm>
            <a:off x="1087" y="3242"/>
            <a:ext cx="336" cy="158"/>
          </p:xfrm>
          <a:graphic>
            <a:graphicData uri="http://schemas.openxmlformats.org/presentationml/2006/ole">
              <p:oleObj spid="_x0000_s10255" name="Equation" r:id="rId5" imgW="571320" imgH="266400" progId="Equation.DSMT4">
                <p:embed/>
              </p:oleObj>
            </a:graphicData>
          </a:graphic>
        </p:graphicFrame>
        <p:sp>
          <p:nvSpPr>
            <p:cNvPr id="10256" name="Line 16"/>
            <p:cNvSpPr>
              <a:spLocks noChangeShapeType="1"/>
            </p:cNvSpPr>
            <p:nvPr/>
          </p:nvSpPr>
          <p:spPr bwMode="auto">
            <a:xfrm flipH="1" flipV="1">
              <a:off x="1204" y="3204"/>
              <a:ext cx="60" cy="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Line 17"/>
            <p:cNvSpPr>
              <a:spLocks noChangeShapeType="1"/>
            </p:cNvSpPr>
            <p:nvPr/>
          </p:nvSpPr>
          <p:spPr bwMode="auto">
            <a:xfrm>
              <a:off x="1340" y="3400"/>
              <a:ext cx="52" cy="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Azo-Dyes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8975" y="4254500"/>
            <a:ext cx="2166938" cy="13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41938" y="4314825"/>
            <a:ext cx="2078037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789113" y="5526088"/>
            <a:ext cx="2346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trans- </a:t>
            </a:r>
            <a:endParaRPr lang="en-US" sz="2400" u="sng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4252913" y="4870450"/>
            <a:ext cx="993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H="1" flipV="1">
            <a:off x="4229100" y="5222875"/>
            <a:ext cx="973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4492625" y="4452938"/>
            <a:ext cx="874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h</a:t>
            </a: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</a:t>
            </a:r>
            <a:endParaRPr lang="en-US" sz="2400">
              <a:solidFill>
                <a:srgbClr val="FF0000"/>
              </a:solidFill>
              <a:cs typeface="Arial" pitchFamily="34" charset="0"/>
              <a:sym typeface="Symbol" pitchFamily="18" charset="2"/>
            </a:endParaRP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4152900" y="5251450"/>
            <a:ext cx="1214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kT , h</a:t>
            </a:r>
            <a:r>
              <a:rPr lang="en-US" sz="2400">
                <a:solidFill>
                  <a:srgbClr val="0000FF"/>
                </a:solidFill>
                <a:sym typeface="Symbol" pitchFamily="18" charset="2"/>
              </a:rPr>
              <a:t></a:t>
            </a:r>
            <a:r>
              <a:rPr lang="en-US" sz="2400">
                <a:solidFill>
                  <a:srgbClr val="0000FF"/>
                </a:solidFill>
              </a:rPr>
              <a:t>’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993775" y="1214438"/>
            <a:ext cx="7496175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/>
              <a:t> contain a N = N double bond connecting aromatic benzene rings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/>
              <a:t> undergo photoisomerization, from the trans- to cis- configuration on absorption of a photon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/>
              <a:t> align with the nematic director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/>
              <a:t> are dissolved in our LCEs to aid in light absorption</a:t>
            </a:r>
            <a:endParaRPr lang="en-US" sz="2000"/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endParaRPr lang="en-US" sz="2800"/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5302250" y="5561013"/>
            <a:ext cx="2346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 cis- </a:t>
            </a:r>
            <a:endParaRPr lang="en-US" sz="2400" u="sng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65238" y="492125"/>
            <a:ext cx="7439025" cy="1143000"/>
          </a:xfrm>
        </p:spPr>
        <p:txBody>
          <a:bodyPr/>
          <a:lstStyle/>
          <a:p>
            <a:r>
              <a:rPr lang="en-US" sz="4000" b="1">
                <a:solidFill>
                  <a:srgbClr val="FF0000"/>
                </a:solidFill>
              </a:rPr>
              <a:t>Light Induced Bending of LCEs</a:t>
            </a:r>
          </a:p>
        </p:txBody>
      </p:sp>
      <p:pic>
        <p:nvPicPr>
          <p:cNvPr id="12292" name="Picture 4" descr="fig2a"/>
          <p:cNvPicPr>
            <a:picLocks noChangeAspect="1" noChangeArrowheads="1"/>
          </p:cNvPicPr>
          <p:nvPr/>
        </p:nvPicPr>
        <p:blipFill>
          <a:blip r:embed="rId2"/>
          <a:srcRect l="50999" t="37334" r="21001" b="38667"/>
          <a:stretch>
            <a:fillRect/>
          </a:stretch>
        </p:blipFill>
        <p:spPr bwMode="auto">
          <a:xfrm>
            <a:off x="5962650" y="4229100"/>
            <a:ext cx="2419350" cy="156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 descr="fig2a"/>
          <p:cNvPicPr>
            <a:picLocks noChangeAspect="1" noChangeArrowheads="1"/>
          </p:cNvPicPr>
          <p:nvPr/>
        </p:nvPicPr>
        <p:blipFill>
          <a:blip r:embed="rId2"/>
          <a:srcRect l="21001" t="37334" r="50999" b="38667"/>
          <a:stretch>
            <a:fillRect/>
          </a:stretch>
        </p:blipFill>
        <p:spPr bwMode="auto">
          <a:xfrm>
            <a:off x="5922963" y="2476500"/>
            <a:ext cx="2419350" cy="156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171575" y="1611313"/>
            <a:ext cx="6937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/>
              <a:t> laser illumination causes the elastomer to bend towards the beam, as shown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2627313" y="4613275"/>
            <a:ext cx="1233487" cy="79375"/>
          </a:xfrm>
          <a:prstGeom prst="rect">
            <a:avLst/>
          </a:prstGeom>
          <a:solidFill>
            <a:srgbClr val="FF00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949700" y="3749675"/>
            <a:ext cx="1095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Sample</a:t>
            </a: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H="1">
            <a:off x="3762375" y="4129088"/>
            <a:ext cx="615950" cy="47466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2863850" y="3038475"/>
            <a:ext cx="8620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Times New Roman" pitchFamily="18" charset="0"/>
              </a:rPr>
              <a:t>Ar</a:t>
            </a:r>
          </a:p>
          <a:p>
            <a:pPr algn="ctr"/>
            <a:r>
              <a:rPr lang="en-US" sz="2400">
                <a:latin typeface="Times New Roman" pitchFamily="18" charset="0"/>
              </a:rPr>
              <a:t>Laser</a:t>
            </a:r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3155950" y="4832350"/>
            <a:ext cx="0" cy="236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2627313" y="4989513"/>
            <a:ext cx="528637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557463" y="5068888"/>
            <a:ext cx="612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3300"/>
                </a:solidFill>
                <a:latin typeface="Times New Roman" pitchFamily="18" charset="0"/>
              </a:rPr>
              <a:t>1.5mm</a:t>
            </a:r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2627313" y="4832350"/>
            <a:ext cx="0" cy="236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3" name="Rectangle 15" descr="Wide upward diagonal"/>
          <p:cNvSpPr>
            <a:spLocks noChangeArrowheads="1"/>
          </p:cNvSpPr>
          <p:nvPr/>
        </p:nvSpPr>
        <p:spPr bwMode="auto">
          <a:xfrm>
            <a:off x="3629025" y="4694238"/>
            <a:ext cx="1003300" cy="433387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Arc 16"/>
          <p:cNvSpPr>
            <a:spLocks/>
          </p:cNvSpPr>
          <p:nvPr/>
        </p:nvSpPr>
        <p:spPr bwMode="auto">
          <a:xfrm flipH="1" flipV="1">
            <a:off x="2813050" y="4156075"/>
            <a:ext cx="863600" cy="4540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0829"/>
              <a:gd name="T1" fmla="*/ 0 h 21600"/>
              <a:gd name="T2" fmla="*/ 20829 w 20829"/>
              <a:gd name="T3" fmla="*/ 15881 h 21600"/>
              <a:gd name="T4" fmla="*/ 0 w 2082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29" h="21600" fill="none" extrusionOk="0">
                <a:moveTo>
                  <a:pt x="-1" y="0"/>
                </a:moveTo>
                <a:cubicBezTo>
                  <a:pt x="9726" y="0"/>
                  <a:pt x="18253" y="6501"/>
                  <a:pt x="20829" y="15880"/>
                </a:cubicBezTo>
              </a:path>
              <a:path w="20829" h="21600" stroke="0" extrusionOk="0">
                <a:moveTo>
                  <a:pt x="-1" y="0"/>
                </a:moveTo>
                <a:cubicBezTo>
                  <a:pt x="9726" y="0"/>
                  <a:pt x="18253" y="6501"/>
                  <a:pt x="20829" y="1588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Arc 17"/>
          <p:cNvSpPr>
            <a:spLocks/>
          </p:cNvSpPr>
          <p:nvPr/>
        </p:nvSpPr>
        <p:spPr bwMode="auto">
          <a:xfrm flipH="1" flipV="1">
            <a:off x="2757488" y="4233863"/>
            <a:ext cx="865187" cy="4556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0829"/>
              <a:gd name="T1" fmla="*/ 0 h 21600"/>
              <a:gd name="T2" fmla="*/ 20829 w 20829"/>
              <a:gd name="T3" fmla="*/ 15881 h 21600"/>
              <a:gd name="T4" fmla="*/ 0 w 2082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29" h="21600" fill="none" extrusionOk="0">
                <a:moveTo>
                  <a:pt x="-1" y="0"/>
                </a:moveTo>
                <a:cubicBezTo>
                  <a:pt x="9726" y="0"/>
                  <a:pt x="18253" y="6501"/>
                  <a:pt x="20829" y="15880"/>
                </a:cubicBezTo>
              </a:path>
              <a:path w="20829" h="21600" stroke="0" extrusionOk="0">
                <a:moveTo>
                  <a:pt x="-1" y="0"/>
                </a:moveTo>
                <a:cubicBezTo>
                  <a:pt x="9726" y="0"/>
                  <a:pt x="18253" y="6501"/>
                  <a:pt x="20829" y="1588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2776538" y="4284663"/>
            <a:ext cx="53975" cy="68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 flipV="1">
            <a:off x="3322638" y="3805238"/>
            <a:ext cx="0" cy="75565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 flipH="1">
            <a:off x="3322638" y="3903663"/>
            <a:ext cx="0" cy="41910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3265</TotalTime>
  <Words>637</Words>
  <Application>Microsoft PowerPoint</Application>
  <PresentationFormat>On-screen Show (4:3)</PresentationFormat>
  <Paragraphs>125</Paragraphs>
  <Slides>15</Slides>
  <Notes>0</Notes>
  <HiddenSlides>0</HiddenSlides>
  <MMClips>1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Symbol</vt:lpstr>
      <vt:lpstr>Times New Roman</vt:lpstr>
      <vt:lpstr>Default Design</vt:lpstr>
      <vt:lpstr>MathType 5.0 Equation</vt:lpstr>
      <vt:lpstr>Microsoft Excel Chart</vt:lpstr>
      <vt:lpstr>Slide 1</vt:lpstr>
      <vt:lpstr>Project Aims:</vt:lpstr>
      <vt:lpstr>Liquid Crystal Elastomers</vt:lpstr>
      <vt:lpstr>Elastomer Free Energy</vt:lpstr>
      <vt:lpstr>Light Induced Order Parameter Changes</vt:lpstr>
      <vt:lpstr>LCE Composition</vt:lpstr>
      <vt:lpstr>Our LCE Materials</vt:lpstr>
      <vt:lpstr>Azo-Dyes</vt:lpstr>
      <vt:lpstr>Light Induced Bending of LCEs</vt:lpstr>
      <vt:lpstr>Experiment</vt:lpstr>
      <vt:lpstr>Experiment</vt:lpstr>
      <vt:lpstr>Experimental Results</vt:lpstr>
      <vt:lpstr>Momentum Transfer</vt:lpstr>
      <vt:lpstr>Drag Reduction</vt:lpstr>
      <vt:lpstr>Conclusions</vt:lpstr>
    </vt:vector>
  </TitlesOfParts>
  <Company>KSU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LCI</dc:creator>
  <cp:lastModifiedBy>NLCMF</cp:lastModifiedBy>
  <cp:revision>12</cp:revision>
  <dcterms:created xsi:type="dcterms:W3CDTF">2005-02-20T22:39:40Z</dcterms:created>
  <dcterms:modified xsi:type="dcterms:W3CDTF">2008-11-14T21:37:57Z</dcterms:modified>
</cp:coreProperties>
</file>